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300" r:id="rId3"/>
    <p:sldId id="287" r:id="rId4"/>
    <p:sldId id="289" r:id="rId5"/>
    <p:sldId id="290" r:id="rId6"/>
    <p:sldId id="291" r:id="rId7"/>
    <p:sldId id="292" r:id="rId8"/>
    <p:sldId id="293" r:id="rId9"/>
    <p:sldId id="294" r:id="rId10"/>
    <p:sldId id="295" r:id="rId11"/>
    <p:sldId id="298" r:id="rId12"/>
    <p:sldId id="296" r:id="rId13"/>
    <p:sldId id="27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040"/>
    <a:srgbClr val="FF6600"/>
    <a:srgbClr val="BE3E69"/>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7"/>
    <p:restoredTop sz="64277" autoAdjust="0"/>
  </p:normalViewPr>
  <p:slideViewPr>
    <p:cSldViewPr snapToGrid="0" showGuides="1">
      <p:cViewPr varScale="1">
        <p:scale>
          <a:sx n="73" d="100"/>
          <a:sy n="73" d="100"/>
        </p:scale>
        <p:origin x="2676" y="66"/>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2023-08-21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9431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Egenföretagare har ingen tjänstepension.</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79894"/>
          </a:xfrm>
        </p:spPr>
        <p:txBody>
          <a:bodyPr/>
          <a:lstStyle/>
          <a:p>
            <a:pPr eaLnBrk="1" hangingPunct="1"/>
            <a:r>
              <a:rPr lang="sv-SE" altLang="sv-SE" dirty="0">
                <a:latin typeface="+mn-lt"/>
              </a:rPr>
              <a:t>Alla inkomster som man skattar för är pensionsgrundande. Den allmänna pensionen beräknas på inkomsten upp till ett tak motsvarande cirka 50 000 kr/mån år 2023 ( 8,07 inkomstbasbelopp minus egenavgiften om 7 procent först ska dras av.) Inkomster över det beloppet ger ingen allmän pensionsrätt. För att få tillgodoräkna sig pensionsrätter krävs en inkomst som överstiger ca 22 200 kr år 2023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a:p>
            <a:pPr eaLnBrk="1" hangingPunct="1"/>
            <a:r>
              <a:rPr lang="sv-SE" altLang="sv-SE" b="1" dirty="0">
                <a:latin typeface="+mn-lt"/>
              </a:rPr>
              <a:t>Avgångsvederlag</a:t>
            </a:r>
            <a:r>
              <a:rPr lang="sv-SE" altLang="sv-SE" dirty="0">
                <a:latin typeface="+mn-lt"/>
              </a:rPr>
              <a:t> - Är normalt inte pensionsgrundande. För att vara säker måste den anställde fråga sin arbetsgivare hur det redovisas. Blir man erbjuden </a:t>
            </a:r>
            <a:r>
              <a:rPr lang="sv-SE" altLang="sv-SE" dirty="0" err="1">
                <a:latin typeface="+mn-lt"/>
              </a:rPr>
              <a:t>förtida</a:t>
            </a:r>
            <a:r>
              <a:rPr lang="sv-SE" altLang="sv-SE" dirty="0">
                <a:latin typeface="+mn-lt"/>
              </a:rPr>
              <a:t> pension av sin arbetsgivare måste man tänka på att avgångspensionen som betalas ut inte är pensionsgrundande i den allmänna pensionen.</a:t>
            </a:r>
          </a:p>
          <a:p>
            <a:pPr eaLnBrk="1" hangingPunct="1"/>
            <a:endParaRPr lang="sv-SE" altLang="sv-SE" dirty="0">
              <a:latin typeface="+mn-lt"/>
            </a:endParaRPr>
          </a:p>
          <a:p>
            <a:pPr eaLnBrk="1" hangingPunct="1"/>
            <a:r>
              <a:rPr lang="sv-SE" altLang="sv-SE" b="1" dirty="0">
                <a:latin typeface="+mn-lt"/>
              </a:rPr>
              <a:t>Hur betalas det in till pensionen?</a:t>
            </a:r>
          </a:p>
          <a:p>
            <a:pPr eaLnBrk="1" hangingPunct="1"/>
            <a:r>
              <a:rPr lang="sv-SE" altLang="sv-SE" dirty="0">
                <a:latin typeface="+mn-lt"/>
              </a:rPr>
              <a:t>Avgiften dras av från lönen innan den pensionsgrundande lönen bestäms. Det betyder att om man har en inkomst över taket, dras avgiften från bruttot. Det som sedan blir pensionsgrundande är maxinkomsten 7,5 basbelopp. Den totala avgiften är 18,5 procent</a:t>
            </a:r>
            <a:r>
              <a:rPr lang="sv-SE" altLang="sv-SE" b="1" dirty="0">
                <a:latin typeface="+mn-lt"/>
              </a:rPr>
              <a:t> </a:t>
            </a:r>
            <a:r>
              <a:rPr lang="sv-SE" altLang="sv-SE" dirty="0">
                <a:latin typeface="+mn-lt"/>
              </a:rPr>
              <a:t>av lönen via skattsedeln och arbetsgivaravgifter. Hälften betalar arbetsgivaren och knappt hälften betalar arbetstagaren (arbetsgivaren betalar sin del på hela bruttoinkomsten).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Garantipensionen är en del av den allmänna pensionen och är statligt finansierad. Garantipensionen är ett grundskydd för dig som haft liten eller ingen arbetsinkomst under livet.</a:t>
            </a:r>
          </a:p>
          <a:p>
            <a:endParaRPr lang="sv-SE" dirty="0"/>
          </a:p>
          <a:p>
            <a:r>
              <a:rPr lang="sv-SE" b="1" dirty="0"/>
              <a:t>Vem får garantipension?</a:t>
            </a:r>
          </a:p>
          <a:p>
            <a:r>
              <a:rPr lang="sv-SE" dirty="0"/>
              <a:t>Du kan ha rätt till garantipension om du:</a:t>
            </a:r>
          </a:p>
          <a:p>
            <a:pPr marL="171450" indent="-171450">
              <a:buFont typeface="Arial" panose="020B0604020202020204" pitchFamily="34" charset="0"/>
              <a:buChar char="•"/>
            </a:pPr>
            <a:r>
              <a:rPr lang="sv-SE" dirty="0"/>
              <a:t>har fyllt 66 år, från 2023, 67 år från 2026</a:t>
            </a:r>
          </a:p>
          <a:p>
            <a:pPr marL="171450" indent="-171450">
              <a:buFont typeface="Arial" panose="020B0604020202020204" pitchFamily="34" charset="0"/>
              <a:buChar char="•"/>
            </a:pPr>
            <a:r>
              <a:rPr lang="sv-SE" dirty="0"/>
              <a:t>har låg eller ingen inkomstgrundad pension.</a:t>
            </a:r>
          </a:p>
          <a:p>
            <a:endParaRPr lang="sv-SE" dirty="0"/>
          </a:p>
          <a:p>
            <a:r>
              <a:rPr lang="sv-SE" dirty="0"/>
              <a:t>För att få full garantipension krävs att du har bott minst 40 år i Sverige från och med det år du fyllde 16 till och med det år du fyller 64 år. För den som är född 1976 och senare gäller också att det krävs en inkomst på minst ett inkomstbasbelopp (2023: 74 300 kr) för varje år för åldrarna 16-25 för att de åren ska räknas med. Har du bott i Sverige kortare tid minskar garantipensionen med 1/40 för varje år som saknas. </a:t>
            </a:r>
            <a:br>
              <a:rPr lang="sv-SE" dirty="0"/>
            </a:br>
            <a:endParaRPr lang="sv-SE" dirty="0"/>
          </a:p>
          <a:p>
            <a:r>
              <a:rPr lang="sv-SE" dirty="0"/>
              <a:t>Garantipensionen blir också lägre om du har inkomstgrundad pension. Garantipensionen minskas med din inkomstpension, tilläggspension, änkepension eller viss utländsk pension. </a:t>
            </a:r>
          </a:p>
          <a:p>
            <a:endParaRPr lang="sv-SE" dirty="0"/>
          </a:p>
          <a:p>
            <a:r>
              <a:rPr lang="sv-SE" dirty="0"/>
              <a:t>Sifforna i bilden visar vilken ersättning som betalas ut  hösten år 2022 och antalet pensioner som uppbär de olika förmånerna. </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126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90063"/>
          </a:xfrm>
        </p:spPr>
        <p:txBody>
          <a:bodyPr/>
          <a:lstStyle/>
          <a:p>
            <a:r>
              <a:rPr lang="sv-SE" altLang="sv-SE" dirty="0">
                <a:latin typeface="+mn-lt"/>
              </a:rPr>
              <a:t>Under perioden som asylsökande påverkas inte pensionssystemet eftersom dessa personer normalt sett varken är sysselsatta eller får ta</a:t>
            </a:r>
            <a:r>
              <a:rPr lang="sv-SE" altLang="sv-SE" baseline="0" dirty="0">
                <a:latin typeface="+mn-lt"/>
              </a:rPr>
              <a:t> </a:t>
            </a:r>
            <a:r>
              <a:rPr lang="sv-SE" altLang="sv-SE" dirty="0">
                <a:latin typeface="+mn-lt"/>
              </a:rPr>
              <a:t>del av grundskyddet i form av garantipension, bostadstillägg eller äldreförsörjningsstöd. Invandrande över 65 år kan</a:t>
            </a:r>
            <a:r>
              <a:rPr lang="sv-SE" altLang="sv-SE" baseline="0" dirty="0">
                <a:latin typeface="+mn-lt"/>
              </a:rPr>
              <a:t> få rätt till grundtrygghetens förmåner först när uppehållstillstånd beviljats. </a:t>
            </a:r>
            <a:r>
              <a:rPr lang="sv-SE" altLang="sv-SE" dirty="0">
                <a:latin typeface="+mn-lt"/>
              </a:rPr>
              <a:t>Endast cirka 1500 (eller mindre än en procent) av de asylsökande 2015 var 65 år eller äldre. </a:t>
            </a:r>
          </a:p>
          <a:p>
            <a:endParaRPr lang="sv-SE" altLang="sv-SE" dirty="0">
              <a:latin typeface="+mn-lt"/>
            </a:endParaRPr>
          </a:p>
          <a:p>
            <a:r>
              <a:rPr lang="sv-SE" altLang="sv-SE" dirty="0">
                <a:latin typeface="+mn-lt"/>
              </a:rPr>
              <a:t>De individer som får uppehållstillstånd kommer att skrivas ut från Migrationsverket en månad efter det beslutet. När uppehållstillstånd har beviljats kommer individen att bli folkbokförd i Sverige och vistelsetiden i Sverige börjar räknas. Folkbokföringen sker genom att personen vänder sig till Skatteverket för att få ett personnummer och personbevis.</a:t>
            </a:r>
          </a:p>
          <a:p>
            <a:endParaRPr lang="sv-SE" altLang="sv-SE" dirty="0">
              <a:latin typeface="+mn-lt"/>
            </a:endParaRPr>
          </a:p>
          <a:p>
            <a:r>
              <a:rPr lang="sv-SE" altLang="sv-SE" dirty="0">
                <a:latin typeface="+mn-lt"/>
              </a:rPr>
              <a:t>Den nyanlände kommer därefter att antigen på egen hand eller genom Arbetsförmedlingens försorg att mottas och bosätta sig en kommun och därmed kan en etableringsplan upprättas. När individen blir folkbokförd så påverkas även den svenska befolknings- och ekonomiska statistiken.</a:t>
            </a:r>
          </a:p>
          <a:p>
            <a:endParaRPr lang="sv-SE" altLang="sv-SE" dirty="0">
              <a:latin typeface="+mn-lt"/>
            </a:endParaRPr>
          </a:p>
          <a:p>
            <a:r>
              <a:rPr lang="sv-SE" altLang="sv-SE" dirty="0">
                <a:latin typeface="+mn-lt"/>
              </a:rPr>
              <a:t>För att den tidigare asylsökande ska få arbeta krävs arbetstillstånd. Arbetstillståndet fås normalt efter att uppehållstillstånd beviljats. Individen vänder sig då till Arbetsförmedlingen</a:t>
            </a:r>
            <a:r>
              <a:rPr lang="sv-SE" altLang="sv-SE" baseline="0" dirty="0">
                <a:latin typeface="+mn-lt"/>
              </a:rPr>
              <a:t> som </a:t>
            </a:r>
            <a:r>
              <a:rPr lang="sv-SE" altLang="sv-SE" dirty="0">
                <a:latin typeface="+mn-lt"/>
              </a:rPr>
              <a:t>samordnar etableringen på arbetsmarknaden för den enskilde. Därmed utgår ett visst arbetsmarknadsstöd. Stödet är inte skattepliktigt och utgör därmed inte heller något underlag för pensionsavgifter</a:t>
            </a:r>
            <a:r>
              <a:rPr lang="sv-SE" altLang="sv-SE" baseline="0" dirty="0">
                <a:latin typeface="+mn-lt"/>
              </a:rPr>
              <a:t> </a:t>
            </a:r>
            <a:r>
              <a:rPr lang="sv-SE" altLang="sv-SE" dirty="0">
                <a:latin typeface="+mn-lt"/>
              </a:rPr>
              <a:t>(Pensionsavgifter </a:t>
            </a:r>
            <a:r>
              <a:rPr lang="sv-SE" altLang="sv-SE" b="0" dirty="0">
                <a:latin typeface="+mn-lt"/>
              </a:rPr>
              <a:t>bidrar dels till finansieringen av inkomstpensionen, dels ger pensionsrätter i både inkomst- och premiepensionen).</a:t>
            </a:r>
          </a:p>
          <a:p>
            <a:pPr eaLnBrk="1" hangingPunct="1"/>
            <a:endParaRPr lang="sv-SE" altLang="sv-SE" dirty="0">
              <a:latin typeface="+mn-lt"/>
            </a:endParaRPr>
          </a:p>
          <a:p>
            <a:pPr eaLnBrk="1" hangingPunct="1"/>
            <a:r>
              <a:rPr lang="sv-SE" altLang="sv-SE" b="0" dirty="0">
                <a:latin typeface="+mn-lt"/>
              </a:rPr>
              <a:t>Etableringsstödet är frivilligt men krävs för att den enskilde ska få arbetsmarknadsstöd. När individen skrivs ut från etableringsprogrammet kan han/hon, om individen inte fått vanligt arbete, skrivas in i jobb- och utvecklingsgarantin och då få aktivitetsstöd eller utvecklingsersättning i upp till 450 dagar.</a:t>
            </a:r>
            <a:r>
              <a:rPr lang="sv-SE" altLang="sv-SE" b="0" baseline="0" dirty="0">
                <a:latin typeface="+mn-lt"/>
              </a:rPr>
              <a:t> </a:t>
            </a:r>
            <a:r>
              <a:rPr lang="sv-SE" altLang="sv-SE" b="0" dirty="0">
                <a:latin typeface="+mn-lt"/>
              </a:rPr>
              <a:t>Utvecklingsersättningen är skattefri och därmed utgår inga pensionsavgifter och ingen pensionsrätt intjänas. Aktivitetsstöd ges till personer som har fyllt 25 år. Stödet beskattas och är pensionsgrundande. Därefter är den nyanlände hänvisad till kommunernas försörjningsstöd om individen inte kan ordna försörjning på annat vis. Försörjningsstöd är inte skattepliktigt och leder inte till pensionsavgifter eller pensionsrätter.</a:t>
            </a:r>
          </a:p>
          <a:p>
            <a:pPr eaLnBrk="1" hangingPunct="1"/>
            <a:endParaRPr lang="sv-SE" altLang="sv-SE" b="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dirty="0">
                <a:latin typeface="+mn-lt"/>
              </a:rPr>
              <a:t>Källa: Migrationsverket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71780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dirty="0">
                <a:latin typeface="+mn-lt"/>
              </a:rPr>
              <a:t>Det finns stöd till den som har låg pension. En del kommer automatiskt</a:t>
            </a:r>
            <a:r>
              <a:rPr lang="sv-SE" baseline="0" dirty="0">
                <a:latin typeface="+mn-lt"/>
              </a:rPr>
              <a:t> och en del </a:t>
            </a:r>
            <a:r>
              <a:rPr lang="sv-SE" dirty="0">
                <a:latin typeface="+mn-lt"/>
              </a:rPr>
              <a:t>måste du ansöka om själv. Stöden betalas ut från 66 års ålder. Från 2026 kommer åldern att höjas till 67 år och ytterligare höjningar av åldern kan komma senare. </a:t>
            </a:r>
          </a:p>
          <a:p>
            <a:endParaRPr lang="sv-SE" dirty="0">
              <a:latin typeface="+mn-lt"/>
            </a:endParaRPr>
          </a:p>
          <a:p>
            <a:r>
              <a:rPr lang="sv-SE" b="1" dirty="0">
                <a:latin typeface="+mn-lt"/>
              </a:rPr>
              <a:t>Garantipensionen</a:t>
            </a:r>
            <a:r>
              <a:rPr lang="sv-SE" dirty="0">
                <a:latin typeface="+mn-lt"/>
              </a:rPr>
              <a:t> fyller ut låg pension. Den som inte har tjänat in någon egen pension får närmare 10 000 kronor före skatt. Nivån på garantipensionen är kopplad till </a:t>
            </a:r>
            <a:r>
              <a:rPr lang="sv-SE" dirty="0" err="1">
                <a:latin typeface="+mn-lt"/>
              </a:rPr>
              <a:t>boendeår</a:t>
            </a:r>
            <a:r>
              <a:rPr lang="sv-SE" dirty="0">
                <a:latin typeface="+mn-lt"/>
              </a:rPr>
              <a:t> i Sverige. För maxbeloppet krävs 40 års boendetid mellan 16 och 65 års ålder. Garantipensionen räknas upp med inflationen. </a:t>
            </a:r>
          </a:p>
          <a:p>
            <a:endParaRPr lang="sv-SE" dirty="0">
              <a:latin typeface="+mn-lt"/>
            </a:endParaRPr>
          </a:p>
          <a:p>
            <a:r>
              <a:rPr lang="sv-SE" b="1" dirty="0">
                <a:latin typeface="+mn-lt"/>
              </a:rPr>
              <a:t>Inkomstpensionstillägg</a:t>
            </a:r>
            <a:r>
              <a:rPr lang="sv-SE" dirty="0">
                <a:latin typeface="+mn-lt"/>
              </a:rPr>
              <a:t>. Det här tillägget ger extra stöd till den som har arbetat många år och som har en inkomstpension på mellan 9 500 -17 900 kronor i månaden. Maximalt stöd är 600 kronor i månaden före skatt. </a:t>
            </a:r>
          </a:p>
          <a:p>
            <a:r>
              <a:rPr lang="sv-SE" dirty="0">
                <a:latin typeface="+mn-lt"/>
              </a:rPr>
              <a:t>Garantipension och inkomstpensionstillägg kräver ingen ansökan. </a:t>
            </a:r>
          </a:p>
          <a:p>
            <a:endParaRPr lang="sv-SE" dirty="0">
              <a:latin typeface="+mn-lt"/>
            </a:endParaRPr>
          </a:p>
          <a:p>
            <a:r>
              <a:rPr lang="sv-SE" b="1" dirty="0">
                <a:latin typeface="+mn-lt"/>
              </a:rPr>
              <a:t>Bostadstillägget </a:t>
            </a:r>
            <a:r>
              <a:rPr lang="sv-SE" dirty="0">
                <a:latin typeface="+mn-lt"/>
              </a:rPr>
              <a:t>grundar sig på hushållets inkomster och ger stöd till boendekostnader. Gäller även om du äger din lägenhet eller ditt hus.</a:t>
            </a:r>
          </a:p>
          <a:p>
            <a:r>
              <a:rPr lang="sv-SE" dirty="0">
                <a:latin typeface="+mn-lt"/>
              </a:rPr>
              <a:t>Den bostad som du är skriven i ingår inte när dina tillgångar ska beräknas.  Maximalt bostadstillägg är omkring</a:t>
            </a:r>
          </a:p>
          <a:p>
            <a:r>
              <a:rPr lang="sv-SE" dirty="0">
                <a:latin typeface="+mn-lt"/>
              </a:rPr>
              <a:t>7 200 kronor i månaden. På Pensionsmyndighetens hemsida finns en räknesnurra som ger bra vägledning om hur stort stödet kan bli. </a:t>
            </a:r>
          </a:p>
          <a:p>
            <a:endParaRPr lang="sv-SE" dirty="0">
              <a:latin typeface="+mn-lt"/>
            </a:endParaRPr>
          </a:p>
          <a:p>
            <a:r>
              <a:rPr lang="sv-SE" b="1" dirty="0">
                <a:latin typeface="+mn-lt"/>
              </a:rPr>
              <a:t>Äldreförsörjningsstödet</a:t>
            </a:r>
            <a:r>
              <a:rPr lang="sv-SE" dirty="0">
                <a:latin typeface="+mn-lt"/>
              </a:rPr>
              <a:t> fyller ut när du, trots bostadstillägg, får en pension som är lägre än ” skälig levnadsnivå” . Det är i dag omkring 6 500 kronor i månaden för ensamstående. </a:t>
            </a:r>
          </a:p>
          <a:p>
            <a:endParaRPr lang="sv-SE" dirty="0">
              <a:latin typeface="+mn-lt"/>
            </a:endParaRPr>
          </a:p>
          <a:p>
            <a:r>
              <a:rPr lang="sv-SE" dirty="0">
                <a:latin typeface="+mn-lt"/>
              </a:rPr>
              <a:t>Bostadstillägg och äldreförsörjningsstöd beskattas inte. Inkomster på upp till 24 000 kr/år påverkar inte stödens storlek. </a:t>
            </a:r>
          </a:p>
          <a:p>
            <a:endParaRPr lang="sv-SE" dirty="0">
              <a:latin typeface="+mn-lt"/>
            </a:endParaRPr>
          </a:p>
          <a:p>
            <a:r>
              <a:rPr lang="sv-SE" dirty="0">
                <a:latin typeface="+mn-lt"/>
              </a:rPr>
              <a:t>Bostadstillägg kräver en ansökan som görs hos Pensionsmyndigheten. På samma gång avgörs om äldreförsörjningsstöd också ska betalas ut. </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Sammanfattning</a:t>
            </a:r>
            <a:r>
              <a:rPr lang="sv-SE" dirty="0">
                <a:latin typeface="+mn-lt"/>
              </a:rPr>
              <a:t> </a:t>
            </a:r>
          </a:p>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68224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0225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10;&#10;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10;&#10;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10;&#10;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10;&#10;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10;&#10;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 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7" name="Platshållare för bild 6">
            <a:extLst>
              <a:ext uri="{FF2B5EF4-FFF2-40B4-BE49-F238E27FC236}">
                <a16:creationId xmlns:a16="http://schemas.microsoft.com/office/drawing/2014/main" id="{4AE5AE45-D777-20ED-78F9-D19D34578BE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0" r="58"/>
          <a:stretch/>
        </p:blipFill>
        <p:spPr>
          <a:xfrm>
            <a:off x="1549401" y="1765577"/>
            <a:ext cx="8674100" cy="372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82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3A064F2-C165-5CA2-5AF9-1EC066334769}"/>
              </a:ext>
            </a:extLst>
          </p:cNvPr>
          <p:cNvSpPr>
            <a:spLocks noGrp="1"/>
          </p:cNvSpPr>
          <p:nvPr>
            <p:ph type="title"/>
          </p:nvPr>
        </p:nvSpPr>
        <p:spPr>
          <a:xfrm>
            <a:off x="512762" y="2571750"/>
            <a:ext cx="11166475" cy="1325563"/>
          </a:xfrm>
        </p:spPr>
        <p:txBody>
          <a:bodyPr/>
          <a:lstStyle/>
          <a:p>
            <a:r>
              <a:rPr lang="sv-SE" sz="3200" b="1" dirty="0">
                <a:latin typeface="Calibri" panose="020F0502020204030204" pitchFamily="34" charset="0"/>
                <a:cs typeface="Calibri" panose="020F0502020204030204" pitchFamily="34" charset="0"/>
              </a:rPr>
              <a:t>En liten tankeställare…</a:t>
            </a:r>
            <a:endParaRPr lang="sv-SE" sz="3200" dirty="0"/>
          </a:p>
        </p:txBody>
      </p:sp>
      <p:sp>
        <p:nvSpPr>
          <p:cNvPr id="5" name="textruta 4">
            <a:extLst>
              <a:ext uri="{FF2B5EF4-FFF2-40B4-BE49-F238E27FC236}">
                <a16:creationId xmlns:a16="http://schemas.microsoft.com/office/drawing/2014/main" id="{5BF5ACC0-5721-AA55-F5A3-CF572CB53B20}"/>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dirty="0">
                <a:solidFill>
                  <a:schemeClr val="bg1"/>
                </a:solidFill>
              </a:rPr>
              <a:t>Det är inte säkert att den som får mest pension </a:t>
            </a:r>
            <a:br>
              <a:rPr lang="sv-SE" sz="2800" dirty="0">
                <a:solidFill>
                  <a:schemeClr val="bg1"/>
                </a:solidFill>
              </a:rPr>
            </a:br>
            <a:r>
              <a:rPr lang="sv-SE" sz="2800" dirty="0">
                <a:solidFill>
                  <a:schemeClr val="bg1"/>
                </a:solidFill>
              </a:rPr>
              <a:t>i plånboken är den som är mest nöjd! </a:t>
            </a:r>
          </a:p>
        </p:txBody>
      </p:sp>
    </p:spTree>
    <p:extLst>
      <p:ext uri="{BB962C8B-B14F-4D97-AF65-F5344CB8AC3E}">
        <p14:creationId xmlns:p14="http://schemas.microsoft.com/office/powerpoint/2010/main" val="398219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2" name="Platshållare för bild 11" descr="En bild som visar person, inomhus, bärbar dator&#10;&#10;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grpSp>
        <p:nvGrpSpPr>
          <p:cNvPr id="3" name="Grupp 2">
            <a:extLst>
              <a:ext uri="{FF2B5EF4-FFF2-40B4-BE49-F238E27FC236}">
                <a16:creationId xmlns:a16="http://schemas.microsoft.com/office/drawing/2014/main" id="{B6D2DDFE-50B8-CB78-488B-2882E08E3904}"/>
              </a:ext>
            </a:extLst>
          </p:cNvPr>
          <p:cNvGrpSpPr/>
          <p:nvPr/>
        </p:nvGrpSpPr>
        <p:grpSpPr>
          <a:xfrm>
            <a:off x="1074962" y="1734745"/>
            <a:ext cx="3006978" cy="3388509"/>
            <a:chOff x="1188028" y="2078182"/>
            <a:chExt cx="2230755" cy="2513797"/>
          </a:xfrm>
        </p:grpSpPr>
        <p:sp>
          <p:nvSpPr>
            <p:cNvPr id="5" name="textruta 4">
              <a:extLst>
                <a:ext uri="{FF2B5EF4-FFF2-40B4-BE49-F238E27FC236}">
                  <a16:creationId xmlns:a16="http://schemas.microsoft.com/office/drawing/2014/main" id="{BC08C07C-410E-1D55-8E1D-18FAD63068CD}"/>
                </a:ext>
              </a:extLst>
            </p:cNvPr>
            <p:cNvSpPr txBox="1"/>
            <p:nvPr/>
          </p:nvSpPr>
          <p:spPr>
            <a:xfrm>
              <a:off x="1725068" y="2180934"/>
              <a:ext cx="1551709" cy="296825"/>
            </a:xfrm>
            <a:prstGeom prst="rect">
              <a:avLst/>
            </a:prstGeom>
            <a:noFill/>
          </p:spPr>
          <p:txBody>
            <a:bodyPr wrap="square" rtlCol="0">
              <a:spAutoFit/>
            </a:bodyPr>
            <a:lstStyle/>
            <a:p>
              <a:r>
                <a:rPr lang="sv-SE" sz="2000" b="1" dirty="0"/>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25068" y="2854237"/>
              <a:ext cx="1693715" cy="296825"/>
            </a:xfrm>
            <a:prstGeom prst="rect">
              <a:avLst/>
            </a:prstGeom>
            <a:noFill/>
          </p:spPr>
          <p:txBody>
            <a:bodyPr wrap="square" rtlCol="0">
              <a:spAutoFit/>
            </a:bodyPr>
            <a:lstStyle/>
            <a:p>
              <a:r>
                <a:rPr lang="sv-SE" sz="2000" b="1" dirty="0"/>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25068" y="3497610"/>
              <a:ext cx="1654346" cy="296825"/>
            </a:xfrm>
            <a:prstGeom prst="rect">
              <a:avLst/>
            </a:prstGeom>
            <a:noFill/>
          </p:spPr>
          <p:txBody>
            <a:bodyPr wrap="square" rtlCol="0">
              <a:spAutoFit/>
            </a:bodyPr>
            <a:lstStyle/>
            <a:p>
              <a:r>
                <a:rPr lang="sv-SE" sz="2000" b="1" dirty="0"/>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25068" y="4196497"/>
              <a:ext cx="1654346" cy="296825"/>
            </a:xfrm>
            <a:prstGeom prst="rect">
              <a:avLst/>
            </a:prstGeom>
            <a:noFill/>
          </p:spPr>
          <p:txBody>
            <a:bodyPr wrap="square" rtlCol="0">
              <a:spAutoFit/>
            </a:bodyPr>
            <a:lstStyle/>
            <a:p>
              <a:r>
                <a:rPr lang="sv-SE" sz="2000" b="1" dirty="0"/>
                <a:t>Premiepension</a:t>
              </a:r>
            </a:p>
          </p:txBody>
        </p:sp>
        <p:sp>
          <p:nvSpPr>
            <p:cNvPr id="9" name="Ellips 8">
              <a:extLst>
                <a:ext uri="{FF2B5EF4-FFF2-40B4-BE49-F238E27FC236}">
                  <a16:creationId xmlns:a16="http://schemas.microsoft.com/office/drawing/2014/main" id="{92901192-2A9D-E343-0AC7-36797416A544}"/>
                </a:ext>
              </a:extLst>
            </p:cNvPr>
            <p:cNvSpPr/>
            <p:nvPr/>
          </p:nvSpPr>
          <p:spPr>
            <a:xfrm>
              <a:off x="1191491" y="2078182"/>
              <a:ext cx="484909" cy="48490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2A453803-AB43-A235-3F7F-3B4D9BD69559}"/>
                </a:ext>
              </a:extLst>
            </p:cNvPr>
            <p:cNvSpPr/>
            <p:nvPr/>
          </p:nvSpPr>
          <p:spPr>
            <a:xfrm>
              <a:off x="1188028" y="2753884"/>
              <a:ext cx="484909" cy="48490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188028" y="3430477"/>
              <a:ext cx="484909" cy="4849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188028" y="4107070"/>
              <a:ext cx="484909" cy="484909"/>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815129" y="1734745"/>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35610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marL="185738" indent="-185738">
              <a:buFont typeface="Arial" panose="020B0604020202020204" pitchFamily="34" charset="0"/>
              <a:buChar char="•"/>
            </a:pPr>
            <a:r>
              <a:rPr lang="sv-SE" sz="2000" dirty="0">
                <a:ea typeface="Arial" charset="0"/>
                <a:cs typeface="Arial" charset="0"/>
              </a:rPr>
              <a:t>Detaljerad information</a:t>
            </a:r>
          </a:p>
          <a:p>
            <a:pPr>
              <a:lnSpc>
                <a:spcPts val="3000"/>
              </a:lnSpc>
            </a:pPr>
            <a:endParaRPr lang="sv-SE" sz="2000" dirty="0">
              <a:ea typeface="Arial" charset="0"/>
              <a:cs typeface="Arial" charset="0"/>
            </a:endParaRPr>
          </a:p>
          <a:p>
            <a:pPr>
              <a:lnSpc>
                <a:spcPts val="3000"/>
              </a:lnSpc>
            </a:pPr>
            <a:r>
              <a:rPr lang="sv-SE" sz="2000" b="1" dirty="0">
                <a:ea typeface="Arial" charset="0"/>
                <a:cs typeface="Arial" charset="0"/>
              </a:rPr>
              <a:t>Deklaration + orange kuvert = allmän pension. Alla år räknas! </a:t>
            </a: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dirty="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Bildobjekt 3">
            <a:extLst>
              <a:ext uri="{FF2B5EF4-FFF2-40B4-BE49-F238E27FC236}">
                <a16:creationId xmlns:a16="http://schemas.microsoft.com/office/drawing/2014/main" id="{660CA78A-7C1F-B940-7A64-D042CF126386}"/>
              </a:ext>
            </a:extLst>
          </p:cNvPr>
          <p:cNvPicPr>
            <a:picLocks noChangeAspect="1"/>
          </p:cNvPicPr>
          <p:nvPr/>
        </p:nvPicPr>
        <p:blipFill>
          <a:blip r:embed="rId3"/>
          <a:stretch>
            <a:fillRect/>
          </a:stretch>
        </p:blipFill>
        <p:spPr>
          <a:xfrm>
            <a:off x="2105295" y="1379803"/>
            <a:ext cx="7785564" cy="4768658"/>
          </a:xfrm>
          <a:prstGeom prst="rect">
            <a:avLst/>
          </a:prstGeom>
        </p:spPr>
      </p:pic>
    </p:spTree>
    <p:extLst>
      <p:ext uri="{BB962C8B-B14F-4D97-AF65-F5344CB8AC3E}">
        <p14:creationId xmlns:p14="http://schemas.microsoft.com/office/powerpoint/2010/main" val="90770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GER ALLMÄN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13292333"/>
              </p:ext>
            </p:extLst>
          </p:nvPr>
        </p:nvGraphicFramePr>
        <p:xfrm>
          <a:off x="1262063" y="1719580"/>
          <a:ext cx="8004174" cy="341884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DB9B3D"/>
                        </a:solidFill>
                      </a:endParaRP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PENSIONSGRUNDANDE</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GARANTIPENSION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Asylsökande</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Uppehållstillstånd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Arbetsmarknadsstöd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Utvecklingsersättning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Etableringsersättning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j-lt"/>
                        </a:rPr>
                        <a:t>Försörjningsstöd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j-lt"/>
                        </a:rPr>
                        <a:t>Lön/skatt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Om bosatt</a:t>
                      </a:r>
                      <a:r>
                        <a:rPr lang="sv-SE" sz="1900" baseline="0" dirty="0">
                          <a:latin typeface="+mj-lt"/>
                        </a:rPr>
                        <a:t> här</a:t>
                      </a:r>
                      <a:endParaRPr lang="sv-SE" sz="19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370840">
                <a:tc>
                  <a:txBody>
                    <a:bodyPr/>
                    <a:lstStyle/>
                    <a:p>
                      <a:r>
                        <a:rPr lang="sv-SE" altLang="sv-SE" sz="1900" dirty="0">
                          <a:latin typeface="+mj-lt"/>
                          <a:ea typeface="ＭＳ Ｐゴシック" pitchFamily="34" charset="-128"/>
                        </a:rPr>
                        <a:t>Tjänstepension</a:t>
                      </a:r>
                      <a:endParaRPr lang="sv-SE" sz="19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solidFill>
                            <a:schemeClr val="tx1"/>
                          </a:solidFill>
                          <a:latin typeface="+mj-lt"/>
                        </a:rPr>
                        <a:t>Finns</a:t>
                      </a:r>
                      <a:r>
                        <a:rPr lang="sv-SE" sz="1900" baseline="0" dirty="0">
                          <a:solidFill>
                            <a:schemeClr val="tx1"/>
                          </a:solidFill>
                          <a:latin typeface="+mj-lt"/>
                        </a:rPr>
                        <a:t> inte alltid</a:t>
                      </a:r>
                      <a:endParaRPr lang="sv-SE" sz="1900" dirty="0">
                        <a:solidFill>
                          <a:schemeClr val="tx1"/>
                        </a:solidFill>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Ej för egna</a:t>
                      </a:r>
                      <a:r>
                        <a:rPr lang="sv-SE" sz="1900" baseline="0" dirty="0">
                          <a:latin typeface="+mj-lt"/>
                        </a:rPr>
                        <a:t> företagare</a:t>
                      </a:r>
                      <a:endParaRPr lang="sv-SE" sz="19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307934" cy="257369"/>
          </a:xfrm>
        </p:spPr>
        <p:txBody>
          <a:bodyPr wrap="none">
            <a:spAutoFit/>
          </a:bodyPr>
          <a:lstStyle/>
          <a:p>
            <a:r>
              <a:rPr lang="sv-SE" dirty="0"/>
              <a:t>PENSIONSPYRAMIDEN</a:t>
            </a:r>
          </a:p>
        </p:txBody>
      </p:sp>
    </p:spTree>
    <p:extLst>
      <p:ext uri="{BB962C8B-B14F-4D97-AF65-F5344CB8AC3E}">
        <p14:creationId xmlns:p14="http://schemas.microsoft.com/office/powerpoint/2010/main" val="11253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435133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r>
              <a:rPr lang="sv-SE" sz="2000" b="1" dirty="0">
                <a:ea typeface="Arial" charset="0"/>
                <a:cs typeface="Arial" charset="0"/>
              </a:rPr>
              <a:t>Höjda åldersgränser från 2023</a:t>
            </a:r>
            <a:endParaRPr lang="sv-SE" b="1" dirty="0">
              <a:ea typeface="Arial" charset="0"/>
              <a:cs typeface="Arial" charset="0"/>
            </a:endParaRPr>
          </a:p>
          <a:p>
            <a:pPr marL="0" indent="0">
              <a:buNone/>
            </a:pPr>
            <a:r>
              <a:rPr lang="sv-SE" sz="2000" dirty="0">
                <a:ea typeface="Arial" charset="0"/>
                <a:cs typeface="Arial" charset="0"/>
              </a:rPr>
              <a:t>Lägsta ålder 66 år. </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3" name="Platshållare för bild 12" descr="En bild som visar text, utomhus, lagar mat, sten&#10;&#10;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85020197"/>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1900" dirty="0">
                          <a:solidFill>
                            <a:schemeClr val="tx1"/>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solidFill>
                            <a:schemeClr val="tx1"/>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1900" dirty="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1900" dirty="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1900" dirty="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19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1900" dirty="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1900" dirty="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1900" dirty="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269160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Platshållare för bild 3">
            <a:extLst>
              <a:ext uri="{FF2B5EF4-FFF2-40B4-BE49-F238E27FC236}">
                <a16:creationId xmlns:a16="http://schemas.microsoft.com/office/drawing/2014/main" id="{4B28FFAD-FC35-4297-FC09-F79D1DA736D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156" r="1156"/>
          <a:stretch>
            <a:fillRect/>
          </a:stretch>
        </p:blipFill>
        <p:spPr>
          <a:xfrm>
            <a:off x="1933575" y="1573593"/>
            <a:ext cx="7731125" cy="4426903"/>
          </a:xfrm>
          <a:prstGeom prst="rect">
            <a:avLst/>
          </a:prstGeom>
        </p:spPr>
      </p:pic>
    </p:spTree>
    <p:extLst>
      <p:ext uri="{BB962C8B-B14F-4D97-AF65-F5344CB8AC3E}">
        <p14:creationId xmlns:p14="http://schemas.microsoft.com/office/powerpoint/2010/main" val="196882781"/>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222</TotalTime>
  <Words>2149</Words>
  <Application>Microsoft Office PowerPoint</Application>
  <PresentationFormat>Bredbild</PresentationFormat>
  <Paragraphs>202</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Georgia</vt:lpstr>
      <vt:lpstr>familjejuridik</vt:lpstr>
      <vt:lpstr>PENSIONSPYRAMIDEN</vt:lpstr>
      <vt:lpstr>LÄR KÄNNA DIN PENSION</vt:lpstr>
      <vt:lpstr>VAD GER RÄTT TILL ALLMÄN PENSION?</vt:lpstr>
      <vt:lpstr>STÖD TILL DEN MED LÅG PENSION</vt:lpstr>
      <vt:lpstr>VAD GER ALLMÄN PENSION?</vt:lpstr>
      <vt:lpstr>STÖD TILL DEN MED LÅG PENSION</vt:lpstr>
      <vt:lpstr>ÅTERBETALNINGSSKYDD/ EFTERLEVANDESKYDD</vt:lpstr>
      <vt:lpstr>DU BEHÖVER INTE HA ALLA RÄTT</vt:lpstr>
      <vt:lpstr>VAD FÅR JAG I MÅNADEN? – KOLLA PÅ MINPENSION.SE</vt:lpstr>
      <vt:lpstr>UTTAGSPLANERAREN</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11</cp:revision>
  <dcterms:created xsi:type="dcterms:W3CDTF">2023-03-01T09:50:52Z</dcterms:created>
  <dcterms:modified xsi:type="dcterms:W3CDTF">2023-08-21T08:09:33Z</dcterms:modified>
</cp:coreProperties>
</file>