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301" r:id="rId3"/>
    <p:sldId id="302" r:id="rId4"/>
    <p:sldId id="300" r:id="rId5"/>
    <p:sldId id="287" r:id="rId6"/>
    <p:sldId id="291" r:id="rId7"/>
    <p:sldId id="304" r:id="rId8"/>
    <p:sldId id="305" r:id="rId9"/>
    <p:sldId id="306" r:id="rId10"/>
    <p:sldId id="307" r:id="rId11"/>
    <p:sldId id="292" r:id="rId12"/>
    <p:sldId id="293" r:id="rId13"/>
    <p:sldId id="295" r:id="rId14"/>
    <p:sldId id="308" r:id="rId15"/>
    <p:sldId id="309" r:id="rId16"/>
    <p:sldId id="285" r:id="rId17"/>
    <p:sldId id="296" r:id="rId18"/>
    <p:sldId id="27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040"/>
    <a:srgbClr val="FF6600"/>
    <a:srgbClr val="BE3E69"/>
    <a:srgbClr val="DB9B3D"/>
    <a:srgbClr val="F5D162"/>
    <a:srgbClr val="E37D61"/>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678" y="102"/>
      </p:cViewPr>
      <p:guideLst>
        <p:guide orient="horz" pos="2160"/>
        <p:guide pos="3863"/>
      </p:guideLst>
    </p:cSldViewPr>
  </p:slid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2023-08-21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8513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b="0" dirty="0">
                <a:latin typeface="+mn-lt"/>
              </a:rPr>
              <a:t>Om du har arbetat och betalat skatt så kan du ta ut den del som du tjänat in till själv från 63 års ålder. Men åldersgränserna är på väg att höjas, så har du många år kvar till din pension kan åldersgränsen ha höjts med några år. Den här pensionen betalas ut så länge du lever. </a:t>
            </a:r>
          </a:p>
          <a:p>
            <a:pPr eaLnBrk="1" hangingPunct="1"/>
            <a:endParaRPr lang="sv-SE" altLang="sv-SE" b="0" dirty="0">
              <a:latin typeface="+mn-lt"/>
            </a:endParaRPr>
          </a:p>
          <a:p>
            <a:pPr eaLnBrk="1" hangingPunct="1"/>
            <a:r>
              <a:rPr lang="sv-SE" altLang="sv-SE" b="0" dirty="0">
                <a:latin typeface="+mn-lt"/>
              </a:rPr>
              <a:t>De statliga stöden, som garantipension och äldreförsörjningsstöd, betalas ut från 66 års ålder. Även här är kommer åldersgränsen att höjas framöver. Du ansöker om de här delarna i din pension hos Pensionsmyndigheten. Du måste alltid ansöka om pengarna. </a:t>
            </a:r>
          </a:p>
          <a:p>
            <a:pPr eaLnBrk="1" hangingPunct="1"/>
            <a:endParaRPr lang="sv-SE" altLang="sv-SE" b="0" dirty="0">
              <a:latin typeface="+mn-lt"/>
            </a:endParaRPr>
          </a:p>
          <a:p>
            <a:pPr eaLnBrk="1" hangingPunct="1"/>
            <a:r>
              <a:rPr lang="sv-SE" altLang="sv-SE" b="0" dirty="0">
                <a:latin typeface="+mn-lt"/>
              </a:rPr>
              <a:t>Har du tjänstepension kan du ha flera olika, till exempel om du haft flera olika arbetsgivare. Du ansöker om pensionen hos de bolag som förvaltar pengarna. Bolagen brukar höra av sig, men du kan också se på </a:t>
            </a:r>
            <a:r>
              <a:rPr lang="sv-SE" altLang="sv-SE" b="0" dirty="0" err="1">
                <a:latin typeface="+mn-lt"/>
              </a:rPr>
              <a:t>minPension</a:t>
            </a:r>
            <a:r>
              <a:rPr lang="sv-SE" altLang="sv-SE" b="0" dirty="0">
                <a:latin typeface="+mn-lt"/>
              </a:rPr>
              <a:t> var pengarna finns. Tjänstepensionen kan du ta ut på kortare tid än livsvarig utbetalning. I en del avtal är den lägsta uttagsåldern 55 år, i andra avtal är den högre. </a:t>
            </a:r>
          </a:p>
          <a:p>
            <a:pPr eaLnBrk="1" hangingPunct="1"/>
            <a:endParaRPr lang="sv-SE" altLang="sv-SE" b="1" dirty="0">
              <a:latin typeface="+mn-lt"/>
            </a:endParaRPr>
          </a:p>
          <a:p>
            <a:pPr eaLnBrk="1" hangingPunct="1"/>
            <a:r>
              <a:rPr lang="sv-SE" altLang="sv-SE" b="1" dirty="0">
                <a:latin typeface="+mn-lt"/>
              </a:rPr>
              <a:t>Tänk på att: </a:t>
            </a:r>
            <a:r>
              <a:rPr lang="sv-SE" altLang="sv-SE" b="0" dirty="0">
                <a:latin typeface="+mn-lt"/>
              </a:rPr>
              <a:t>Om du tar ut dina pensioner tidigt kommer utbetalningen varje månad att bli lägre än om du väntar med att ta ut pengarna.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66917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Pengar får anhöriga kan också vara viktiga.</a:t>
            </a:r>
            <a:r>
              <a:rPr lang="sv-SE" baseline="0" dirty="0">
                <a:latin typeface="+mn-lt"/>
              </a:rPr>
              <a:t> </a:t>
            </a:r>
            <a:r>
              <a:rPr lang="sv-SE" dirty="0">
                <a:latin typeface="+mn-lt"/>
              </a:rPr>
              <a:t>Återbetalningsskydd och andra typer av efterlevandeskydd i tjänstepensionen – viktig att ta reda på för den som lever med någon partner. Finns det eller finns det inte? </a:t>
            </a:r>
          </a:p>
          <a:p>
            <a:r>
              <a:rPr lang="sv-SE" dirty="0">
                <a:latin typeface="+mn-lt"/>
              </a:rPr>
              <a:t> </a:t>
            </a:r>
          </a:p>
          <a:p>
            <a:r>
              <a:rPr lang="sv-SE" dirty="0">
                <a:latin typeface="+mn-lt"/>
              </a:rPr>
              <a:t>Omställningspension – finns i den allmänna pensionen. </a:t>
            </a:r>
          </a:p>
          <a:p>
            <a:r>
              <a:rPr lang="sv-SE" dirty="0">
                <a:latin typeface="+mn-lt"/>
              </a:rPr>
              <a:t> </a:t>
            </a:r>
          </a:p>
          <a:p>
            <a:r>
              <a:rPr lang="sv-SE" dirty="0">
                <a:latin typeface="+mn-lt"/>
              </a:rPr>
              <a:t>Stöden betalas ut automatiskt för den som bor i Sverige. Men kan behöva sökas om du bor utomlands.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16070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mn-lt"/>
              </a:rPr>
              <a:t>Sammanfattning</a:t>
            </a:r>
            <a:r>
              <a:rPr lang="sv-SE" dirty="0">
                <a:latin typeface="+mn-lt"/>
              </a:rPr>
              <a:t> </a:t>
            </a:r>
          </a:p>
          <a:p>
            <a:r>
              <a:rPr lang="sv-SE" dirty="0">
                <a:latin typeface="+mn-lt"/>
              </a:rPr>
              <a:t>Det är mycket som påverkar hur stor din pension blir. Två olika individer som har samma lön och samma jobb innan de går i pension kan ha helt olika pensionsnivåer. Att ha en hög pension innebär inte heller att du har en god ekonomi när du blir äldre, och vice versa. Du kan ha höga kostnader som gör att den höga pensionen ändå inte räcker till dina utgifter. Du kan ha låga kostnader som gör att du lever ganska gott på en relativt blygsam pension. </a:t>
            </a:r>
          </a:p>
          <a:p>
            <a:endParaRPr lang="sv-SE" dirty="0">
              <a:latin typeface="+mn-lt"/>
            </a:endParaRPr>
          </a:p>
          <a:p>
            <a:r>
              <a:rPr lang="sv-SE" dirty="0">
                <a:latin typeface="+mn-lt"/>
              </a:rPr>
              <a:t>Det som är bra är att ha koll på ungefär hur stor din pension kan bli i god tid innan du börjar ta ut dina pengar. Observera att pension som du inte tagit ut är inte utmätningsbar.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68224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Att börja ta ut sina pensionspengar kräver planering. Pensionerna finns på olika håll, en del behöver du ansöka om, andra kommer automatiskt. Det finns dessutom behovsprövade stöd som du kan vara berättigad till.</a:t>
            </a:r>
          </a:p>
          <a:p>
            <a:endParaRPr lang="sv-SE" dirty="0">
              <a:latin typeface="+mn-lt"/>
            </a:endParaRPr>
          </a:p>
          <a:p>
            <a:r>
              <a:rPr lang="sv-SE" dirty="0">
                <a:latin typeface="+mn-lt"/>
              </a:rPr>
              <a:t>På minpension.se kan du ta hjälp av Uttagsplaneraren, ett verktyg anpassat för alla som har mindre än ett år kvar till du kan börja ta ut någon av dina pensioner. Här beräknas vad pensionen blir efter skatt och du får en checklista på hur du ska göra för att ta ut alla dina pensioner.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71469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När du väl blivit pensionär så får du även ”löneförhöjning” på pensionen. Men pensioner räknas inte upp på samma sätt som lön. De kan räknas upp med inflationen, men inkomstindex eller med värdeutvecklingen på sparandet. Pensionen kan på grund av detta även minska nominellt vissa år. </a:t>
            </a:r>
          </a:p>
          <a:p>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70900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vill flytta utomlands är det viktigt att ta reda på vilka möjligheter du har att få med dig dina inkomster som pensionär. Den pension du tjänat in till själv, inkomstpension, premiepension, inkomstpensionstillägg och tjänstepensioner, får du utbetalda var du än bor. Men om du är berättigad till olika typer av stöd, som garantipension, bostadstillägg och äldreförsörjningsstöd, så betalas de stöden bara ut om du bor i Sverige.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79999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41012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14012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77228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Minpension är ett samarbete mellan staten och pensionsbolagen. Här kan du se vad du tjänat in till din pension, både den allmänna</a:t>
            </a:r>
            <a:r>
              <a:rPr lang="sv-SE" baseline="0" dirty="0">
                <a:latin typeface="+mn-lt"/>
              </a:rPr>
              <a:t> </a:t>
            </a:r>
            <a:r>
              <a:rPr lang="sv-SE" dirty="0">
                <a:latin typeface="+mn-lt"/>
              </a:rPr>
              <a:t>tjänstepensionen och eventuellt privat sparande. Du kan dessutom göra en prognos för att se vad du kan förväntas få i pension.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Du kan göra olika typer av beräkningar, till exempel kan du se vad som händer om du väljer att arbeta ett år längre än du tänkt.</a:t>
            </a:r>
            <a:endParaRPr lang="sv-SE" u="sng" dirty="0">
              <a:solidFill>
                <a:srgbClr val="FF0000"/>
              </a:solidFill>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27770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Så här ser det ut när du loggat in på din sida, med mobilt bank-id och ditt personnummer. Har du inget mobilt bank-id kan du gå till ett servicekontor eller ringa till Pensionsmyndigheten 0771-776 776 för att få hjälp. </a:t>
            </a:r>
          </a:p>
          <a:p>
            <a:endParaRPr lang="sv-SE" dirty="0">
              <a:latin typeface="+mn-lt"/>
            </a:endParaRPr>
          </a:p>
          <a:p>
            <a:r>
              <a:rPr lang="sv-SE" dirty="0">
                <a:latin typeface="+mn-lt"/>
              </a:rPr>
              <a:t>Den här prognosen visar vad du har i lön nu och vad dina pensionsutbetalningar förväntas bli. Observera att du kan ha tjänstepension och privat pensionssparande som inte betalas ut livsvarigt. Därför minskar pensionen i det här diagrammet. Det går ofta att ändra utbetalningstidens längd om du gör det innan du börjar ta ut pensionen. </a:t>
            </a:r>
            <a:r>
              <a:rPr lang="sv-SE" u="none" dirty="0">
                <a:latin typeface="+mn-lt"/>
              </a:rPr>
              <a:t>Du kan också se vad den förväntade medellivslängden är. </a:t>
            </a:r>
            <a:r>
              <a:rPr lang="sv-SE" dirty="0">
                <a:latin typeface="+mn-lt"/>
              </a:rPr>
              <a:t>Drar du i reglaget kan du snabbt se vad som händer om du jobbar längre eller väljer att sluta tidigare och hur det påverkar din pension.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89913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95999"/>
          </a:xfrm>
        </p:spPr>
        <p:txBody>
          <a:bodyPr/>
          <a:lstStyle/>
          <a:p>
            <a:pPr eaLnBrk="1" hangingPunct="1"/>
            <a:r>
              <a:rPr lang="sv-SE" altLang="sv-SE" dirty="0">
                <a:latin typeface="+mn-lt"/>
              </a:rPr>
              <a:t>Det här är </a:t>
            </a:r>
            <a:r>
              <a:rPr lang="sv-SE" altLang="sv-SE" b="1" dirty="0">
                <a:latin typeface="+mn-lt"/>
              </a:rPr>
              <a:t>pensionspyramiden</a:t>
            </a:r>
            <a:r>
              <a:rPr lang="sv-SE" altLang="sv-SE" dirty="0">
                <a:latin typeface="+mn-lt"/>
              </a:rPr>
              <a:t>, den symbol som pensionsbranschen gemensamt använder sig av för att tydliggöra att pensionen består av olika delar. </a:t>
            </a:r>
          </a:p>
          <a:p>
            <a:pPr eaLnBrk="1" hangingPunct="1"/>
            <a:endParaRPr lang="sv-SE" altLang="sv-SE" b="1" dirty="0">
              <a:latin typeface="+mn-lt"/>
            </a:endParaRPr>
          </a:p>
          <a:p>
            <a:pPr eaLnBrk="1" hangingPunct="1"/>
            <a:r>
              <a:rPr lang="sv-SE" altLang="sv-SE" b="0" dirty="0">
                <a:latin typeface="+mn-lt"/>
              </a:rPr>
              <a:t>I botten finns den </a:t>
            </a:r>
            <a:r>
              <a:rPr lang="sv-SE" altLang="sv-SE" b="1" dirty="0">
                <a:latin typeface="+mn-lt"/>
              </a:rPr>
              <a:t>allmänna pensionen</a:t>
            </a:r>
            <a:r>
              <a:rPr lang="sv-SE" altLang="sv-SE" b="0" dirty="0">
                <a:latin typeface="+mn-lt"/>
              </a:rPr>
              <a:t>. Villkoren bestäms genom </a:t>
            </a:r>
            <a:r>
              <a:rPr lang="sv-SE" altLang="sv-SE" b="1" dirty="0">
                <a:latin typeface="+mn-lt"/>
              </a:rPr>
              <a:t>politiska beslut.</a:t>
            </a:r>
            <a:r>
              <a:rPr lang="sv-SE" altLang="sv-SE" b="1" baseline="0" dirty="0">
                <a:latin typeface="+mn-lt"/>
              </a:rPr>
              <a:t> </a:t>
            </a:r>
          </a:p>
          <a:p>
            <a:pPr eaLnBrk="1" hangingPunct="1"/>
            <a:endParaRPr lang="sv-SE" altLang="sv-SE" b="0" baseline="0" dirty="0">
              <a:latin typeface="+mn-lt"/>
            </a:endParaRPr>
          </a:p>
          <a:p>
            <a:pPr eaLnBrk="1" hangingPunct="1"/>
            <a:r>
              <a:rPr lang="sv-SE" altLang="sv-SE" b="0" baseline="0" dirty="0">
                <a:latin typeface="+mn-lt"/>
              </a:rPr>
              <a:t>I mitten finns </a:t>
            </a:r>
            <a:r>
              <a:rPr lang="sv-SE" altLang="sv-SE" b="1" baseline="0" dirty="0">
                <a:latin typeface="+mn-lt"/>
              </a:rPr>
              <a:t>tjänstepensionen</a:t>
            </a:r>
            <a:r>
              <a:rPr lang="sv-SE" altLang="sv-SE" b="0" baseline="0" dirty="0">
                <a:latin typeface="+mn-lt"/>
              </a:rPr>
              <a:t> eller avtalspensionen som den ibland kallas. Villkoren bestäms genom </a:t>
            </a:r>
            <a:r>
              <a:rPr lang="sv-SE" altLang="sv-SE" b="1" baseline="0" dirty="0">
                <a:latin typeface="+mn-lt"/>
              </a:rPr>
              <a:t>avtal på arbetsmarknaden</a:t>
            </a:r>
            <a:r>
              <a:rPr lang="sv-SE" altLang="sv-SE" b="0" baseline="0" dirty="0">
                <a:latin typeface="+mn-lt"/>
              </a:rPr>
              <a:t>. </a:t>
            </a:r>
            <a:r>
              <a:rPr lang="sv-SE" altLang="sv-SE" b="0" dirty="0">
                <a:latin typeface="+mn-lt"/>
              </a:rPr>
              <a:t>Tjänstepension</a:t>
            </a:r>
            <a:r>
              <a:rPr lang="sv-SE" altLang="sv-SE" dirty="0">
                <a:latin typeface="+mn-lt"/>
              </a:rPr>
              <a:t> omfattas de av som arbetar på arbetsplatser med kollektivavtal, eller har ett hängavtal till ett kollektivavtal. I vissa fall kan en anställd även ha tjänstepension utan avtal, det kallas då individuell tjänstepension.  </a:t>
            </a:r>
          </a:p>
          <a:p>
            <a:pPr eaLnBrk="1" hangingPunct="1"/>
            <a:endParaRPr lang="sv-SE" altLang="sv-SE" dirty="0">
              <a:latin typeface="+mn-lt"/>
            </a:endParaRPr>
          </a:p>
          <a:p>
            <a:pPr eaLnBrk="1" hangingPunct="1"/>
            <a:r>
              <a:rPr lang="sv-SE" altLang="sv-SE" b="1" dirty="0">
                <a:latin typeface="+mn-lt"/>
              </a:rPr>
              <a:t>Privat pensionssparande</a:t>
            </a:r>
            <a:r>
              <a:rPr lang="sv-SE" altLang="sv-SE" dirty="0">
                <a:latin typeface="+mn-lt"/>
              </a:rPr>
              <a:t> kan förekomma på många olika sätt även om vi oftast tänker på en privat pensionsförsäkring. Om du är anställd och har en</a:t>
            </a:r>
            <a:r>
              <a:rPr lang="sv-SE" altLang="sv-SE" baseline="0" dirty="0">
                <a:latin typeface="+mn-lt"/>
              </a:rPr>
              <a:t> tjänstepension har du inte möjlighet att göra en avdragsgill inbetalning till en pensionsförsäkring. Men om du har eget företag eller är anställd utan tjänstepension kan du göra det. </a:t>
            </a:r>
          </a:p>
          <a:p>
            <a:pPr eaLnBrk="1" hangingPunct="1"/>
            <a:endParaRPr lang="sv-SE" altLang="sv-SE" baseline="0" dirty="0">
              <a:latin typeface="+mn-lt"/>
            </a:endParaRPr>
          </a:p>
          <a:p>
            <a:r>
              <a:rPr lang="sv-SE" baseline="0" dirty="0">
                <a:latin typeface="+mn-lt"/>
              </a:rPr>
              <a:t>Du kan förstås ha ett eget sparande, till exempel på ett Investeringssparkonto, ISK, som du använda som extra pengar när du blivit pensionär. De pengarna är dock inte öronmärkta för pension och finns därför inte med här. </a:t>
            </a:r>
            <a:endParaRPr lang="sv-SE" dirty="0">
              <a:latin typeface="Georgia" pitchFamily="18"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60199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pPr eaLnBrk="1" hangingPunct="1"/>
            <a:r>
              <a:rPr lang="sv-SE" altLang="sv-SE" dirty="0">
                <a:latin typeface="+mn-lt"/>
              </a:rPr>
              <a:t>Alla inkomster som man skattar för är pensionsgrundande. Den allmänna pensionen beräknas på inkomsten upp till ett tak motsvarande cirka 50 000  kr/mån år 2023 ( 8,07 inkomstbasbelopp minus egenavgiften om 7 procent först ska dras av.) Inkomster över det beloppet ger ingen allmän pensionsrätt. För att få tillgodoräkna sig pensionsrätter krävs en inkomst som överstiger ca 22 200 kr år 2023 (42,3 procent av prisbasbeloppet), det vill säga grundavdraget för skattskyldighet. Har man det får man pensionsrätter beräknat från första kronan. Det är alltså inte ett grundavdrag utan ett tröskelvärde. Observera att kapitalinkomster, till exempel ränteinkomster, inte är pensionsgrundande. Inte heller pensioner eller privata pensionsförsäkringar är pensionsgrundande.</a:t>
            </a:r>
          </a:p>
          <a:p>
            <a:pPr eaLnBrk="1" hangingPunct="1"/>
            <a:endParaRPr lang="sv-SE" altLang="sv-SE" dirty="0">
              <a:latin typeface="+mn-lt"/>
            </a:endParaRPr>
          </a:p>
          <a:p>
            <a:pPr eaLnBrk="1" hangingPunct="1"/>
            <a:r>
              <a:rPr lang="sv-SE" altLang="sv-SE" dirty="0">
                <a:latin typeface="+mn-lt"/>
              </a:rPr>
              <a:t>Det här ger också pensionsrätter i den allmänna pensionen: </a:t>
            </a:r>
            <a:endParaRPr lang="sv-SE" altLang="sv-SE" b="1" dirty="0">
              <a:latin typeface="+mn-lt"/>
            </a:endParaRPr>
          </a:p>
          <a:p>
            <a:pPr eaLnBrk="1" hangingPunct="1"/>
            <a:r>
              <a:rPr lang="sv-SE" altLang="sv-SE" b="1" dirty="0">
                <a:latin typeface="+mn-lt"/>
              </a:rPr>
              <a:t>Barnår </a:t>
            </a:r>
            <a:r>
              <a:rPr lang="sv-SE" altLang="sv-SE" b="0" dirty="0">
                <a:latin typeface="+mn-lt"/>
              </a:rPr>
              <a:t>-</a:t>
            </a:r>
            <a:r>
              <a:rPr lang="sv-SE" altLang="sv-SE" dirty="0">
                <a:latin typeface="+mn-lt"/>
              </a:rPr>
              <a:t> Barnets första fyra år ger pensionsrätt till den av vårdnadshavarna som har lägst inkomst. Kan flyttas över till den andra. </a:t>
            </a:r>
          </a:p>
          <a:p>
            <a:pPr eaLnBrk="1" hangingPunct="1"/>
            <a:r>
              <a:rPr lang="sv-SE" altLang="sv-SE" b="1" dirty="0">
                <a:latin typeface="+mn-lt"/>
              </a:rPr>
              <a:t>Plikttjänst </a:t>
            </a:r>
            <a:r>
              <a:rPr lang="sv-SE" altLang="sv-SE" b="0" dirty="0">
                <a:latin typeface="+mn-lt"/>
              </a:rPr>
              <a:t>–</a:t>
            </a:r>
            <a:r>
              <a:rPr lang="sv-SE" altLang="sv-SE" dirty="0">
                <a:latin typeface="+mn-lt"/>
              </a:rPr>
              <a:t> Gäller när man gjort plikttjänst minst 120 dagar i följd under åren 1995-2010. </a:t>
            </a:r>
          </a:p>
          <a:p>
            <a:pPr eaLnBrk="1" hangingPunct="1"/>
            <a:r>
              <a:rPr lang="sv-SE" altLang="sv-SE" b="1" dirty="0">
                <a:latin typeface="+mn-lt"/>
              </a:rPr>
              <a:t>Studier </a:t>
            </a:r>
            <a:r>
              <a:rPr lang="sv-SE" altLang="sv-SE" b="0" dirty="0">
                <a:latin typeface="+mn-lt"/>
              </a:rPr>
              <a:t>–</a:t>
            </a:r>
            <a:r>
              <a:rPr lang="sv-SE" altLang="sv-SE" dirty="0">
                <a:latin typeface="+mn-lt"/>
              </a:rPr>
              <a:t> Studier som ger rätt till studiebidrag och studielån ger pensionsrätt. </a:t>
            </a:r>
          </a:p>
          <a:p>
            <a:pPr eaLnBrk="1" hangingPunct="1"/>
            <a:r>
              <a:rPr lang="sv-SE" altLang="sv-SE" b="1" dirty="0">
                <a:latin typeface="+mn-lt"/>
              </a:rPr>
              <a:t>Sjukersättning</a:t>
            </a:r>
            <a:r>
              <a:rPr lang="sv-SE" altLang="sv-SE" dirty="0">
                <a:latin typeface="+mn-lt"/>
              </a:rPr>
              <a:t> - Ger både pensionsgrundande inkomst och pensionsgrundande belopp, om denna är inkomstrelaterad. </a:t>
            </a:r>
          </a:p>
          <a:p>
            <a:pPr eaLnBrk="1" hangingPunct="1"/>
            <a:r>
              <a:rPr lang="sv-SE" altLang="sv-SE" b="1" dirty="0">
                <a:latin typeface="+mn-lt"/>
              </a:rPr>
              <a:t>Avgångsvederlag</a:t>
            </a:r>
            <a:r>
              <a:rPr lang="sv-SE" altLang="sv-SE" dirty="0">
                <a:latin typeface="+mn-lt"/>
              </a:rPr>
              <a:t> - Är normalt inte pensionsgrundande. För att vara säker måste den anställde fråga sin arbetsgivare hur det redovisas. Blir man erbjuden </a:t>
            </a:r>
            <a:r>
              <a:rPr lang="sv-SE" altLang="sv-SE" dirty="0" err="1">
                <a:latin typeface="+mn-lt"/>
              </a:rPr>
              <a:t>förtida</a:t>
            </a:r>
            <a:r>
              <a:rPr lang="sv-SE" altLang="sv-SE" dirty="0">
                <a:latin typeface="+mn-lt"/>
              </a:rPr>
              <a:t> pension av sin arbetsgivare måste man tänka på att avgångspensionen som betalas ut inte är pensionsgrundande i den allmänna pensionen.</a:t>
            </a:r>
          </a:p>
          <a:p>
            <a:pPr eaLnBrk="1" hangingPunct="1"/>
            <a:endParaRPr lang="sv-SE" altLang="sv-SE" dirty="0">
              <a:latin typeface="+mn-lt"/>
            </a:endParaRPr>
          </a:p>
          <a:p>
            <a:pPr eaLnBrk="1" hangingPunct="1"/>
            <a:r>
              <a:rPr lang="sv-SE" altLang="sv-SE" b="1" dirty="0">
                <a:latin typeface="+mn-lt"/>
              </a:rPr>
              <a:t>Hur betalas det in till pensionen?</a:t>
            </a:r>
          </a:p>
          <a:p>
            <a:pPr eaLnBrk="1" hangingPunct="1"/>
            <a:r>
              <a:rPr lang="sv-SE" altLang="sv-SE" dirty="0">
                <a:latin typeface="+mn-lt"/>
              </a:rPr>
              <a:t>Avgiften dras av från lönen innan den pensionsgrundande lönen bestäms. Det betyder att om man har en inkomst över taket, dras avgiften från bruttot. Det som sedan blir pensionsgrundande är maxinkomsten 7,5 basbelopp. Den totala avgiften är 18,5 procent</a:t>
            </a:r>
            <a:r>
              <a:rPr lang="sv-SE" altLang="sv-SE" b="1" dirty="0">
                <a:latin typeface="+mn-lt"/>
              </a:rPr>
              <a:t> </a:t>
            </a:r>
            <a:r>
              <a:rPr lang="sv-SE" altLang="sv-SE" dirty="0">
                <a:latin typeface="+mn-lt"/>
              </a:rPr>
              <a:t>av lönen via skattsedeln och arbetsgivaravgifter. Hälften betalar arbetsgivaren och knappt hälften betalar arbetstagaren (arbetsgivaren betalar sin del på hela bruttoinkomsten).</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83365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66332"/>
          </a:xfrm>
        </p:spPr>
        <p:txBody>
          <a:bodyPr/>
          <a:lstStyle/>
          <a:p>
            <a:r>
              <a:rPr lang="sv-SE" dirty="0">
                <a:latin typeface="+mn-lt"/>
              </a:rPr>
              <a:t>Det finns stöd till den som har låg pension. En del kommer automatiskt</a:t>
            </a:r>
            <a:r>
              <a:rPr lang="sv-SE" baseline="0" dirty="0">
                <a:latin typeface="+mn-lt"/>
              </a:rPr>
              <a:t> och en del </a:t>
            </a:r>
            <a:r>
              <a:rPr lang="sv-SE" dirty="0">
                <a:latin typeface="+mn-lt"/>
              </a:rPr>
              <a:t>måste du ansöka om själv. Stöden betalas ut från 66 års ålder. Från 2026 kommer åldern att höjas till 67 år och ytterligare höjningar av åldern kan komma senare. </a:t>
            </a:r>
          </a:p>
          <a:p>
            <a:endParaRPr lang="sv-SE" dirty="0">
              <a:latin typeface="+mn-lt"/>
            </a:endParaRPr>
          </a:p>
          <a:p>
            <a:r>
              <a:rPr lang="sv-SE" b="1" dirty="0">
                <a:latin typeface="+mn-lt"/>
              </a:rPr>
              <a:t>Garantipensionen</a:t>
            </a:r>
            <a:r>
              <a:rPr lang="sv-SE" dirty="0">
                <a:latin typeface="+mn-lt"/>
              </a:rPr>
              <a:t> fyller ut låg pension. Den som inte har tjänat in någon egen pension får närmare 11 000 kronor före skatt</a:t>
            </a:r>
            <a:r>
              <a:rPr lang="sv-SE" baseline="0" dirty="0">
                <a:latin typeface="+mn-lt"/>
              </a:rPr>
              <a:t>.</a:t>
            </a:r>
            <a:r>
              <a:rPr lang="sv-SE" dirty="0">
                <a:latin typeface="+mn-lt"/>
              </a:rPr>
              <a:t> Nivån på garantipensionen är kopplad till boendeår i Sverige. För maxbeloppet krävs 40 års boendetid ”som vuxen”. Garantipensionen räknas upp med inflationen. </a:t>
            </a:r>
          </a:p>
          <a:p>
            <a:endParaRPr lang="sv-SE" dirty="0">
              <a:latin typeface="+mn-lt"/>
            </a:endParaRPr>
          </a:p>
          <a:p>
            <a:r>
              <a:rPr lang="sv-SE" b="1" dirty="0">
                <a:latin typeface="+mn-lt"/>
              </a:rPr>
              <a:t>Inkomstpensionstillägg</a:t>
            </a:r>
            <a:r>
              <a:rPr lang="sv-SE" dirty="0">
                <a:latin typeface="+mn-lt"/>
              </a:rPr>
              <a:t> infördes år 2021. Det ger extra stöd till den som har arbetat många år och som har en inkomstpension på mellan 9 300 -17 500 kronor i månaden. Maximalt stöd är 600 kronor i månaden före skatt. Garantipension och inkomstpensionstillägg kräver ingen ansökan. </a:t>
            </a:r>
          </a:p>
          <a:p>
            <a:endParaRPr lang="sv-SE" dirty="0">
              <a:latin typeface="+mn-lt"/>
            </a:endParaRPr>
          </a:p>
          <a:p>
            <a:r>
              <a:rPr lang="sv-SE" b="1" dirty="0">
                <a:latin typeface="+mn-lt"/>
              </a:rPr>
              <a:t>Bostadstillägget </a:t>
            </a:r>
            <a:r>
              <a:rPr lang="sv-SE" dirty="0">
                <a:latin typeface="+mn-lt"/>
              </a:rPr>
              <a:t>grundar sig på hushållets inkomster och ger stöd till boendekostnader. Gäller även om du äger din lägenhet eller ditt hus.</a:t>
            </a:r>
          </a:p>
          <a:p>
            <a:r>
              <a:rPr lang="sv-SE" dirty="0">
                <a:latin typeface="+mn-lt"/>
              </a:rPr>
              <a:t>Den bostad som du är skriven i ingår inte när dina tillgångar ska beräknas.  Maximalt bostadstillägg är omkring</a:t>
            </a:r>
          </a:p>
          <a:p>
            <a:r>
              <a:rPr lang="sv-SE" dirty="0">
                <a:latin typeface="+mn-lt"/>
              </a:rPr>
              <a:t>7 200 kronor i månaden. På Pensionsmyndighetens hemsida finns en räknesnurra som ger bra vägledning om hur stort stödet kan bli. </a:t>
            </a:r>
          </a:p>
          <a:p>
            <a:endParaRPr lang="sv-SE" dirty="0">
              <a:latin typeface="+mn-lt"/>
            </a:endParaRPr>
          </a:p>
          <a:p>
            <a:r>
              <a:rPr lang="sv-SE" b="1" dirty="0">
                <a:latin typeface="+mn-lt"/>
              </a:rPr>
              <a:t>Äldreförsörjningsstödet</a:t>
            </a:r>
            <a:r>
              <a:rPr lang="sv-SE" dirty="0">
                <a:latin typeface="+mn-lt"/>
              </a:rPr>
              <a:t> fyller ut när du, trots bostadstillägg, får en pension som är lägre än ” skälig levnadsnivå” </a:t>
            </a:r>
          </a:p>
          <a:p>
            <a:r>
              <a:rPr lang="sv-SE" dirty="0">
                <a:latin typeface="+mn-lt"/>
              </a:rPr>
              <a:t>Bostadstillägg och äldreförsörjningsstöd beskattas inte. Inkomster på upp till 24 000 kr/år påverkar inte stödens storlek. </a:t>
            </a:r>
          </a:p>
          <a:p>
            <a:endParaRPr lang="sv-SE" dirty="0">
              <a:latin typeface="+mn-lt"/>
            </a:endParaRPr>
          </a:p>
          <a:p>
            <a:r>
              <a:rPr lang="sv-SE" dirty="0">
                <a:latin typeface="+mn-lt"/>
              </a:rPr>
              <a:t>Bostadstillägg kräver en ansökan som görs hos Pensionsmyndigheten. På samma gång avgörs om äldreförsörjningsstöd också ska betalas ut.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26712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Den inkomst du deklarerar varje år ligger till grund för den allmänna pension du får. Alla år räknas. Lönen, många år på arbetsmarknaden och värdeutvecklingen för premiepensionen spelar roll. </a:t>
            </a:r>
          </a:p>
          <a:p>
            <a:endParaRPr lang="sv-SE" altLang="sv-SE" dirty="0">
              <a:latin typeface="+mn-lt"/>
            </a:endParaRPr>
          </a:p>
          <a:p>
            <a:r>
              <a:rPr lang="sv-SE" altLang="sv-SE" dirty="0">
                <a:latin typeface="+mn-lt"/>
              </a:rPr>
              <a:t>När pensionen sedan ska tas ut så spelar medellivslängden stor roll för hur stor pensionen blir. Det som finns på ditt pensionskonto ska fördelas på de år din årskull förväntas leva. Lever du längre kommer du att få arvsvinster från dem som är födda samma år som du och som avlider tidigare. Men ökad medellivslängd innebär också att pensionen riskerar att bli väldigt låg om du går i pension vid samma ålder som tidigare generationer.  </a:t>
            </a:r>
          </a:p>
          <a:p>
            <a:endParaRPr lang="sv-SE" altLang="sv-SE" dirty="0">
              <a:latin typeface="+mn-lt"/>
            </a:endParaRPr>
          </a:p>
          <a:p>
            <a:r>
              <a:rPr lang="sv-SE" altLang="sv-SE" dirty="0">
                <a:latin typeface="+mn-lt"/>
              </a:rPr>
              <a:t>Pensionsmyndigheten har räknat ut vilken pensionsålder som kan behövas i framtiden för att den allmänna pensionen ska vara ungefär i samma nivå som tidigare. Här ingår dock inte tjänstepensionens effekter på den totala pensionen.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43041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latin typeface="+mn-lt"/>
              </a:rPr>
              <a:t>Nio av 10 svenskar har förutom den allmänna pensionen även pension från jobbet. De flesta har en kollektivavtalad tjänstepension, alltså en pension som förhandlats fram av arbetsgivare och facket gemensamt. Har du eget företag har du inte någon tjänstepension om du inte själv ordnar det. Eftersom det finns många olika tjänstepensionsavtal är det bra att ta reda på vilka du själv har eller har haft. </a:t>
            </a:r>
          </a:p>
          <a:p>
            <a:pPr eaLnBrk="1" hangingPunct="1"/>
            <a:endParaRPr lang="sv-SE" altLang="sv-SE" dirty="0">
              <a:latin typeface="+mn-lt"/>
            </a:endParaRPr>
          </a:p>
          <a:p>
            <a:pPr eaLnBrk="1" hangingPunct="1"/>
            <a:r>
              <a:rPr lang="sv-SE" altLang="sv-SE" b="1" dirty="0">
                <a:latin typeface="+mn-lt"/>
              </a:rPr>
              <a:t>Har alla tjänstepension?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För anställda jobbar hos arbetsgivare som inte har vare sig kollektivavtal eller hängavtal är det viktigt att titta på vad som gäller på sådana arbetsplatser.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6802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12944"/>
          </a:xfrm>
        </p:spPr>
        <p:txBody>
          <a:bodyPr/>
          <a:lstStyle/>
          <a:p>
            <a:pPr eaLnBrk="1" hangingPunct="1"/>
            <a:r>
              <a:rPr lang="sv-SE" altLang="sv-SE" dirty="0">
                <a:latin typeface="+mn-lt"/>
              </a:rPr>
              <a:t>Alla nya tjänstepensionsavtal är premiebestämda.</a:t>
            </a:r>
          </a:p>
          <a:p>
            <a:pPr eaLnBrk="1" hangingPunct="1"/>
            <a:r>
              <a:rPr lang="sv-SE" altLang="sv-SE" dirty="0">
                <a:latin typeface="+mn-lt"/>
              </a:rPr>
              <a:t>Tjänstepensionen kompletterar den allmänna pensionens förmåner. Det betyder att upp till allmänna pensionens tak (7,5 inkomstbasbelopp + pensionsavgift på 7 procent)  kompletterar kollektivavtalen med 4,5</a:t>
            </a:r>
            <a:r>
              <a:rPr lang="sv-SE" altLang="sv-SE" baseline="0" dirty="0">
                <a:latin typeface="+mn-lt"/>
              </a:rPr>
              <a:t> procent</a:t>
            </a:r>
            <a:r>
              <a:rPr lang="sv-SE" altLang="sv-SE" dirty="0">
                <a:latin typeface="+mn-lt"/>
              </a:rPr>
              <a:t> och 30 procent därutöver i en premie till pension. På senare tid har avsättningarna till tjänstepensionen höjts i flera avtal. </a:t>
            </a:r>
          </a:p>
          <a:p>
            <a:pPr eaLnBrk="1" hangingPunct="1"/>
            <a:endParaRPr lang="sv-SE" altLang="sv-SE" dirty="0">
              <a:latin typeface="+mn-lt"/>
            </a:endParaRPr>
          </a:p>
          <a:p>
            <a:pPr eaLnBrk="1" hangingPunct="1">
              <a:lnSpc>
                <a:spcPct val="90000"/>
              </a:lnSpc>
              <a:defRPr/>
            </a:pPr>
            <a:r>
              <a:rPr lang="sv-SE" altLang="sv-SE" sz="1200" kern="1200" dirty="0">
                <a:solidFill>
                  <a:schemeClr val="tx1"/>
                </a:solidFill>
                <a:latin typeface="+mn-lt"/>
                <a:ea typeface="+mn-ea"/>
                <a:cs typeface="+mn-cs"/>
              </a:rPr>
              <a:t>Tjänstepensionsavtalen kan se väldigt olika ut. Men generellt kan man säga att det är tre beslut man behöver ta ställning till.</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buFontTx/>
              <a:buAutoNum type="arabicPeriod"/>
              <a:defRPr/>
            </a:pPr>
            <a:r>
              <a:rPr lang="sv-SE" altLang="sv-SE" sz="1200" b="1" kern="1200" dirty="0">
                <a:solidFill>
                  <a:schemeClr val="tx1"/>
                </a:solidFill>
                <a:latin typeface="+mn-lt"/>
                <a:ea typeface="+mn-ea"/>
                <a:cs typeface="+mn-cs"/>
              </a:rPr>
              <a:t> Hur ska du placera pengarna?</a:t>
            </a:r>
          </a:p>
          <a:p>
            <a:pPr eaLnBrk="1" hangingPunct="1">
              <a:lnSpc>
                <a:spcPct val="90000"/>
              </a:lnSpc>
              <a:defRPr/>
            </a:pPr>
            <a:r>
              <a:rPr lang="sv-SE" altLang="sv-SE" sz="1200" kern="1200" dirty="0">
                <a:solidFill>
                  <a:schemeClr val="tx1"/>
                </a:solidFill>
                <a:latin typeface="+mn-lt"/>
                <a:ea typeface="+mn-ea"/>
                <a:cs typeface="+mn-cs"/>
              </a:rPr>
              <a:t>Vill du placera i fonder eller i en traditionell försäkring? Vill du ha möjlighet att själv kunna påverka ditt innehav eller vill du ha ett bolag som gör det?</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2. Vilket bolag ska du välja?</a:t>
            </a:r>
          </a:p>
          <a:p>
            <a:pPr eaLnBrk="1" hangingPunct="1">
              <a:lnSpc>
                <a:spcPct val="90000"/>
              </a:lnSpc>
              <a:defRPr/>
            </a:pPr>
            <a:r>
              <a:rPr lang="sv-SE" altLang="sv-SE" sz="1200" kern="1200" dirty="0">
                <a:solidFill>
                  <a:schemeClr val="tx1"/>
                </a:solidFill>
                <a:latin typeface="+mn-lt"/>
                <a:ea typeface="+mn-ea"/>
                <a:cs typeface="+mn-cs"/>
              </a:rPr>
              <a:t>Det finns en mängd olika försäkringsbolag som har hand om tjänstepension. De flesta har olika livslängdsantaganden, det vill säga beräkningar på hur länge du förväntas leva, vilket även det kan påverka utfallet på din pension. </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3. Ska anhöriga få pension om du avlider?</a:t>
            </a:r>
          </a:p>
          <a:p>
            <a:pPr eaLnBrk="1" hangingPunct="1">
              <a:lnSpc>
                <a:spcPct val="90000"/>
              </a:lnSpc>
              <a:defRPr/>
            </a:pPr>
            <a:r>
              <a:rPr lang="sv-SE" altLang="sv-SE" sz="1200" kern="1200" dirty="0">
                <a:solidFill>
                  <a:schemeClr val="tx1"/>
                </a:solidFill>
                <a:latin typeface="+mn-lt"/>
                <a:ea typeface="+mn-ea"/>
                <a:cs typeface="+mn-cs"/>
              </a:rPr>
              <a:t>Fundera över hur det ser ut för just dig och vilka behov du har.</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Var gör man sina pensionsval?  </a:t>
            </a:r>
          </a:p>
          <a:p>
            <a:pPr eaLnBrk="1" hangingPunct="1">
              <a:lnSpc>
                <a:spcPct val="90000"/>
              </a:lnSpc>
              <a:defRPr/>
            </a:pPr>
            <a:r>
              <a:rPr lang="en-US" altLang="sv-SE" dirty="0"/>
              <a:t>Valcentralen administrerar de val individen gör. Vissa valcentraler skickar även ut värdebesked. Det är olika valcentraler för respektive avtalsområde.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897690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ension_framsida">
    <p:spTree>
      <p:nvGrpSpPr>
        <p:cNvPr id="1" name=""/>
        <p:cNvGrpSpPr/>
        <p:nvPr/>
      </p:nvGrpSpPr>
      <p:grpSpPr>
        <a:xfrm>
          <a:off x="0" y="0"/>
          <a:ext cx="0" cy="0"/>
          <a:chOff x="0" y="0"/>
          <a:chExt cx="0" cy="0"/>
        </a:xfrm>
      </p:grpSpPr>
      <p:pic>
        <p:nvPicPr>
          <p:cNvPr id="12" name="Bildobjekt 11" descr="En bild som visar text, klocka&#10;&#10;Automatiskt genererad beskrivning">
            <a:extLst>
              <a:ext uri="{FF2B5EF4-FFF2-40B4-BE49-F238E27FC236}">
                <a16:creationId xmlns:a16="http://schemas.microsoft.com/office/drawing/2014/main" id="{825EFA5D-D27A-7814-1CAD-081BFD0C657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BE3E69"/>
                </a:solidFill>
              </a:defRPr>
            </a:lvl1pPr>
          </a:lstStyle>
          <a:p>
            <a:r>
              <a:rPr lang="sv-SE"/>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nsion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1">
    <p:spTree>
      <p:nvGrpSpPr>
        <p:cNvPr id="1" name=""/>
        <p:cNvGrpSpPr/>
        <p:nvPr/>
      </p:nvGrpSpPr>
      <p:grpSpPr>
        <a:xfrm>
          <a:off x="0" y="0"/>
          <a:ext cx="0" cy="0"/>
          <a:chOff x="0" y="0"/>
          <a:chExt cx="0" cy="0"/>
        </a:xfrm>
      </p:grpSpPr>
      <p:pic>
        <p:nvPicPr>
          <p:cNvPr id="4" name="Bildobjekt 3" descr="En bild som visar person, person&#10;&#10;Automatiskt genererad beskrivning">
            <a:extLst>
              <a:ext uri="{FF2B5EF4-FFF2-40B4-BE49-F238E27FC236}">
                <a16:creationId xmlns:a16="http://schemas.microsoft.com/office/drawing/2014/main" id="{1452CA60-EE17-A74A-DB98-4A9F1979169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2">
    <p:spTree>
      <p:nvGrpSpPr>
        <p:cNvPr id="1" name=""/>
        <p:cNvGrpSpPr/>
        <p:nvPr/>
      </p:nvGrpSpPr>
      <p:grpSpPr>
        <a:xfrm>
          <a:off x="0" y="0"/>
          <a:ext cx="0" cy="0"/>
          <a:chOff x="0" y="0"/>
          <a:chExt cx="0" cy="0"/>
        </a:xfrm>
      </p:grpSpPr>
      <p:pic>
        <p:nvPicPr>
          <p:cNvPr id="4" name="Bildobjekt 3" descr="En bild som visar person, vatten, utomhus, arm&#10;&#10;Automatiskt genererad beskrivning">
            <a:extLst>
              <a:ext uri="{FF2B5EF4-FFF2-40B4-BE49-F238E27FC236}">
                <a16:creationId xmlns:a16="http://schemas.microsoft.com/office/drawing/2014/main" id="{BC2DA6E0-C15E-7CBF-FE0D-EB96C632F7A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3">
    <p:spTree>
      <p:nvGrpSpPr>
        <p:cNvPr id="1" name=""/>
        <p:cNvGrpSpPr/>
        <p:nvPr/>
      </p:nvGrpSpPr>
      <p:grpSpPr>
        <a:xfrm>
          <a:off x="0" y="0"/>
          <a:ext cx="0" cy="0"/>
          <a:chOff x="0" y="0"/>
          <a:chExt cx="0" cy="0"/>
        </a:xfrm>
      </p:grpSpPr>
      <p:pic>
        <p:nvPicPr>
          <p:cNvPr id="5" name="Bildobjekt 4" descr="En bild som visar inomhus, belamrad&#10;&#10;Automatiskt genererad beskrivning">
            <a:extLst>
              <a:ext uri="{FF2B5EF4-FFF2-40B4-BE49-F238E27FC236}">
                <a16:creationId xmlns:a16="http://schemas.microsoft.com/office/drawing/2014/main" id="{90F3D637-DDBC-18D2-66C8-EED8857891B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4">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F012852F-28BE-034C-FFF5-037F4A32B0C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nsion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2148168E-938B-B5F8-6043-B99D0AF7EB46}"/>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ension_tacksida">
    <p:spTree>
      <p:nvGrpSpPr>
        <p:cNvPr id="1" name=""/>
        <p:cNvGrpSpPr/>
        <p:nvPr/>
      </p:nvGrpSpPr>
      <p:grpSpPr>
        <a:xfrm>
          <a:off x="0" y="0"/>
          <a:ext cx="0" cy="0"/>
          <a:chOff x="0" y="0"/>
          <a:chExt cx="0" cy="0"/>
        </a:xfrm>
      </p:grpSpPr>
      <p:pic>
        <p:nvPicPr>
          <p:cNvPr id="7" name="Bildobjekt 6" descr="En bild som visar text, klocka&#10;&#10;Automatiskt genererad beskrivning">
            <a:extLst>
              <a:ext uri="{FF2B5EF4-FFF2-40B4-BE49-F238E27FC236}">
                <a16:creationId xmlns:a16="http://schemas.microsoft.com/office/drawing/2014/main" id="{C98CC935-F956-AA87-223F-80DF4A4578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62398"/>
            <a:ext cx="12192000" cy="2895601"/>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BE3E69"/>
                </a:solidFill>
              </a:defRPr>
            </a:lvl1pPr>
          </a:lstStyle>
          <a:p>
            <a:r>
              <a:rPr lang="sv-SE"/>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a:t>Kontakt: </a:t>
            </a:r>
          </a:p>
          <a:p>
            <a:pPr>
              <a:spcBef>
                <a:spcPts val="0"/>
              </a:spcBef>
            </a:pPr>
            <a:r>
              <a:rPr lang="sv-SE" sz="2000"/>
              <a:t>Namn Förnamn</a:t>
            </a:r>
          </a:p>
          <a:p>
            <a:pPr>
              <a:spcBef>
                <a:spcPts val="0"/>
              </a:spcBef>
            </a:pPr>
            <a:r>
              <a:rPr lang="sv-SE" sz="2000" err="1"/>
              <a:t>namn.fornamn@foretag.se</a:t>
            </a:r>
            <a:endParaRPr lang="sv-SE" sz="2000"/>
          </a:p>
        </p:txBody>
      </p:sp>
      <p:pic>
        <p:nvPicPr>
          <p:cNvPr id="4" name="Bildobjekt 3">
            <a:extLst>
              <a:ext uri="{FF2B5EF4-FFF2-40B4-BE49-F238E27FC236}">
                <a16:creationId xmlns:a16="http://schemas.microsoft.com/office/drawing/2014/main" id="{19AC827F-194A-435A-CB0E-846974C963FD}"/>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nsion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nsion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BAE74FC-B30F-CD02-13B8-C615151206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940B5ADF-BCA8-ADD5-6841-BDEC4AA9A8B4}"/>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nsion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p>
        </p:txBody>
      </p:sp>
      <p:pic>
        <p:nvPicPr>
          <p:cNvPr id="10" name="Bildobjekt 9">
            <a:extLst>
              <a:ext uri="{FF2B5EF4-FFF2-40B4-BE49-F238E27FC236}">
                <a16:creationId xmlns:a16="http://schemas.microsoft.com/office/drawing/2014/main" id="{DD46C013-71B8-C134-7CEE-2F0D809A58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11" name="Rak 10">
            <a:extLst>
              <a:ext uri="{FF2B5EF4-FFF2-40B4-BE49-F238E27FC236}">
                <a16:creationId xmlns:a16="http://schemas.microsoft.com/office/drawing/2014/main" id="{9686483A-6F6C-778E-7214-473F525A8B90}"/>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C15C0740-7D9B-2059-5F63-9D62435CF03F}"/>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3" name="Bildobjekt 12">
            <a:extLst>
              <a:ext uri="{FF2B5EF4-FFF2-40B4-BE49-F238E27FC236}">
                <a16:creationId xmlns:a16="http://schemas.microsoft.com/office/drawing/2014/main" id="{3D75CD59-A3FF-7DD5-3B7A-C1894559F486}"/>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nsion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67AB68D-6E63-2F8F-CBEB-0175BD7478BD}"/>
              </a:ext>
            </a:extLst>
          </p:cNvPr>
          <p:cNvSpPr/>
          <p:nvPr userDrawn="1"/>
        </p:nvSpPr>
        <p:spPr>
          <a:xfrm>
            <a:off x="7859330" y="322155"/>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p>
        </p:txBody>
      </p:sp>
      <p:pic>
        <p:nvPicPr>
          <p:cNvPr id="5" name="Bildobjekt 4">
            <a:extLst>
              <a:ext uri="{FF2B5EF4-FFF2-40B4-BE49-F238E27FC236}">
                <a16:creationId xmlns:a16="http://schemas.microsoft.com/office/drawing/2014/main" id="{3469259C-0254-D79E-A606-79764E995F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753ED751-27C3-FA31-33A2-A8FDB7EC7DAC}"/>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nsion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62DCA4-78A2-6AED-3CBB-67F1FE10917A}"/>
              </a:ext>
            </a:extLst>
          </p:cNvPr>
          <p:cNvSpPr/>
          <p:nvPr userDrawn="1"/>
        </p:nvSpPr>
        <p:spPr>
          <a:xfrm>
            <a:off x="7861954" y="2241971"/>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p>
        </p:txBody>
      </p:sp>
      <p:pic>
        <p:nvPicPr>
          <p:cNvPr id="5" name="Bildobjekt 4">
            <a:extLst>
              <a:ext uri="{FF2B5EF4-FFF2-40B4-BE49-F238E27FC236}">
                <a16:creationId xmlns:a16="http://schemas.microsoft.com/office/drawing/2014/main" id="{0D68CAC9-DBE9-864C-9357-75C293D6E1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CB36777E-5233-A020-7CAC-B198C83C0660}"/>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nsion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p>
        </p:txBody>
      </p:sp>
      <p:pic>
        <p:nvPicPr>
          <p:cNvPr id="6" name="Bildobjekt 5">
            <a:extLst>
              <a:ext uri="{FF2B5EF4-FFF2-40B4-BE49-F238E27FC236}">
                <a16:creationId xmlns:a16="http://schemas.microsoft.com/office/drawing/2014/main" id="{EB086C14-EA81-B556-91F4-10786A8ABF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7EFFCE48-6215-413C-1ABD-EFD7B0F0C16E}"/>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4521FA0C-254F-0FF0-ACA3-751107823ED8}"/>
              </a:ext>
            </a:extLst>
          </p:cNvPr>
          <p:cNvSpPr>
            <a:spLocks noGrp="1"/>
          </p:cNvSpPr>
          <p:nvPr>
            <p:ph type="body" sz="quarter" idx="12"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DFF3C6F6-EE61-C9D4-D3FA-2C9CB16D6764}"/>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nsion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6B4C6A67-5D00-F123-3A11-4C3E08ED32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984255A5-2DA2-DED8-A773-CE1E10C1B1F3}"/>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B2F5116C-17A4-0152-EAE9-0495D9C4D17E}"/>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1" name="Bildobjekt 10">
            <a:extLst>
              <a:ext uri="{FF2B5EF4-FFF2-40B4-BE49-F238E27FC236}">
                <a16:creationId xmlns:a16="http://schemas.microsoft.com/office/drawing/2014/main" id="{DA3F354B-485A-8707-C1BD-0985CA028610}"/>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nsion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nsion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1">
              <a:lumMod val="20000"/>
              <a:lumOff val="80000"/>
              <a:alpha val="70000"/>
            </a:schemeClr>
          </a:solidFill>
        </p:spPr>
        <p:txBody>
          <a:bodyPr/>
          <a:lstStyle>
            <a:lvl1pPr marL="0" indent="0">
              <a:buNone/>
              <a:defRPr/>
            </a:lvl1pPr>
          </a:lstStyle>
          <a:p>
            <a:pPr lvl="0"/>
            <a:r>
              <a:rPr lang="sv-SE"/>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5"/>
            <a:ext cx="12192000" cy="6858000"/>
          </a:xfrm>
          <a:solidFill>
            <a:schemeClr val="accent1">
              <a:lumMod val="20000"/>
              <a:lumOff val="80000"/>
              <a:alpha val="80066"/>
            </a:schemeClr>
          </a:solidFill>
        </p:spPr>
        <p:txBody>
          <a:bodyPr/>
          <a:lstStyle>
            <a:lvl1pPr>
              <a:defRPr/>
            </a:lvl1pPr>
          </a:lstStyle>
          <a:p>
            <a:r>
              <a:rPr lang="sv-SE"/>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a:t>PENSIONSPYRAMIDEN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a:t>Min pension</a:t>
            </a:r>
          </a:p>
          <a:p>
            <a:endParaRPr lang="sv-SE"/>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NÄR KAN DU BÖRJA TA UT DIN PENSION? </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248466803"/>
              </p:ext>
            </p:extLst>
          </p:nvPr>
        </p:nvGraphicFramePr>
        <p:xfrm>
          <a:off x="1524569" y="1498255"/>
          <a:ext cx="8669338" cy="4114776"/>
        </p:xfrm>
        <a:graphic>
          <a:graphicData uri="http://schemas.openxmlformats.org/drawingml/2006/table">
            <a:tbl>
              <a:tblPr firstRow="1" bandRow="1">
                <a:tableStyleId>{5C22544A-7EE6-4342-B048-85BDC9FD1C3A}</a:tableStyleId>
              </a:tblPr>
              <a:tblGrid>
                <a:gridCol w="2602931">
                  <a:extLst>
                    <a:ext uri="{9D8B030D-6E8A-4147-A177-3AD203B41FA5}">
                      <a16:colId xmlns:a16="http://schemas.microsoft.com/office/drawing/2014/main" val="2585543849"/>
                    </a:ext>
                  </a:extLst>
                </a:gridCol>
                <a:gridCol w="2883968">
                  <a:extLst>
                    <a:ext uri="{9D8B030D-6E8A-4147-A177-3AD203B41FA5}">
                      <a16:colId xmlns:a16="http://schemas.microsoft.com/office/drawing/2014/main" val="3788303289"/>
                    </a:ext>
                  </a:extLst>
                </a:gridCol>
                <a:gridCol w="3182439">
                  <a:extLst>
                    <a:ext uri="{9D8B030D-6E8A-4147-A177-3AD203B41FA5}">
                      <a16:colId xmlns:a16="http://schemas.microsoft.com/office/drawing/2014/main" val="345932528"/>
                    </a:ext>
                  </a:extLst>
                </a:gridCol>
              </a:tblGrid>
              <a:tr h="373022">
                <a:tc>
                  <a:txBody>
                    <a:bodyPr/>
                    <a:lstStyle/>
                    <a:p>
                      <a:r>
                        <a:rPr lang="sv-SE" sz="2000">
                          <a:solidFill>
                            <a:schemeClr val="tx1"/>
                          </a:solidFill>
                          <a:latin typeface="+mj-lt"/>
                        </a:rPr>
                        <a:t>Lön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solidFill>
                            <a:schemeClr val="tx1"/>
                          </a:solidFill>
                          <a:latin typeface="+mj-lt"/>
                        </a:rPr>
                        <a:t>Avsättning</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solidFill>
                            <a:schemeClr val="tx1"/>
                          </a:solidFill>
                          <a:latin typeface="+mj-lt"/>
                        </a:rPr>
                        <a:t>Tidigaste uttag</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655308">
                <a:tc>
                  <a:txBody>
                    <a:bodyPr/>
                    <a:lstStyle/>
                    <a:p>
                      <a:r>
                        <a:rPr lang="sv-SE" sz="2000">
                          <a:latin typeface="+mj-lt"/>
                        </a:rPr>
                        <a:t>Egen intjänad allmän pension </a:t>
                      </a:r>
                    </a:p>
                  </a:txBody>
                  <a:tcPr marL="91434" marR="91434" marT="45717" marB="4571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Pensionsmyndigheten </a:t>
                      </a:r>
                    </a:p>
                  </a:txBody>
                  <a:tcPr marL="91434" marR="91434" marT="45717" marB="4571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63 år, åldern kommer att höjas de kommande åren </a:t>
                      </a:r>
                    </a:p>
                  </a:txBody>
                  <a:tcPr marL="91434" marR="91434" marT="45717" marB="4571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798463">
                <a:tc>
                  <a:txBody>
                    <a:bodyPr/>
                    <a:lstStyle/>
                    <a:p>
                      <a:r>
                        <a:rPr lang="sv-SE" sz="2000">
                          <a:latin typeface="+mj-lt"/>
                        </a:rPr>
                        <a:t>Garantipension, äldreförsörjningsstöd mm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Pensionsmyndigheten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66 år, ålder kommer att höjas de kommande åren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1040423">
                <a:tc>
                  <a:txBody>
                    <a:bodyPr/>
                    <a:lstStyle/>
                    <a:p>
                      <a:r>
                        <a:rPr lang="sv-SE" sz="2000">
                          <a:latin typeface="+mj-lt"/>
                        </a:rPr>
                        <a:t>Tjänstepension</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Ansök hos de bolag som förvaltar pengarna, information finns på </a:t>
                      </a:r>
                      <a:r>
                        <a:rPr lang="sv-SE" sz="2000" err="1">
                          <a:latin typeface="+mj-lt"/>
                        </a:rPr>
                        <a:t>minPension</a:t>
                      </a:r>
                      <a:endParaRPr lang="sv-SE" sz="2000">
                        <a:latin typeface="+mj-lt"/>
                      </a:endParaRP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Från 55 år i vissa avtal, andra från 60 år</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257903"/>
                  </a:ext>
                </a:extLst>
              </a:tr>
              <a:tr h="556503">
                <a:tc>
                  <a:txBody>
                    <a:bodyPr/>
                    <a:lstStyle/>
                    <a:p>
                      <a:r>
                        <a:rPr lang="sv-SE" sz="2000">
                          <a:latin typeface="+mj-lt"/>
                        </a:rPr>
                        <a:t>Privat sparande</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Bolaget som förvaltar pengarna</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Från 55 år i vissa fall, annars finns ingen lägsta ålder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75768"/>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370718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ÅTERBETALNINGSSKYDD/ EFTERLEVANDESKYDD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68245"/>
            <a:ext cx="5118100" cy="1373187"/>
          </a:xfrm>
        </p:spPr>
        <p:txBody>
          <a:bodyPr>
            <a:normAutofit/>
          </a:bodyPr>
          <a:lstStyle/>
          <a:p>
            <a:pPr>
              <a:tabLst>
                <a:tab pos="214313" algn="l"/>
              </a:tabLst>
            </a:pPr>
            <a:r>
              <a:rPr lang="sv-SE">
                <a:ea typeface="Arial" charset="0"/>
                <a:cs typeface="Arial" charset="0"/>
              </a:rPr>
              <a:t>Har vi som par återbetalningsskydd? </a:t>
            </a:r>
          </a:p>
          <a:p>
            <a:pPr>
              <a:tabLst>
                <a:tab pos="214313" algn="l"/>
              </a:tabLst>
            </a:pPr>
            <a:r>
              <a:rPr lang="sv-SE">
                <a:ea typeface="Arial" charset="0"/>
                <a:cs typeface="Arial" charset="0"/>
              </a:rPr>
              <a:t>Omställningspension</a:t>
            </a:r>
          </a:p>
          <a:p>
            <a:pPr>
              <a:tabLst>
                <a:tab pos="214313" algn="l"/>
              </a:tabLst>
            </a:pPr>
            <a:r>
              <a:rPr lang="sv-SE">
                <a:ea typeface="Arial" charset="0"/>
                <a:cs typeface="Arial" charset="0"/>
              </a:rPr>
              <a:t>Om du bor utomlands…</a:t>
            </a:r>
          </a:p>
          <a:p>
            <a:pPr marL="0" indent="0">
              <a:buNone/>
            </a:pPr>
            <a:endParaRPr lang="sv-SE"/>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13" name="Platshållare för bild 12" descr="En bild som visar text, utomhus, lagar mat, sten&#10;&#10;Automatiskt genererad beskrivning">
            <a:extLst>
              <a:ext uri="{FF2B5EF4-FFF2-40B4-BE49-F238E27FC236}">
                <a16:creationId xmlns:a16="http://schemas.microsoft.com/office/drawing/2014/main" id="{0B8068BB-7695-3F67-C170-93058557A14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263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DU BEHÖVER INTE HA ALLA RÄTT</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85020197"/>
              </p:ext>
            </p:extLst>
          </p:nvPr>
        </p:nvGraphicFramePr>
        <p:xfrm>
          <a:off x="2516981" y="1485900"/>
          <a:ext cx="7158038" cy="3714048"/>
        </p:xfrm>
        <a:graphic>
          <a:graphicData uri="http://schemas.openxmlformats.org/drawingml/2006/table">
            <a:tbl>
              <a:tblPr firstRow="1" bandRow="1">
                <a:tableStyleId>{5C22544A-7EE6-4342-B048-85BDC9FD1C3A}</a:tableStyleId>
              </a:tblPr>
              <a:tblGrid>
                <a:gridCol w="3579019">
                  <a:extLst>
                    <a:ext uri="{9D8B030D-6E8A-4147-A177-3AD203B41FA5}">
                      <a16:colId xmlns:a16="http://schemas.microsoft.com/office/drawing/2014/main" val="3788303289"/>
                    </a:ext>
                  </a:extLst>
                </a:gridCol>
                <a:gridCol w="3579019">
                  <a:extLst>
                    <a:ext uri="{9D8B030D-6E8A-4147-A177-3AD203B41FA5}">
                      <a16:colId xmlns:a16="http://schemas.microsoft.com/office/drawing/2014/main" val="2744437489"/>
                    </a:ext>
                  </a:extLst>
                </a:gridCol>
              </a:tblGrid>
              <a:tr h="464256">
                <a:tc>
                  <a:txBody>
                    <a:bodyPr/>
                    <a:lstStyle/>
                    <a:p>
                      <a:r>
                        <a:rPr lang="sv-SE" sz="1900">
                          <a:solidFill>
                            <a:schemeClr val="tx1"/>
                          </a:solidFill>
                          <a:latin typeface="+mn-lt"/>
                        </a:rPr>
                        <a:t>Bra för pensionen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a:solidFill>
                            <a:schemeClr val="tx1"/>
                          </a:solidFill>
                          <a:latin typeface="+mn-lt"/>
                        </a:rPr>
                        <a:t>Mindre bra</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64256">
                <a:tc>
                  <a:txBody>
                    <a:bodyPr/>
                    <a:lstStyle/>
                    <a:p>
                      <a:r>
                        <a:rPr lang="sv-SE" sz="1900">
                          <a:latin typeface="+mj-lt"/>
                        </a:rPr>
                        <a:t>Tidig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a:latin typeface="+mj-lt"/>
                        </a:rPr>
                        <a:t>Sen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64256">
                <a:tc>
                  <a:txBody>
                    <a:bodyPr/>
                    <a:lstStyle/>
                    <a:p>
                      <a:r>
                        <a:rPr lang="sv-SE" sz="1900">
                          <a:latin typeface="+mj-lt"/>
                        </a:rPr>
                        <a:t>Ha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a:latin typeface="+mj-lt"/>
                        </a:rPr>
                        <a:t>Svartjobb</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4256">
                <a:tc>
                  <a:txBody>
                    <a:bodyPr/>
                    <a:lstStyle/>
                    <a:p>
                      <a:r>
                        <a:rPr lang="sv-SE" sz="1900">
                          <a:latin typeface="+mj-lt"/>
                        </a:rPr>
                        <a:t>Bra löneutveckling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a:latin typeface="+mj-lt"/>
                        </a:rPr>
                        <a:t>Inte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64256">
                <a:tc>
                  <a:txBody>
                    <a:bodyPr/>
                    <a:lstStyle/>
                    <a:p>
                      <a:r>
                        <a:rPr lang="sv-SE" sz="1900">
                          <a:latin typeface="+mj-lt"/>
                        </a:rPr>
                        <a:t>Jobba länge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a:latin typeface="+mj-lt"/>
                        </a:rPr>
                        <a:t>Sjukdom</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64256">
                <a:tc>
                  <a:txBody>
                    <a:bodyPr/>
                    <a:lstStyle/>
                    <a:p>
                      <a:r>
                        <a:rPr lang="sv-SE" sz="1900">
                          <a:latin typeface="+mj-lt"/>
                        </a:rPr>
                        <a:t>Bra värdeutveckling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a:latin typeface="+mj-lt"/>
                        </a:rPr>
                        <a:t>Arbetslöshet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64256">
                <a:tc>
                  <a:txBody>
                    <a:bodyPr/>
                    <a:lstStyle/>
                    <a:p>
                      <a:r>
                        <a:rPr lang="sv-SE" sz="1900">
                          <a:latin typeface="+mj-lt"/>
                        </a:rPr>
                        <a:t>Sparutrymme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a:latin typeface="+mj-lt"/>
                        </a:rPr>
                        <a:t>Sluta tidigt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464256">
                <a:tc>
                  <a:txBody>
                    <a:bodyPr/>
                    <a:lstStyle/>
                    <a:p>
                      <a:r>
                        <a:rPr lang="sv-SE" sz="1900">
                          <a:latin typeface="+mj-lt"/>
                        </a:rPr>
                        <a:t>Låga kostnader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a:latin typeface="+mj-lt"/>
                        </a:rPr>
                        <a:t>Dyrbar livsstil</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269160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UTTAGSPLANERAREN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7" name="Platshållare för bild 6">
            <a:extLst>
              <a:ext uri="{FF2B5EF4-FFF2-40B4-BE49-F238E27FC236}">
                <a16:creationId xmlns:a16="http://schemas.microsoft.com/office/drawing/2014/main" id="{4AE5AE45-D777-20ED-78F9-D19D34578BE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0" r="58"/>
          <a:stretch/>
        </p:blipFill>
        <p:spPr>
          <a:xfrm>
            <a:off x="1549401" y="1765577"/>
            <a:ext cx="8674100" cy="3724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082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PENSION OCH INFLATION</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
        <p:nvSpPr>
          <p:cNvPr id="8" name="Platshållare för innehåll 6">
            <a:extLst>
              <a:ext uri="{FF2B5EF4-FFF2-40B4-BE49-F238E27FC236}">
                <a16:creationId xmlns:a16="http://schemas.microsoft.com/office/drawing/2014/main" id="{331B5273-76FF-2291-D48F-BD34ECE6072F}"/>
              </a:ext>
            </a:extLst>
          </p:cNvPr>
          <p:cNvSpPr txBox="1">
            <a:spLocks/>
          </p:cNvSpPr>
          <p:nvPr/>
        </p:nvSpPr>
        <p:spPr>
          <a:xfrm>
            <a:off x="6068788" y="1377408"/>
            <a:ext cx="51181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dirty="0">
                <a:ea typeface="Arial" charset="0"/>
                <a:cs typeface="Arial" charset="0"/>
              </a:rPr>
              <a:t>Påverkas av utvecklingen på kapitalmarknaden</a:t>
            </a:r>
          </a:p>
          <a:p>
            <a:pPr marL="0" indent="0">
              <a:buFont typeface="Arial" panose="020B0604020202020204" pitchFamily="34" charset="0"/>
              <a:buNone/>
            </a:pPr>
            <a:endParaRPr lang="sv-SE" b="1" dirty="0">
              <a:ea typeface="Arial" charset="0"/>
              <a:cs typeface="Arial" charset="0"/>
            </a:endParaRPr>
          </a:p>
          <a:p>
            <a:pPr marL="0" indent="0">
              <a:buFont typeface="Arial" panose="020B0604020202020204" pitchFamily="34" charset="0"/>
              <a:buNone/>
            </a:pPr>
            <a:r>
              <a:rPr lang="sv-SE" b="1" dirty="0">
                <a:ea typeface="Arial" charset="0"/>
                <a:cs typeface="Arial" charset="0"/>
              </a:rPr>
              <a:t>Premiepensionen</a:t>
            </a:r>
          </a:p>
          <a:p>
            <a:r>
              <a:rPr lang="sv-SE" dirty="0">
                <a:ea typeface="Arial" charset="0"/>
                <a:cs typeface="Arial" charset="0"/>
              </a:rPr>
              <a:t>Fondförsäkringar och även till stor del traditionell försäkring vilket är icke-valet i de stora kollektivavtalen </a:t>
            </a:r>
          </a:p>
          <a:p>
            <a:pPr marL="0" indent="0">
              <a:buFont typeface="Arial" panose="020B0604020202020204" pitchFamily="34" charset="0"/>
              <a:buNone/>
            </a:pPr>
            <a:endParaRPr lang="sv-SE" b="1" dirty="0">
              <a:ea typeface="Arial" charset="0"/>
              <a:cs typeface="Arial" charset="0"/>
            </a:endParaRPr>
          </a:p>
          <a:p>
            <a:pPr marL="0" indent="0">
              <a:buFont typeface="Arial" panose="020B0604020202020204" pitchFamily="34" charset="0"/>
              <a:buNone/>
            </a:pPr>
            <a:endParaRPr lang="sv-SE" dirty="0"/>
          </a:p>
        </p:txBody>
      </p:sp>
      <p:sp>
        <p:nvSpPr>
          <p:cNvPr id="9" name="Platshållare för innehåll 2">
            <a:extLst>
              <a:ext uri="{FF2B5EF4-FFF2-40B4-BE49-F238E27FC236}">
                <a16:creationId xmlns:a16="http://schemas.microsoft.com/office/drawing/2014/main" id="{46C2159D-4C87-7B8C-00F8-359E00412F74}"/>
              </a:ext>
            </a:extLst>
          </p:cNvPr>
          <p:cNvSpPr txBox="1">
            <a:spLocks/>
          </p:cNvSpPr>
          <p:nvPr/>
        </p:nvSpPr>
        <p:spPr>
          <a:xfrm>
            <a:off x="741138" y="1377408"/>
            <a:ext cx="5118100" cy="338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Räknas upp med inflationen </a:t>
            </a:r>
          </a:p>
          <a:p>
            <a:r>
              <a:rPr lang="sv-SE" sz="2000" dirty="0">
                <a:ea typeface="Arial" charset="0"/>
                <a:cs typeface="Arial" charset="0"/>
              </a:rPr>
              <a:t>Garantipensionen</a:t>
            </a:r>
          </a:p>
          <a:p>
            <a:r>
              <a:rPr lang="sv-SE" sz="2000" dirty="0">
                <a:ea typeface="Arial" charset="0"/>
                <a:cs typeface="Arial" charset="0"/>
              </a:rPr>
              <a:t>Förmånsbestämda tjänstepensioner</a:t>
            </a:r>
          </a:p>
          <a:p>
            <a:r>
              <a:rPr lang="sv-SE" sz="2000" dirty="0">
                <a:ea typeface="Arial" charset="0"/>
                <a:cs typeface="Arial" charset="0"/>
              </a:rPr>
              <a:t>Familjepension (i ITP2 och motsvarande)</a:t>
            </a:r>
          </a:p>
          <a:p>
            <a:pPr marL="0" indent="0">
              <a:buNone/>
            </a:pPr>
            <a:br>
              <a:rPr lang="sv-SE" sz="2000" b="1" dirty="0">
                <a:ea typeface="Arial" charset="0"/>
                <a:cs typeface="Arial" charset="0"/>
              </a:rPr>
            </a:br>
            <a:r>
              <a:rPr lang="sv-SE" sz="2000" b="1" dirty="0">
                <a:ea typeface="Arial" charset="0"/>
                <a:cs typeface="Arial" charset="0"/>
              </a:rPr>
              <a:t>Räknas upp med inkomstindex</a:t>
            </a:r>
          </a:p>
          <a:p>
            <a:r>
              <a:rPr lang="sv-SE" sz="2000" dirty="0">
                <a:ea typeface="Arial" charset="0"/>
                <a:cs typeface="Arial" charset="0"/>
              </a:rPr>
              <a:t>Inkomstpensionen</a:t>
            </a:r>
          </a:p>
        </p:txBody>
      </p:sp>
    </p:spTree>
    <p:extLst>
      <p:ext uri="{BB962C8B-B14F-4D97-AF65-F5344CB8AC3E}">
        <p14:creationId xmlns:p14="http://schemas.microsoft.com/office/powerpoint/2010/main" val="292308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720180"/>
          </a:xfrm>
        </p:spPr>
        <p:txBody>
          <a:bodyPr/>
          <a:lstStyle/>
          <a:p>
            <a:r>
              <a:rPr lang="sv-SE" sz="3200" b="1">
                <a:latin typeface="Calibri" panose="020F0502020204030204" pitchFamily="34" charset="0"/>
                <a:ea typeface="Arial" charset="0"/>
                <a:cs typeface="Calibri" panose="020F0502020204030204" pitchFamily="34" charset="0"/>
              </a:rPr>
              <a:t>OM DU FLYTTAR UTOMLANDS</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sp>
        <p:nvSpPr>
          <p:cNvPr id="6" name="Platshållare för innehåll 5">
            <a:extLst>
              <a:ext uri="{FF2B5EF4-FFF2-40B4-BE49-F238E27FC236}">
                <a16:creationId xmlns:a16="http://schemas.microsoft.com/office/drawing/2014/main" id="{4586E3BE-D735-FC77-E58A-7C48185B3D50}"/>
              </a:ext>
            </a:extLst>
          </p:cNvPr>
          <p:cNvSpPr>
            <a:spLocks noGrp="1"/>
          </p:cNvSpPr>
          <p:nvPr>
            <p:ph idx="1"/>
          </p:nvPr>
        </p:nvSpPr>
        <p:spPr>
          <a:xfrm>
            <a:off x="598516" y="1346201"/>
            <a:ext cx="5154059" cy="1723637"/>
          </a:xfrm>
        </p:spPr>
        <p:txBody>
          <a:bodyPr/>
          <a:lstStyle/>
          <a:p>
            <a:r>
              <a:rPr lang="sv-SE" dirty="0"/>
              <a:t>Egen intjänad pension betalas ut i alla länder.</a:t>
            </a:r>
          </a:p>
          <a:p>
            <a:r>
              <a:rPr lang="sv-SE" dirty="0"/>
              <a:t>Gäller även för inkomstpensionstillägget, men statliga stöd, som garantipension, bostadstillägg och äldreförsörjningsstöd betalas bara ut till bosatta i Sverige. </a:t>
            </a:r>
          </a:p>
        </p:txBody>
      </p:sp>
      <p:pic>
        <p:nvPicPr>
          <p:cNvPr id="21" name="Platshållare för bild 20" descr="En bild som visar text, himmel, surfing, utomhus&#10;&#10;Automatiskt genererad beskrivning">
            <a:extLst>
              <a:ext uri="{FF2B5EF4-FFF2-40B4-BE49-F238E27FC236}">
                <a16:creationId xmlns:a16="http://schemas.microsoft.com/office/drawing/2014/main" id="{7DFFDB41-C577-D418-8BCF-CF38E9C351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358872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mark, utomhus, person, väg&#10;&#10;Automatiskt genererad beskrivning">
            <a:extLst>
              <a:ext uri="{FF2B5EF4-FFF2-40B4-BE49-F238E27FC236}">
                <a16:creationId xmlns:a16="http://schemas.microsoft.com/office/drawing/2014/main" id="{A497B040-F5BA-D49F-98A5-92C85A76DCF7}"/>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a:off x="0" y="5546"/>
            <a:ext cx="12192000" cy="6858000"/>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369"/>
            <a:ext cx="12192000" cy="6863823"/>
          </a:xfrm>
          <a:solidFill>
            <a:schemeClr val="accent1">
              <a:alpha val="67000"/>
            </a:schemeClr>
          </a:solidFill>
        </p:spPr>
        <p:txBody>
          <a:bodyPr/>
          <a:lstStyle/>
          <a:p>
            <a:endParaRPr lang="sv-SE"/>
          </a:p>
        </p:txBody>
      </p:sp>
      <p:sp>
        <p:nvSpPr>
          <p:cNvPr id="12" name="Rubrik 1">
            <a:extLst>
              <a:ext uri="{FF2B5EF4-FFF2-40B4-BE49-F238E27FC236}">
                <a16:creationId xmlns:a16="http://schemas.microsoft.com/office/drawing/2014/main" id="{D73D352F-F0FC-E10A-7FB9-51441DDA3F52}"/>
              </a:ext>
            </a:extLst>
          </p:cNvPr>
          <p:cNvSpPr>
            <a:spLocks noGrp="1"/>
          </p:cNvSpPr>
          <p:nvPr>
            <p:ph type="title"/>
          </p:nvPr>
        </p:nvSpPr>
        <p:spPr>
          <a:xfrm>
            <a:off x="512762" y="2571750"/>
            <a:ext cx="11166475" cy="1325563"/>
          </a:xfrm>
        </p:spPr>
        <p:txBody>
          <a:bodyPr/>
          <a:lstStyle/>
          <a:p>
            <a:r>
              <a:rPr lang="sv-SE" sz="3200" b="1">
                <a:latin typeface="Calibri" panose="020F0502020204030204" pitchFamily="34" charset="0"/>
                <a:cs typeface="Calibri" panose="020F0502020204030204" pitchFamily="34" charset="0"/>
              </a:rPr>
              <a:t>En liten tankeställare…</a:t>
            </a:r>
            <a:endParaRPr lang="sv-SE" sz="3200"/>
          </a:p>
        </p:txBody>
      </p:sp>
      <p:sp>
        <p:nvSpPr>
          <p:cNvPr id="13" name="textruta 12">
            <a:extLst>
              <a:ext uri="{FF2B5EF4-FFF2-40B4-BE49-F238E27FC236}">
                <a16:creationId xmlns:a16="http://schemas.microsoft.com/office/drawing/2014/main" id="{49F94F1C-E9A1-7D4C-8F3E-181F3CB95083}"/>
              </a:ext>
            </a:extLst>
          </p:cNvPr>
          <p:cNvSpPr txBox="1"/>
          <p:nvPr/>
        </p:nvSpPr>
        <p:spPr>
          <a:xfrm>
            <a:off x="2622546" y="3059093"/>
            <a:ext cx="7219954" cy="954107"/>
          </a:xfrm>
          <a:prstGeom prst="rect">
            <a:avLst/>
          </a:prstGeom>
          <a:noFill/>
        </p:spPr>
        <p:txBody>
          <a:bodyPr wrap="square">
            <a:spAutoFit/>
          </a:bodyPr>
          <a:lstStyle/>
          <a:p>
            <a:pPr marL="0" indent="0" algn="ctr">
              <a:buNone/>
            </a:pPr>
            <a:r>
              <a:rPr lang="sv-SE" sz="2800">
                <a:solidFill>
                  <a:schemeClr val="bg1"/>
                </a:solidFill>
              </a:rPr>
              <a:t>Det är inte säkert att den som får mest pension </a:t>
            </a:r>
            <a:br>
              <a:rPr lang="sv-SE" sz="2800">
                <a:solidFill>
                  <a:schemeClr val="bg1"/>
                </a:solidFill>
              </a:rPr>
            </a:br>
            <a:r>
              <a:rPr lang="sv-SE" sz="2800">
                <a:solidFill>
                  <a:schemeClr val="bg1"/>
                </a:solidFill>
              </a:rPr>
              <a:t>i plånboken är den som är mest nöjd! </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47385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HÄR HITTAR DU MER INFO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marL="0" indent="0">
              <a:buNone/>
              <a:tabLst>
                <a:tab pos="214313" algn="l"/>
              </a:tabLst>
            </a:pPr>
            <a:r>
              <a:rPr lang="sv-SE" sz="2000" b="1">
                <a:ea typeface="Arial" charset="0"/>
                <a:cs typeface="Arial" charset="0"/>
              </a:rPr>
              <a:t>Pensionsmyndigheten.se</a:t>
            </a:r>
          </a:p>
          <a:p>
            <a:pPr marL="0" indent="0">
              <a:buNone/>
              <a:tabLst>
                <a:tab pos="214313" algn="l"/>
              </a:tabLst>
            </a:pPr>
            <a:r>
              <a:rPr lang="sv-SE" sz="2000">
                <a:ea typeface="Arial" charset="0"/>
                <a:cs typeface="Arial" charset="0"/>
              </a:rPr>
              <a:t>Telefon: 0771-776 776 </a:t>
            </a:r>
          </a:p>
          <a:p>
            <a:pPr marL="0" indent="0">
              <a:buNone/>
              <a:tabLst>
                <a:tab pos="214313" algn="l"/>
              </a:tabLst>
            </a:pPr>
            <a:r>
              <a:rPr lang="sv-SE" sz="2000" b="1">
                <a:ea typeface="Arial" charset="0"/>
                <a:cs typeface="Arial" charset="0"/>
              </a:rPr>
              <a:t>minpension.se</a:t>
            </a:r>
          </a:p>
          <a:p>
            <a:pPr marL="0" indent="0">
              <a:buNone/>
              <a:tabLst>
                <a:tab pos="214313" algn="l"/>
              </a:tabLst>
            </a:pPr>
            <a:r>
              <a:rPr lang="sv-SE" sz="2000">
                <a:ea typeface="Arial" charset="0"/>
                <a:cs typeface="Arial" charset="0"/>
              </a:rPr>
              <a:t>Telefon: 0771-89 89 89 </a:t>
            </a:r>
          </a:p>
          <a:p>
            <a:pPr marL="0" indent="0">
              <a:buNone/>
              <a:tabLst>
                <a:tab pos="214313" algn="l"/>
              </a:tabLst>
            </a:pPr>
            <a:r>
              <a:rPr lang="sv-SE" sz="2000" b="1">
                <a:ea typeface="Arial" charset="0"/>
                <a:cs typeface="Arial" charset="0"/>
              </a:rPr>
              <a:t>Tjänstepensionsbolag</a:t>
            </a:r>
          </a:p>
          <a:p>
            <a:pPr marL="0" indent="0">
              <a:buNone/>
              <a:tabLst>
                <a:tab pos="214313" algn="l"/>
              </a:tabLst>
            </a:pPr>
            <a:r>
              <a:rPr lang="sv-SE" sz="2000">
                <a:ea typeface="Arial" charset="0"/>
                <a:cs typeface="Arial" charset="0"/>
              </a:rPr>
              <a:t>Se lista på minpension.se</a:t>
            </a:r>
          </a:p>
          <a:p>
            <a:pPr marL="0" indent="0">
              <a:buNone/>
            </a:pPr>
            <a:endParaRPr lang="sv-SE"/>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12" name="Platshållare för bild 11" descr="En bild som visar person, inomhus, bärbar dator&#10;&#10;Automatiskt genererad beskrivning">
            <a:extLst>
              <a:ext uri="{FF2B5EF4-FFF2-40B4-BE49-F238E27FC236}">
                <a16:creationId xmlns:a16="http://schemas.microsoft.com/office/drawing/2014/main" id="{9D88C626-29FC-4D7F-96BE-2B1801A1D62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192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Dan Adolphson Björck</a:t>
            </a:r>
          </a:p>
          <a:p>
            <a:pPr>
              <a:spcBef>
                <a:spcPts val="0"/>
              </a:spcBef>
            </a:pPr>
            <a:r>
              <a:rPr lang="sv-SE" sz="1800" dirty="0"/>
              <a:t>dan.adolphson-bjorck@minpension.se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MINPENSION.SE – SÅ ENKELT ATT DU VILL VETA MER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grpSp>
        <p:nvGrpSpPr>
          <p:cNvPr id="7" name="Grupp 6">
            <a:extLst>
              <a:ext uri="{FF2B5EF4-FFF2-40B4-BE49-F238E27FC236}">
                <a16:creationId xmlns:a16="http://schemas.microsoft.com/office/drawing/2014/main" id="{4C8C4F8F-3C83-6187-EFF2-47C0072C428F}"/>
              </a:ext>
            </a:extLst>
          </p:cNvPr>
          <p:cNvGrpSpPr/>
          <p:nvPr/>
        </p:nvGrpSpPr>
        <p:grpSpPr>
          <a:xfrm>
            <a:off x="2356942" y="1489333"/>
            <a:ext cx="7478116" cy="4587564"/>
            <a:chOff x="5491424" y="2747150"/>
            <a:chExt cx="5744308" cy="3523933"/>
          </a:xfrm>
        </p:grpSpPr>
        <p:pic>
          <p:nvPicPr>
            <p:cNvPr id="8" name="Platshållare för bild 4" descr="laptop-start.png">
              <a:extLst>
                <a:ext uri="{FF2B5EF4-FFF2-40B4-BE49-F238E27FC236}">
                  <a16:creationId xmlns:a16="http://schemas.microsoft.com/office/drawing/2014/main" id="{9C29B96C-4B1C-CF7F-6C76-4ABEE205DE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2747150"/>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a:extLst>
                <a:ext uri="{FF2B5EF4-FFF2-40B4-BE49-F238E27FC236}">
                  <a16:creationId xmlns:a16="http://schemas.microsoft.com/office/drawing/2014/main" id="{F0232C8A-0332-C3C6-8C6B-E688CA3E6D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3086" y="2888894"/>
              <a:ext cx="4384431" cy="2807409"/>
            </a:xfrm>
            <a:prstGeom prst="rect">
              <a:avLst/>
            </a:prstGeom>
          </p:spPr>
        </p:pic>
      </p:grpSp>
    </p:spTree>
    <p:extLst>
      <p:ext uri="{BB962C8B-B14F-4D97-AF65-F5344CB8AC3E}">
        <p14:creationId xmlns:p14="http://schemas.microsoft.com/office/powerpoint/2010/main" val="216950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VAD FÅR JAG I MÅNADEN? – KOLLA PÅ MINPENSION.SE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4" name="Bildobjekt 3">
            <a:extLst>
              <a:ext uri="{FF2B5EF4-FFF2-40B4-BE49-F238E27FC236}">
                <a16:creationId xmlns:a16="http://schemas.microsoft.com/office/drawing/2014/main" id="{E6BE9F21-31FE-FA2A-998A-DBAE85BE80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28744" y="1480159"/>
            <a:ext cx="8528112" cy="4770345"/>
          </a:xfrm>
          <a:prstGeom prst="rect">
            <a:avLst/>
          </a:prstGeom>
        </p:spPr>
      </p:pic>
    </p:spTree>
    <p:extLst>
      <p:ext uri="{BB962C8B-B14F-4D97-AF65-F5344CB8AC3E}">
        <p14:creationId xmlns:p14="http://schemas.microsoft.com/office/powerpoint/2010/main" val="16709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LÄR KÄNNA DIN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a:t>PENSIONSPYRAMIDEN</a:t>
            </a:r>
          </a:p>
        </p:txBody>
      </p:sp>
      <p:grpSp>
        <p:nvGrpSpPr>
          <p:cNvPr id="15" name="Grupp 14">
            <a:extLst>
              <a:ext uri="{FF2B5EF4-FFF2-40B4-BE49-F238E27FC236}">
                <a16:creationId xmlns:a16="http://schemas.microsoft.com/office/drawing/2014/main" id="{E24BAF95-1F0E-9781-88E8-E5D807C0051E}"/>
              </a:ext>
            </a:extLst>
          </p:cNvPr>
          <p:cNvGrpSpPr/>
          <p:nvPr/>
        </p:nvGrpSpPr>
        <p:grpSpPr>
          <a:xfrm>
            <a:off x="1074962" y="1734745"/>
            <a:ext cx="2905378" cy="3091254"/>
            <a:chOff x="1074962" y="1944696"/>
            <a:chExt cx="2905378" cy="3091254"/>
          </a:xfrm>
        </p:grpSpPr>
        <p:grpSp>
          <p:nvGrpSpPr>
            <p:cNvPr id="14" name="Grupp 13">
              <a:extLst>
                <a:ext uri="{FF2B5EF4-FFF2-40B4-BE49-F238E27FC236}">
                  <a16:creationId xmlns:a16="http://schemas.microsoft.com/office/drawing/2014/main" id="{ED8FC33D-A1CF-3672-C068-B046AD2CF269}"/>
                </a:ext>
              </a:extLst>
            </p:cNvPr>
            <p:cNvGrpSpPr/>
            <p:nvPr/>
          </p:nvGrpSpPr>
          <p:grpSpPr>
            <a:xfrm>
              <a:off x="1697273" y="1965093"/>
              <a:ext cx="2283067" cy="3040816"/>
              <a:chOff x="1798873" y="1873250"/>
              <a:chExt cx="2283067" cy="3040816"/>
            </a:xfrm>
          </p:grpSpPr>
          <p:sp>
            <p:nvSpPr>
              <p:cNvPr id="5" name="textruta 4">
                <a:extLst>
                  <a:ext uri="{FF2B5EF4-FFF2-40B4-BE49-F238E27FC236}">
                    <a16:creationId xmlns:a16="http://schemas.microsoft.com/office/drawing/2014/main" id="{BC08C07C-410E-1D55-8E1D-18FAD63068CD}"/>
                  </a:ext>
                </a:extLst>
              </p:cNvPr>
              <p:cNvSpPr txBox="1"/>
              <p:nvPr/>
            </p:nvSpPr>
            <p:spPr>
              <a:xfrm>
                <a:off x="1798873" y="1873250"/>
                <a:ext cx="2091648" cy="400109"/>
              </a:xfrm>
              <a:prstGeom prst="rect">
                <a:avLst/>
              </a:prstGeom>
              <a:noFill/>
            </p:spPr>
            <p:txBody>
              <a:bodyPr wrap="square" rtlCol="0">
                <a:spAutoFit/>
              </a:bodyPr>
              <a:lstStyle/>
              <a:p>
                <a:r>
                  <a:rPr lang="sv-SE" sz="2000" b="1"/>
                  <a:t>Privat pension</a:t>
                </a:r>
              </a:p>
            </p:txBody>
          </p:sp>
          <p:sp>
            <p:nvSpPr>
              <p:cNvPr id="6" name="textruta 5">
                <a:extLst>
                  <a:ext uri="{FF2B5EF4-FFF2-40B4-BE49-F238E27FC236}">
                    <a16:creationId xmlns:a16="http://schemas.microsoft.com/office/drawing/2014/main" id="{AF51D9F5-B0B4-BC9C-E7A8-81DEBD022D6C}"/>
                  </a:ext>
                </a:extLst>
              </p:cNvPr>
              <p:cNvSpPr txBox="1"/>
              <p:nvPr/>
            </p:nvSpPr>
            <p:spPr>
              <a:xfrm>
                <a:off x="1798873" y="2780839"/>
                <a:ext cx="2283067" cy="400109"/>
              </a:xfrm>
              <a:prstGeom prst="rect">
                <a:avLst/>
              </a:prstGeom>
              <a:noFill/>
            </p:spPr>
            <p:txBody>
              <a:bodyPr wrap="square" rtlCol="0">
                <a:spAutoFit/>
              </a:bodyPr>
              <a:lstStyle/>
              <a:p>
                <a:r>
                  <a:rPr lang="sv-SE" sz="2000" b="1"/>
                  <a:t>Tjänstepension</a:t>
                </a:r>
              </a:p>
            </p:txBody>
          </p:sp>
          <p:sp>
            <p:nvSpPr>
              <p:cNvPr id="7" name="textruta 6">
                <a:extLst>
                  <a:ext uri="{FF2B5EF4-FFF2-40B4-BE49-F238E27FC236}">
                    <a16:creationId xmlns:a16="http://schemas.microsoft.com/office/drawing/2014/main" id="{0A99CCE1-DF7A-E2CF-59B2-93F19C3B328C}"/>
                  </a:ext>
                </a:extLst>
              </p:cNvPr>
              <p:cNvSpPr txBox="1"/>
              <p:nvPr/>
            </p:nvSpPr>
            <p:spPr>
              <a:xfrm>
                <a:off x="1798873" y="3648082"/>
                <a:ext cx="2229999" cy="400109"/>
              </a:xfrm>
              <a:prstGeom prst="rect">
                <a:avLst/>
              </a:prstGeom>
              <a:noFill/>
            </p:spPr>
            <p:txBody>
              <a:bodyPr wrap="square" rtlCol="0">
                <a:spAutoFit/>
              </a:bodyPr>
              <a:lstStyle/>
              <a:p>
                <a:r>
                  <a:rPr lang="sv-SE" sz="2000" b="1"/>
                  <a:t>Allmän pension</a:t>
                </a:r>
              </a:p>
            </p:txBody>
          </p:sp>
          <p:sp>
            <p:nvSpPr>
              <p:cNvPr id="8" name="textruta 7">
                <a:extLst>
                  <a:ext uri="{FF2B5EF4-FFF2-40B4-BE49-F238E27FC236}">
                    <a16:creationId xmlns:a16="http://schemas.microsoft.com/office/drawing/2014/main" id="{C18C39A0-5E3A-804A-6D71-6E08A4DE3791}"/>
                  </a:ext>
                </a:extLst>
              </p:cNvPr>
              <p:cNvSpPr txBox="1"/>
              <p:nvPr/>
            </p:nvSpPr>
            <p:spPr>
              <a:xfrm>
                <a:off x="1798873" y="4513957"/>
                <a:ext cx="2229999" cy="400109"/>
              </a:xfrm>
              <a:prstGeom prst="rect">
                <a:avLst/>
              </a:prstGeom>
              <a:noFill/>
            </p:spPr>
            <p:txBody>
              <a:bodyPr wrap="square" rtlCol="0">
                <a:spAutoFit/>
              </a:bodyPr>
              <a:lstStyle/>
              <a:p>
                <a:r>
                  <a:rPr lang="sv-SE" sz="2000" b="1"/>
                  <a:t>Premiepension</a:t>
                </a:r>
              </a:p>
            </p:txBody>
          </p:sp>
        </p:grpSp>
        <p:sp>
          <p:nvSpPr>
            <p:cNvPr id="9" name="Ellips 8">
              <a:extLst>
                <a:ext uri="{FF2B5EF4-FFF2-40B4-BE49-F238E27FC236}">
                  <a16:creationId xmlns:a16="http://schemas.microsoft.com/office/drawing/2014/main" id="{92901192-2A9D-E343-0AC7-36797416A544}"/>
                </a:ext>
              </a:extLst>
            </p:cNvPr>
            <p:cNvSpPr/>
            <p:nvPr/>
          </p:nvSpPr>
          <p:spPr>
            <a:xfrm>
              <a:off x="1078958" y="1944696"/>
              <a:ext cx="445575" cy="44557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2A453803-AB43-A235-3F7F-3B4D9BD69559}"/>
                </a:ext>
              </a:extLst>
            </p:cNvPr>
            <p:cNvSpPr/>
            <p:nvPr/>
          </p:nvSpPr>
          <p:spPr>
            <a:xfrm>
              <a:off x="1074962" y="2800504"/>
              <a:ext cx="445575" cy="44557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B5D08CB0-4A87-A6A4-5177-1F03278ADEA4}"/>
                </a:ext>
              </a:extLst>
            </p:cNvPr>
            <p:cNvSpPr/>
            <p:nvPr/>
          </p:nvSpPr>
          <p:spPr>
            <a:xfrm>
              <a:off x="1074962" y="3670040"/>
              <a:ext cx="445575" cy="445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7C894B1E-814E-D5F7-82A1-71BCCC69277E}"/>
                </a:ext>
              </a:extLst>
            </p:cNvPr>
            <p:cNvSpPr/>
            <p:nvPr/>
          </p:nvSpPr>
          <p:spPr>
            <a:xfrm>
              <a:off x="1074962" y="4590374"/>
              <a:ext cx="445575" cy="445576"/>
            </a:xfrm>
            <a:prstGeom prst="ellipse">
              <a:avLst/>
            </a:prstGeom>
            <a:solidFill>
              <a:srgbClr val="E05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8" name="Bildobjekt 17">
            <a:extLst>
              <a:ext uri="{FF2B5EF4-FFF2-40B4-BE49-F238E27FC236}">
                <a16:creationId xmlns:a16="http://schemas.microsoft.com/office/drawing/2014/main" id="{C176DECE-935F-8932-445A-B37DF0576DDE}"/>
              </a:ext>
            </a:extLst>
          </p:cNvPr>
          <p:cNvPicPr>
            <a:picLocks noChangeAspect="1"/>
          </p:cNvPicPr>
          <p:nvPr/>
        </p:nvPicPr>
        <p:blipFill>
          <a:blip r:embed="rId3"/>
          <a:stretch>
            <a:fillRect/>
          </a:stretch>
        </p:blipFill>
        <p:spPr>
          <a:xfrm>
            <a:off x="5421429" y="1629762"/>
            <a:ext cx="4577998" cy="4200531"/>
          </a:xfrm>
          <a:prstGeom prst="rect">
            <a:avLst/>
          </a:prstGeom>
        </p:spPr>
      </p:pic>
    </p:spTree>
    <p:extLst>
      <p:ext uri="{BB962C8B-B14F-4D97-AF65-F5344CB8AC3E}">
        <p14:creationId xmlns:p14="http://schemas.microsoft.com/office/powerpoint/2010/main" val="316396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VAD GER RÄTT TILL ALLMÄN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a:t>PENSIONSPYRAMIDEN</a:t>
            </a:r>
          </a:p>
        </p:txBody>
      </p:sp>
      <p:sp>
        <p:nvSpPr>
          <p:cNvPr id="13" name="textruta 12">
            <a:extLst>
              <a:ext uri="{FF2B5EF4-FFF2-40B4-BE49-F238E27FC236}">
                <a16:creationId xmlns:a16="http://schemas.microsoft.com/office/drawing/2014/main" id="{C7506F11-3B2D-B1D9-7078-9EFD53E20FDF}"/>
              </a:ext>
            </a:extLst>
          </p:cNvPr>
          <p:cNvSpPr txBox="1"/>
          <p:nvPr/>
        </p:nvSpPr>
        <p:spPr>
          <a:xfrm>
            <a:off x="699517" y="1356100"/>
            <a:ext cx="7217949" cy="2522818"/>
          </a:xfrm>
          <a:prstGeom prst="rect">
            <a:avLst/>
          </a:prstGeom>
          <a:noFill/>
        </p:spPr>
        <p:txBody>
          <a:bodyPr wrap="square" rtlCol="0" anchor="t">
            <a:noAutofit/>
          </a:bodyPr>
          <a:lstStyle/>
          <a:p>
            <a:pPr marL="185738" indent="-185738">
              <a:buFont typeface="Arial" panose="020B0604020202020204" pitchFamily="34" charset="0"/>
              <a:buChar char="•"/>
            </a:pPr>
            <a:r>
              <a:rPr lang="sv-SE" sz="2000">
                <a:ea typeface="Arial" charset="0"/>
                <a:cs typeface="Arial" charset="0"/>
              </a:rPr>
              <a:t>Lön</a:t>
            </a:r>
          </a:p>
          <a:p>
            <a:pPr marL="185738" indent="-185738">
              <a:buFont typeface="Arial" panose="020B0604020202020204" pitchFamily="34" charset="0"/>
              <a:buChar char="•"/>
            </a:pPr>
            <a:r>
              <a:rPr lang="sv-SE" sz="2000">
                <a:ea typeface="Arial" charset="0"/>
                <a:cs typeface="Arial" charset="0"/>
              </a:rPr>
              <a:t>Sjukpenning</a:t>
            </a:r>
          </a:p>
          <a:p>
            <a:pPr marL="185738" indent="-185738">
              <a:buFont typeface="Arial" panose="020B0604020202020204" pitchFamily="34" charset="0"/>
              <a:buChar char="•"/>
            </a:pPr>
            <a:r>
              <a:rPr lang="sv-SE" sz="2000">
                <a:ea typeface="Arial" charset="0"/>
                <a:cs typeface="Arial" charset="0"/>
              </a:rPr>
              <a:t>Föräldrapenning</a:t>
            </a:r>
          </a:p>
          <a:p>
            <a:pPr marL="185738" indent="-185738">
              <a:buFont typeface="Arial" panose="020B0604020202020204" pitchFamily="34" charset="0"/>
              <a:buChar char="•"/>
            </a:pPr>
            <a:r>
              <a:rPr lang="sv-SE" sz="2000">
                <a:ea typeface="Arial" charset="0"/>
                <a:cs typeface="Arial" charset="0"/>
              </a:rPr>
              <a:t>Arbetslöshetsersättning</a:t>
            </a:r>
          </a:p>
          <a:p>
            <a:pPr marL="185738" indent="-185738">
              <a:buFont typeface="Arial" panose="020B0604020202020204" pitchFamily="34" charset="0"/>
              <a:buChar char="•"/>
            </a:pPr>
            <a:r>
              <a:rPr lang="sv-SE" sz="2000">
                <a:ea typeface="Arial" charset="0"/>
                <a:cs typeface="Arial" charset="0"/>
              </a:rPr>
              <a:t>Sjuk- eller aktivitetsersättning</a:t>
            </a:r>
          </a:p>
          <a:p>
            <a:pPr marL="185738" indent="-185738">
              <a:buFont typeface="Arial" panose="020B0604020202020204" pitchFamily="34" charset="0"/>
              <a:buChar char="•"/>
            </a:pPr>
            <a:r>
              <a:rPr lang="sv-SE" sz="2000">
                <a:ea typeface="Arial" charset="0"/>
                <a:cs typeface="Arial" charset="0"/>
              </a:rPr>
              <a:t>Aktivitetsstöd</a:t>
            </a:r>
          </a:p>
          <a:p>
            <a:pPr marL="185738" indent="-185738">
              <a:buFont typeface="Arial" panose="020B0604020202020204" pitchFamily="34" charset="0"/>
              <a:buChar char="•"/>
            </a:pPr>
            <a:r>
              <a:rPr lang="sv-SE" sz="2000">
                <a:ea typeface="Arial" charset="0"/>
                <a:cs typeface="Arial" charset="0"/>
              </a:rPr>
              <a:t>Barnår</a:t>
            </a:r>
          </a:p>
          <a:p>
            <a:pPr marL="185738" indent="-185738">
              <a:buFont typeface="Arial" panose="020B0604020202020204" pitchFamily="34" charset="0"/>
              <a:buChar char="•"/>
            </a:pPr>
            <a:r>
              <a:rPr lang="sv-SE" sz="2000">
                <a:ea typeface="Arial" charset="0"/>
                <a:cs typeface="Arial" charset="0"/>
              </a:rPr>
              <a:t>Studier</a:t>
            </a:r>
          </a:p>
          <a:p>
            <a:pPr marL="185738" indent="-185738">
              <a:buFont typeface="Arial" panose="020B0604020202020204" pitchFamily="34" charset="0"/>
              <a:buChar char="•"/>
            </a:pPr>
            <a:r>
              <a:rPr lang="sv-SE" sz="2000">
                <a:ea typeface="Arial" charset="0"/>
                <a:cs typeface="Arial" charset="0"/>
              </a:rPr>
              <a:t>Plikttjänstgöring</a:t>
            </a:r>
          </a:p>
          <a:p>
            <a:pPr marL="185738" indent="-185738">
              <a:buFont typeface="Arial" panose="020B0604020202020204" pitchFamily="34" charset="0"/>
              <a:buChar char="•"/>
            </a:pPr>
            <a:r>
              <a:rPr lang="sv-SE" sz="2000">
                <a:ea typeface="Arial" charset="0"/>
                <a:cs typeface="Arial" charset="0"/>
              </a:rPr>
              <a:t>Detaljerad information</a:t>
            </a:r>
          </a:p>
          <a:p>
            <a:pPr>
              <a:lnSpc>
                <a:spcPts val="3000"/>
              </a:lnSpc>
            </a:pPr>
            <a:endParaRPr lang="sv-SE" sz="2000">
              <a:ea typeface="Arial" charset="0"/>
              <a:cs typeface="Arial" charset="0"/>
            </a:endParaRPr>
          </a:p>
        </p:txBody>
      </p:sp>
      <p:grpSp>
        <p:nvGrpSpPr>
          <p:cNvPr id="14" name="Grupp 13">
            <a:extLst>
              <a:ext uri="{FF2B5EF4-FFF2-40B4-BE49-F238E27FC236}">
                <a16:creationId xmlns:a16="http://schemas.microsoft.com/office/drawing/2014/main" id="{837E43FB-14F7-175C-BBF8-24E1B4896B5E}"/>
              </a:ext>
            </a:extLst>
          </p:cNvPr>
          <p:cNvGrpSpPr/>
          <p:nvPr/>
        </p:nvGrpSpPr>
        <p:grpSpPr>
          <a:xfrm>
            <a:off x="6205527" y="1741572"/>
            <a:ext cx="4583654" cy="2711150"/>
            <a:chOff x="4572000" y="2203750"/>
            <a:chExt cx="4583654" cy="2711150"/>
          </a:xfrm>
        </p:grpSpPr>
        <p:sp>
          <p:nvSpPr>
            <p:cNvPr id="15" name="Rectangle 5">
              <a:extLst>
                <a:ext uri="{FF2B5EF4-FFF2-40B4-BE49-F238E27FC236}">
                  <a16:creationId xmlns:a16="http://schemas.microsoft.com/office/drawing/2014/main" id="{FE3A8358-7B7A-48A8-B0EC-0EFFD788DADE}"/>
                </a:ext>
              </a:extLst>
            </p:cNvPr>
            <p:cNvSpPr>
              <a:spLocks noChangeArrowheads="1"/>
            </p:cNvSpPr>
            <p:nvPr/>
          </p:nvSpPr>
          <p:spPr bwMode="auto">
            <a:xfrm>
              <a:off x="4572000" y="2289175"/>
              <a:ext cx="1325563" cy="679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sv-SE" sz="1800" b="0" i="0" u="none" strike="noStrike" kern="0" cap="none" spc="0" normalizeH="0" baseline="0" noProof="0">
                  <a:ln>
                    <a:noFill/>
                  </a:ln>
                  <a:solidFill>
                    <a:prstClr val="black"/>
                  </a:solidFill>
                  <a:effectLst/>
                  <a:uLnTx/>
                  <a:uFillTx/>
                  <a:ea typeface="ＭＳ Ｐゴシック" pitchFamily="34" charset="-128"/>
                </a:rPr>
                <a:t> </a:t>
              </a:r>
            </a:p>
          </p:txBody>
        </p:sp>
        <p:sp>
          <p:nvSpPr>
            <p:cNvPr id="17" name="Rectangle 7">
              <a:extLst>
                <a:ext uri="{FF2B5EF4-FFF2-40B4-BE49-F238E27FC236}">
                  <a16:creationId xmlns:a16="http://schemas.microsoft.com/office/drawing/2014/main" id="{CEA69EA5-3884-9E7D-487D-6416A0D6DEDB}"/>
                </a:ext>
              </a:extLst>
            </p:cNvPr>
            <p:cNvSpPr>
              <a:spLocks noChangeArrowheads="1"/>
            </p:cNvSpPr>
            <p:nvPr/>
          </p:nvSpPr>
          <p:spPr bwMode="auto">
            <a:xfrm>
              <a:off x="4572000" y="2865438"/>
              <a:ext cx="1325563" cy="2049462"/>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sv-SE" sz="1800" b="0" i="0" u="none" strike="noStrike" kern="0" cap="none" spc="0" normalizeH="0" baseline="0" noProof="0">
                <a:ln>
                  <a:noFill/>
                </a:ln>
                <a:solidFill>
                  <a:srgbClr val="FFFFFF"/>
                </a:solidFill>
                <a:effectLst/>
                <a:uLnTx/>
                <a:uFillTx/>
                <a:ea typeface="ＭＳ Ｐゴシック" pitchFamily="34" charset="-128"/>
              </a:endParaRPr>
            </a:p>
          </p:txBody>
        </p:sp>
        <p:sp>
          <p:nvSpPr>
            <p:cNvPr id="19" name="Text Box 9">
              <a:extLst>
                <a:ext uri="{FF2B5EF4-FFF2-40B4-BE49-F238E27FC236}">
                  <a16:creationId xmlns:a16="http://schemas.microsoft.com/office/drawing/2014/main" id="{9B7DE487-EFD6-5CE5-C1C4-0D5866C07C72}"/>
                </a:ext>
              </a:extLst>
            </p:cNvPr>
            <p:cNvSpPr txBox="1">
              <a:spLocks noChangeArrowheads="1"/>
            </p:cNvSpPr>
            <p:nvPr/>
          </p:nvSpPr>
          <p:spPr bwMode="auto">
            <a:xfrm>
              <a:off x="6096542" y="2203750"/>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Du väljer fonder </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för din premiepension</a:t>
              </a:r>
            </a:p>
          </p:txBody>
        </p:sp>
        <p:sp>
          <p:nvSpPr>
            <p:cNvPr id="20" name="Text Box 10">
              <a:extLst>
                <a:ext uri="{FF2B5EF4-FFF2-40B4-BE49-F238E27FC236}">
                  <a16:creationId xmlns:a16="http://schemas.microsoft.com/office/drawing/2014/main" id="{CF59F82F-3D4D-E6DA-D944-ADD2BBA8ED37}"/>
                </a:ext>
              </a:extLst>
            </p:cNvPr>
            <p:cNvSpPr txBox="1">
              <a:spLocks noChangeArrowheads="1"/>
            </p:cNvSpPr>
            <p:nvPr/>
          </p:nvSpPr>
          <p:spPr bwMode="auto">
            <a:xfrm>
              <a:off x="6096542" y="3580419"/>
              <a:ext cx="3059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Staten förvaltar</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din inkomstpension</a:t>
              </a:r>
            </a:p>
          </p:txBody>
        </p:sp>
        <p:sp>
          <p:nvSpPr>
            <p:cNvPr id="21" name="Text Box 13">
              <a:extLst>
                <a:ext uri="{FF2B5EF4-FFF2-40B4-BE49-F238E27FC236}">
                  <a16:creationId xmlns:a16="http://schemas.microsoft.com/office/drawing/2014/main" id="{04DCEAF3-8793-4770-CA3F-C91DA71135C3}"/>
                </a:ext>
              </a:extLst>
            </p:cNvPr>
            <p:cNvSpPr txBox="1">
              <a:spLocks noChangeArrowheads="1"/>
            </p:cNvSpPr>
            <p:nvPr/>
          </p:nvSpPr>
          <p:spPr bwMode="auto">
            <a:xfrm>
              <a:off x="4716463" y="2452688"/>
              <a:ext cx="107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2,5 %</a:t>
              </a:r>
            </a:p>
          </p:txBody>
        </p:sp>
        <p:sp>
          <p:nvSpPr>
            <p:cNvPr id="22" name="Text Box 14">
              <a:extLst>
                <a:ext uri="{FF2B5EF4-FFF2-40B4-BE49-F238E27FC236}">
                  <a16:creationId xmlns:a16="http://schemas.microsoft.com/office/drawing/2014/main" id="{DEFBBF4A-850E-30C2-3C28-DEAFB9FC058A}"/>
                </a:ext>
              </a:extLst>
            </p:cNvPr>
            <p:cNvSpPr txBox="1">
              <a:spLocks noChangeArrowheads="1"/>
            </p:cNvSpPr>
            <p:nvPr/>
          </p:nvSpPr>
          <p:spPr bwMode="auto">
            <a:xfrm>
              <a:off x="4716463" y="3514725"/>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16 %</a:t>
              </a:r>
            </a:p>
          </p:txBody>
        </p:sp>
      </p:grpSp>
      <p:sp>
        <p:nvSpPr>
          <p:cNvPr id="3" name="AutoShape 4">
            <a:extLst>
              <a:ext uri="{FF2B5EF4-FFF2-40B4-BE49-F238E27FC236}">
                <a16:creationId xmlns:a16="http://schemas.microsoft.com/office/drawing/2014/main" id="{BBBE5B2E-34CD-69B5-C0B2-D34631BFEA65}"/>
              </a:ext>
            </a:extLst>
          </p:cNvPr>
          <p:cNvSpPr>
            <a:spLocks/>
          </p:cNvSpPr>
          <p:nvPr/>
        </p:nvSpPr>
        <p:spPr bwMode="auto">
          <a:xfrm>
            <a:off x="4272836" y="1631531"/>
            <a:ext cx="280077" cy="2931233"/>
          </a:xfrm>
          <a:prstGeom prst="rightBrace">
            <a:avLst>
              <a:gd name="adj1" fmla="val 87215"/>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sv-SE" altLang="sv-SE">
              <a:ea typeface="ＭＳ Ｐゴシック" pitchFamily="34" charset="-128"/>
            </a:endParaRPr>
          </a:p>
        </p:txBody>
      </p:sp>
      <p:sp>
        <p:nvSpPr>
          <p:cNvPr id="5" name="Text Box 12">
            <a:extLst>
              <a:ext uri="{FF2B5EF4-FFF2-40B4-BE49-F238E27FC236}">
                <a16:creationId xmlns:a16="http://schemas.microsoft.com/office/drawing/2014/main" id="{36C9D72C-5F92-DF67-E06C-8DF6C9B794D5}"/>
              </a:ext>
            </a:extLst>
          </p:cNvPr>
          <p:cNvSpPr txBox="1">
            <a:spLocks noChangeArrowheads="1"/>
          </p:cNvSpPr>
          <p:nvPr/>
        </p:nvSpPr>
        <p:spPr bwMode="auto">
          <a:xfrm>
            <a:off x="4669561" y="2897092"/>
            <a:ext cx="969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sv-SE" altLang="sv-SE" sz="2000">
                <a:latin typeface="+mn-lt"/>
                <a:ea typeface="ＭＳ Ｐゴシック" pitchFamily="34" charset="-128"/>
              </a:rPr>
              <a:t>18,5 %</a:t>
            </a:r>
          </a:p>
        </p:txBody>
      </p:sp>
      <p:sp>
        <p:nvSpPr>
          <p:cNvPr id="6" name="Rectangle 15">
            <a:extLst>
              <a:ext uri="{FF2B5EF4-FFF2-40B4-BE49-F238E27FC236}">
                <a16:creationId xmlns:a16="http://schemas.microsoft.com/office/drawing/2014/main" id="{D660C531-1347-D405-C339-0EDA659CC0F2}"/>
              </a:ext>
            </a:extLst>
          </p:cNvPr>
          <p:cNvSpPr txBox="1">
            <a:spLocks noChangeArrowheads="1"/>
          </p:cNvSpPr>
          <p:nvPr/>
        </p:nvSpPr>
        <p:spPr>
          <a:xfrm>
            <a:off x="5524500" y="5733132"/>
            <a:ext cx="6386656" cy="646331"/>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841375" eaLnBrk="0" fontAlgn="base" hangingPunct="0">
              <a:spcAft>
                <a:spcPct val="0"/>
              </a:spcAft>
              <a:buClr>
                <a:srgbClr val="0093A7"/>
              </a:buClr>
              <a:buSzPct val="120000"/>
              <a:buNone/>
              <a:defRPr/>
            </a:pPr>
            <a:r>
              <a:rPr lang="sv-SE" altLang="sv-SE" sz="1800"/>
              <a:t>7,5 inkomstbasbelopp 2023 = 557 250  kr/år = 46 438  kr/mån</a:t>
            </a:r>
            <a:br>
              <a:rPr lang="sv-SE" altLang="sv-SE" sz="1800"/>
            </a:br>
            <a:r>
              <a:rPr lang="sv-SE" altLang="sv-SE" sz="1800"/>
              <a:t>8,06 inkomstbasbelopp  2023 = 599 600 600 kr/år = 49 970 kr/mån</a:t>
            </a:r>
            <a:endParaRPr lang="en-GB" altLang="sv-SE" sz="1800"/>
          </a:p>
        </p:txBody>
      </p:sp>
    </p:spTree>
    <p:extLst>
      <p:ext uri="{BB962C8B-B14F-4D97-AF65-F5344CB8AC3E}">
        <p14:creationId xmlns:p14="http://schemas.microsoft.com/office/powerpoint/2010/main" val="32933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STÖD TILL DEN MED LÅG PENSION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068788" y="1377408"/>
            <a:ext cx="5118100" cy="4351338"/>
          </a:xfrm>
        </p:spPr>
        <p:txBody>
          <a:bodyPr/>
          <a:lstStyle/>
          <a:p>
            <a:pPr marL="0" indent="0">
              <a:buNone/>
            </a:pPr>
            <a:r>
              <a:rPr lang="sv-SE" sz="2000" b="1">
                <a:ea typeface="Arial" charset="0"/>
                <a:cs typeface="Arial" charset="0"/>
              </a:rPr>
              <a:t>Bostadstillägg</a:t>
            </a:r>
          </a:p>
          <a:p>
            <a:pPr marL="0" indent="0">
              <a:buNone/>
            </a:pPr>
            <a:r>
              <a:rPr lang="sv-SE" sz="2000">
                <a:ea typeface="Arial" charset="0"/>
                <a:cs typeface="Arial" charset="0"/>
              </a:rPr>
              <a:t>Ger stöd till boendekostnader. Du ansöker hos Pensionsmyndigheten. </a:t>
            </a:r>
            <a:endParaRPr lang="sv-SE" sz="2000" b="1">
              <a:ea typeface="Arial" charset="0"/>
              <a:cs typeface="Arial" charset="0"/>
            </a:endParaRPr>
          </a:p>
          <a:p>
            <a:pPr marL="0" indent="0">
              <a:buNone/>
            </a:pPr>
            <a:r>
              <a:rPr lang="sv-SE" sz="2000" b="1">
                <a:ea typeface="Arial" charset="0"/>
                <a:cs typeface="Arial" charset="0"/>
              </a:rPr>
              <a:t>Äldreförsörjningsstöd</a:t>
            </a:r>
          </a:p>
          <a:p>
            <a:pPr marL="0" indent="0">
              <a:buNone/>
            </a:pPr>
            <a:r>
              <a:rPr lang="sv-SE" sz="2000">
                <a:ea typeface="Arial" charset="0"/>
                <a:cs typeface="Arial" charset="0"/>
              </a:rPr>
              <a:t>Prövas när du ansöker om bostadstillägg och hamnar under skälig levnadsnivå när hyran är betald. </a:t>
            </a:r>
          </a:p>
          <a:p>
            <a:pPr marL="0" indent="0">
              <a:buNone/>
            </a:pPr>
            <a:r>
              <a:rPr lang="sv-SE" sz="2000" b="1">
                <a:ea typeface="Arial" charset="0"/>
                <a:cs typeface="Arial" charset="0"/>
              </a:rPr>
              <a:t>Om du flyttar utomlands</a:t>
            </a:r>
          </a:p>
          <a:p>
            <a:pPr marL="0" indent="0">
              <a:buNone/>
            </a:pPr>
            <a:r>
              <a:rPr lang="sv-SE" sz="2000">
                <a:ea typeface="Arial" charset="0"/>
                <a:cs typeface="Arial" charset="0"/>
              </a:rPr>
              <a:t>Det är bara inkomstpensionstillägget som betalas ut om du flyttar till ett annat land som pensionär. </a:t>
            </a:r>
          </a:p>
          <a:p>
            <a:pPr marL="0" indent="0">
              <a:buNone/>
            </a:pPr>
            <a:r>
              <a:rPr lang="sv-SE" sz="2000" b="1">
                <a:ea typeface="Arial" charset="0"/>
                <a:cs typeface="Arial" charset="0"/>
              </a:rPr>
              <a:t>Höjda åldersgränser från 2023</a:t>
            </a:r>
            <a:endParaRPr lang="sv-SE" b="1">
              <a:ea typeface="Arial" charset="0"/>
              <a:cs typeface="Arial" charset="0"/>
            </a:endParaRPr>
          </a:p>
          <a:p>
            <a:pPr marL="0" indent="0">
              <a:buNone/>
            </a:pPr>
            <a:r>
              <a:rPr lang="sv-SE" sz="2000">
                <a:ea typeface="Arial" charset="0"/>
                <a:cs typeface="Arial" charset="0"/>
              </a:rPr>
              <a:t>Lägsta ålder 66 år. </a:t>
            </a:r>
          </a:p>
          <a:p>
            <a:pPr marL="0" indent="0">
              <a:buNone/>
            </a:pPr>
            <a:endParaRPr lang="sv-SE"/>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77408"/>
            <a:ext cx="5118100" cy="338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Garantipension</a:t>
            </a:r>
          </a:p>
          <a:p>
            <a:r>
              <a:rPr lang="sv-SE" sz="2000" dirty="0">
                <a:ea typeface="Arial" charset="0"/>
                <a:cs typeface="Arial" charset="0"/>
              </a:rPr>
              <a:t>Fyller ut låg pension och är inget du behöver    ansöka om.</a:t>
            </a:r>
          </a:p>
          <a:p>
            <a:r>
              <a:rPr lang="sv-SE" sz="2000" dirty="0">
                <a:ea typeface="Arial" charset="0"/>
                <a:cs typeface="Arial" charset="0"/>
              </a:rPr>
              <a:t>Kräver boendeår i Sverige.  </a:t>
            </a:r>
          </a:p>
          <a:p>
            <a:pPr marL="0" indent="0">
              <a:buNone/>
            </a:pPr>
            <a:br>
              <a:rPr lang="sv-SE" sz="2000" b="1" dirty="0">
                <a:ea typeface="Arial" charset="0"/>
                <a:cs typeface="Arial" charset="0"/>
              </a:rPr>
            </a:br>
            <a:r>
              <a:rPr lang="sv-SE" sz="2000" b="1" dirty="0">
                <a:ea typeface="Arial" charset="0"/>
                <a:cs typeface="Arial" charset="0"/>
              </a:rPr>
              <a:t>Inkomstpensionstillägg </a:t>
            </a:r>
          </a:p>
          <a:p>
            <a:pPr marL="0" indent="0">
              <a:buNone/>
            </a:pPr>
            <a:r>
              <a:rPr lang="sv-SE" sz="2000" dirty="0">
                <a:ea typeface="Arial" charset="0"/>
                <a:cs typeface="Arial" charset="0"/>
              </a:rPr>
              <a:t>Extra statligt stöd till den som har många års intjänande men relativt låg pension. Som mest 600 kr mer i månaden.  Det enda stöd som betalas ut om du flyttar till ett annat land. </a:t>
            </a:r>
          </a:p>
        </p:txBody>
      </p:sp>
    </p:spTree>
    <p:extLst>
      <p:ext uri="{BB962C8B-B14F-4D97-AF65-F5344CB8AC3E}">
        <p14:creationId xmlns:p14="http://schemas.microsoft.com/office/powerpoint/2010/main" val="240404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ALLA ÅR RÄKNAS OCH VI LEVER LÄNGRE</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593635893"/>
              </p:ext>
            </p:extLst>
          </p:nvPr>
        </p:nvGraphicFramePr>
        <p:xfrm>
          <a:off x="2427741" y="1324044"/>
          <a:ext cx="6868661" cy="4744028"/>
        </p:xfrm>
        <a:graphic>
          <a:graphicData uri="http://schemas.openxmlformats.org/drawingml/2006/table">
            <a:tbl>
              <a:tblPr firstRow="1" bandRow="1">
                <a:tableStyleId>{5C22544A-7EE6-4342-B048-85BDC9FD1C3A}</a:tableStyleId>
              </a:tblPr>
              <a:tblGrid>
                <a:gridCol w="1923194">
                  <a:extLst>
                    <a:ext uri="{9D8B030D-6E8A-4147-A177-3AD203B41FA5}">
                      <a16:colId xmlns:a16="http://schemas.microsoft.com/office/drawing/2014/main" val="2585543849"/>
                    </a:ext>
                  </a:extLst>
                </a:gridCol>
                <a:gridCol w="2655913">
                  <a:extLst>
                    <a:ext uri="{9D8B030D-6E8A-4147-A177-3AD203B41FA5}">
                      <a16:colId xmlns:a16="http://schemas.microsoft.com/office/drawing/2014/main" val="3788303289"/>
                    </a:ext>
                  </a:extLst>
                </a:gridCol>
                <a:gridCol w="2289554">
                  <a:extLst>
                    <a:ext uri="{9D8B030D-6E8A-4147-A177-3AD203B41FA5}">
                      <a16:colId xmlns:a16="http://schemas.microsoft.com/office/drawing/2014/main" val="2744437489"/>
                    </a:ext>
                  </a:extLst>
                </a:gridCol>
              </a:tblGrid>
              <a:tr h="519681">
                <a:tc>
                  <a:txBody>
                    <a:bodyPr/>
                    <a:lstStyle/>
                    <a:p>
                      <a:r>
                        <a:rPr lang="sv-SE" sz="1700">
                          <a:solidFill>
                            <a:schemeClr val="tx1"/>
                          </a:solidFill>
                          <a:latin typeface="+mj-lt"/>
                        </a:rPr>
                        <a:t>Födelseår</a:t>
                      </a:r>
                    </a:p>
                  </a:txBody>
                  <a:tcPr marL="85916" marR="85916" marT="42958" marB="42958">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solidFill>
                            <a:schemeClr val="tx1"/>
                          </a:solidFill>
                          <a:latin typeface="+mj-lt"/>
                        </a:rPr>
                        <a:t>Alternativ</a:t>
                      </a:r>
                      <a:r>
                        <a:rPr lang="sv-SE" sz="1700" baseline="0">
                          <a:solidFill>
                            <a:schemeClr val="tx1"/>
                          </a:solidFill>
                          <a:latin typeface="+mj-lt"/>
                        </a:rPr>
                        <a:t> pensionsålder</a:t>
                      </a:r>
                      <a:endParaRPr lang="sv-SE" sz="1700">
                        <a:solidFill>
                          <a:schemeClr val="tx1"/>
                        </a:solidFill>
                        <a:latin typeface="+mj-lt"/>
                      </a:endParaRPr>
                    </a:p>
                  </a:txBody>
                  <a:tcPr marL="85916" marR="85916" marT="42958" marB="42958">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solidFill>
                            <a:schemeClr val="tx1"/>
                          </a:solidFill>
                          <a:latin typeface="+mj-lt"/>
                        </a:rPr>
                        <a:t>Tid som pensionär (vid alt. </a:t>
                      </a:r>
                      <a:r>
                        <a:rPr lang="sv-SE" sz="1700" err="1">
                          <a:solidFill>
                            <a:schemeClr val="tx1"/>
                          </a:solidFill>
                          <a:latin typeface="+mj-lt"/>
                        </a:rPr>
                        <a:t>pensionålder</a:t>
                      </a:r>
                      <a:r>
                        <a:rPr lang="sv-SE" sz="1700">
                          <a:solidFill>
                            <a:schemeClr val="tx1"/>
                          </a:solidFill>
                          <a:latin typeface="+mj-lt"/>
                        </a:rPr>
                        <a:t>)</a:t>
                      </a:r>
                    </a:p>
                  </a:txBody>
                  <a:tcPr marL="85916" marR="85916" marT="42958" marB="42958">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296797">
                <a:tc>
                  <a:txBody>
                    <a:bodyPr/>
                    <a:lstStyle/>
                    <a:p>
                      <a:r>
                        <a:rPr lang="sv-SE" sz="1700">
                          <a:latin typeface="+mj-lt"/>
                        </a:rPr>
                        <a:t>1930</a:t>
                      </a:r>
                    </a:p>
                  </a:txBody>
                  <a:tcPr marL="85916" marR="85916" marT="42958" marB="42958">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65 år</a:t>
                      </a:r>
                    </a:p>
                  </a:txBody>
                  <a:tcPr marL="85916" marR="85916" marT="42958" marB="42958">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17 år 4 mån</a:t>
                      </a:r>
                    </a:p>
                  </a:txBody>
                  <a:tcPr marL="85916" marR="85916" marT="42958" marB="42958">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296797">
                <a:tc>
                  <a:txBody>
                    <a:bodyPr/>
                    <a:lstStyle/>
                    <a:p>
                      <a:r>
                        <a:rPr lang="sv-SE" sz="1700">
                          <a:latin typeface="+mj-lt"/>
                        </a:rPr>
                        <a:t>1940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66 år 1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17 år 10</a:t>
                      </a:r>
                      <a:r>
                        <a:rPr lang="sv-SE" sz="1700" baseline="0">
                          <a:latin typeface="+mj-lt"/>
                        </a:rPr>
                        <a:t>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296797">
                <a:tc>
                  <a:txBody>
                    <a:bodyPr/>
                    <a:lstStyle/>
                    <a:p>
                      <a:r>
                        <a:rPr lang="sv-SE" sz="1700">
                          <a:latin typeface="+mj-lt"/>
                        </a:rPr>
                        <a:t>1945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66 år 8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17 år 11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296797">
                <a:tc>
                  <a:txBody>
                    <a:bodyPr/>
                    <a:lstStyle/>
                    <a:p>
                      <a:r>
                        <a:rPr lang="sv-SE" sz="1700">
                          <a:latin typeface="+mj-lt"/>
                        </a:rPr>
                        <a:t>1950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67 år 2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0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296797">
                <a:tc>
                  <a:txBody>
                    <a:bodyPr/>
                    <a:lstStyle/>
                    <a:p>
                      <a:r>
                        <a:rPr lang="sv-SE" sz="1700" i="0">
                          <a:latin typeface="+mj-lt"/>
                        </a:rPr>
                        <a:t>1955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i="0">
                          <a:latin typeface="+mj-lt"/>
                        </a:rPr>
                        <a:t>67 år 8</a:t>
                      </a:r>
                      <a:r>
                        <a:rPr lang="sv-SE" sz="1700" i="0" baseline="0">
                          <a:latin typeface="+mj-lt"/>
                        </a:rPr>
                        <a:t> mån</a:t>
                      </a:r>
                      <a:endParaRPr lang="sv-SE" sz="1700" i="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i="0">
                          <a:latin typeface="+mj-lt"/>
                        </a:rPr>
                        <a:t>18 år 1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296797">
                <a:tc>
                  <a:txBody>
                    <a:bodyPr/>
                    <a:lstStyle/>
                    <a:p>
                      <a:r>
                        <a:rPr lang="sv-SE" sz="1700">
                          <a:latin typeface="+mj-lt"/>
                        </a:rPr>
                        <a:t>1960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68 år 0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2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296797">
                <a:tc>
                  <a:txBody>
                    <a:bodyPr/>
                    <a:lstStyle/>
                    <a:p>
                      <a:r>
                        <a:rPr lang="sv-SE" sz="1700">
                          <a:latin typeface="+mj-lt"/>
                        </a:rPr>
                        <a:t>1965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68 år 1</a:t>
                      </a:r>
                      <a:r>
                        <a:rPr lang="sv-SE" sz="1700" baseline="0">
                          <a:latin typeface="+mj-lt"/>
                        </a:rPr>
                        <a:t>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4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r h="296797">
                <a:tc>
                  <a:txBody>
                    <a:bodyPr/>
                    <a:lstStyle/>
                    <a:p>
                      <a:r>
                        <a:rPr lang="sv-SE" sz="1700">
                          <a:latin typeface="+mj-lt"/>
                        </a:rPr>
                        <a:t>1970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68 år 5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5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42906"/>
                  </a:ext>
                </a:extLst>
              </a:tr>
              <a:tr h="296797">
                <a:tc>
                  <a:txBody>
                    <a:bodyPr/>
                    <a:lstStyle/>
                    <a:p>
                      <a:r>
                        <a:rPr lang="sv-SE" sz="1700">
                          <a:latin typeface="+mj-lt"/>
                        </a:rPr>
                        <a:t>1975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a:latin typeface="+mj-lt"/>
                        </a:rPr>
                        <a:t>69 år 3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baseline="0">
                          <a:latin typeface="+mj-lt"/>
                        </a:rPr>
                        <a:t>18 år 6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466797"/>
                  </a:ext>
                </a:extLst>
              </a:tr>
              <a:tr h="296797">
                <a:tc>
                  <a:txBody>
                    <a:bodyPr/>
                    <a:lstStyle/>
                    <a:p>
                      <a:r>
                        <a:rPr lang="sv-SE" sz="1700">
                          <a:latin typeface="+mj-lt"/>
                        </a:rPr>
                        <a:t>1980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a:latin typeface="+mj-lt"/>
                        </a:rPr>
                        <a:t>69</a:t>
                      </a:r>
                      <a:r>
                        <a:rPr lang="sv-SE" sz="1700" baseline="0">
                          <a:latin typeface="+mj-lt"/>
                        </a:rPr>
                        <a:t> år 7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baseline="0">
                          <a:latin typeface="+mj-lt"/>
                        </a:rPr>
                        <a:t>18 år 7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326585"/>
                  </a:ext>
                </a:extLst>
              </a:tr>
              <a:tr h="296797">
                <a:tc>
                  <a:txBody>
                    <a:bodyPr/>
                    <a:lstStyle/>
                    <a:p>
                      <a:r>
                        <a:rPr lang="sv-SE" sz="1700">
                          <a:latin typeface="+mj-lt"/>
                        </a:rPr>
                        <a:t>1985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a:latin typeface="+mj-lt"/>
                        </a:rPr>
                        <a:t>70 år 0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8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239714"/>
                  </a:ext>
                </a:extLst>
              </a:tr>
              <a:tr h="296797">
                <a:tc>
                  <a:txBody>
                    <a:bodyPr/>
                    <a:lstStyle/>
                    <a:p>
                      <a:r>
                        <a:rPr lang="sv-SE" sz="1700">
                          <a:latin typeface="+mj-lt"/>
                        </a:rPr>
                        <a:t>1990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baseline="0">
                          <a:latin typeface="+mj-lt"/>
                        </a:rPr>
                        <a:t>70 år 4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9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40990"/>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205870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TJÄNSTEPENSION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482986478"/>
              </p:ext>
            </p:extLst>
          </p:nvPr>
        </p:nvGraphicFramePr>
        <p:xfrm>
          <a:off x="1749425" y="1561574"/>
          <a:ext cx="8693150" cy="4065193"/>
        </p:xfrm>
        <a:graphic>
          <a:graphicData uri="http://schemas.openxmlformats.org/drawingml/2006/table">
            <a:tbl>
              <a:tblPr firstRow="1" bandRow="1">
                <a:tableStyleId>{5C22544A-7EE6-4342-B048-85BDC9FD1C3A}</a:tableStyleId>
              </a:tblPr>
              <a:tblGrid>
                <a:gridCol w="2434043">
                  <a:extLst>
                    <a:ext uri="{9D8B030D-6E8A-4147-A177-3AD203B41FA5}">
                      <a16:colId xmlns:a16="http://schemas.microsoft.com/office/drawing/2014/main" val="2585543849"/>
                    </a:ext>
                  </a:extLst>
                </a:gridCol>
                <a:gridCol w="3361391">
                  <a:extLst>
                    <a:ext uri="{9D8B030D-6E8A-4147-A177-3AD203B41FA5}">
                      <a16:colId xmlns:a16="http://schemas.microsoft.com/office/drawing/2014/main" val="3788303289"/>
                    </a:ext>
                  </a:extLst>
                </a:gridCol>
                <a:gridCol w="2897716">
                  <a:extLst>
                    <a:ext uri="{9D8B030D-6E8A-4147-A177-3AD203B41FA5}">
                      <a16:colId xmlns:a16="http://schemas.microsoft.com/office/drawing/2014/main" val="2744437489"/>
                    </a:ext>
                  </a:extLst>
                </a:gridCol>
              </a:tblGrid>
              <a:tr h="515377">
                <a:tc>
                  <a:txBody>
                    <a:bodyPr/>
                    <a:lstStyle/>
                    <a:p>
                      <a:r>
                        <a:rPr lang="sv-SE" sz="2000">
                          <a:solidFill>
                            <a:schemeClr val="tx1"/>
                          </a:solidFill>
                          <a:latin typeface="+mj-lt"/>
                        </a:rPr>
                        <a:t>Jobbar som</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solidFill>
                            <a:schemeClr val="tx1"/>
                          </a:solidFill>
                          <a:latin typeface="+mj-lt"/>
                        </a:rPr>
                        <a:t>Avtal</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solidFill>
                            <a:schemeClr val="tx1"/>
                          </a:solidFill>
                          <a:latin typeface="+mj-lt"/>
                        </a:rPr>
                        <a:t>Lägsta ålder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841709">
                <a:tc>
                  <a:txBody>
                    <a:bodyPr/>
                    <a:lstStyle/>
                    <a:p>
                      <a:r>
                        <a:rPr lang="sv-SE" sz="2000" dirty="0">
                          <a:latin typeface="+mj-lt"/>
                        </a:rPr>
                        <a:t>Kommun- och regionanställd</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AKAP-KR, för äldre KAP-KL</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400" dirty="0">
                          <a:latin typeface="+mj-lt"/>
                        </a:rPr>
                        <a:t>-</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841709">
                <a:tc>
                  <a:txBody>
                    <a:bodyPr/>
                    <a:lstStyle/>
                    <a:p>
                      <a:r>
                        <a:rPr lang="sv-SE" sz="2000">
                          <a:latin typeface="+mj-lt"/>
                        </a:rPr>
                        <a:t>Privatanställd arbetare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SAF-LO</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22 år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548940">
                <a:tc>
                  <a:txBody>
                    <a:bodyPr/>
                    <a:lstStyle/>
                    <a:p>
                      <a:r>
                        <a:rPr lang="sv-SE" sz="2000">
                          <a:latin typeface="+mj-lt"/>
                        </a:rPr>
                        <a:t>Statligt anställd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PA-16 </a:t>
                      </a:r>
                      <a:r>
                        <a:rPr lang="sv-SE" sz="2000" dirty="0" err="1">
                          <a:latin typeface="+mj-lt"/>
                        </a:rPr>
                        <a:t>avd</a:t>
                      </a:r>
                      <a:r>
                        <a:rPr lang="sv-SE" sz="2000" dirty="0">
                          <a:latin typeface="+mj-lt"/>
                        </a:rPr>
                        <a:t> 1 och 2</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400">
                          <a:latin typeface="+mj-lt"/>
                        </a:rPr>
                        <a: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841709">
                <a:tc>
                  <a:txBody>
                    <a:bodyPr/>
                    <a:lstStyle/>
                    <a:p>
                      <a:r>
                        <a:rPr lang="sv-SE" sz="2000">
                          <a:latin typeface="+mj-lt"/>
                        </a:rPr>
                        <a:t>Privatanställd tjänsteman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ITP1, för äldre ITP2</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25</a:t>
                      </a:r>
                      <a:r>
                        <a:rPr lang="sv-SE" sz="2000" baseline="0">
                          <a:latin typeface="+mj-lt"/>
                        </a:rPr>
                        <a:t> år</a:t>
                      </a:r>
                      <a:endParaRPr lang="sv-SE" sz="200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75749">
                <a:tc>
                  <a:txBody>
                    <a:bodyPr/>
                    <a:lstStyle/>
                    <a:p>
                      <a:r>
                        <a:rPr lang="sv-SE" sz="2000">
                          <a:latin typeface="+mj-lt"/>
                        </a:rPr>
                        <a:t>Egenföretagare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Här måste du spara själv</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324642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HUR MYCKET SÄTTS AV I TJÄNSTEPENSION?</a:t>
            </a:r>
            <a:br>
              <a:rPr lang="sv-SE" sz="3200" b="1">
                <a:latin typeface="Calibri" panose="020F0502020204030204" pitchFamily="34" charset="0"/>
                <a:ea typeface="Arial" charset="0"/>
                <a:cs typeface="Calibri" panose="020F0502020204030204" pitchFamily="34" charset="0"/>
              </a:rPr>
            </a:br>
            <a:endParaRPr lang="sv-SE" sz="3200" b="1">
              <a:latin typeface="Calibri" panose="020F0502020204030204" pitchFamily="34" charset="0"/>
              <a:ea typeface="Arial" charset="0"/>
              <a:cs typeface="Calibri" panose="020F0502020204030204" pitchFamily="34" charset="0"/>
            </a:endParaRP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2946798366"/>
              </p:ext>
            </p:extLst>
          </p:nvPr>
        </p:nvGraphicFramePr>
        <p:xfrm>
          <a:off x="2852360" y="3385091"/>
          <a:ext cx="6487279" cy="1999709"/>
        </p:xfrm>
        <a:graphic>
          <a:graphicData uri="http://schemas.openxmlformats.org/drawingml/2006/table">
            <a:tbl>
              <a:tblPr firstRow="1" bandRow="1">
                <a:tableStyleId>{5C22544A-7EE6-4342-B048-85BDC9FD1C3A}</a:tableStyleId>
              </a:tblPr>
              <a:tblGrid>
                <a:gridCol w="2724613">
                  <a:extLst>
                    <a:ext uri="{9D8B030D-6E8A-4147-A177-3AD203B41FA5}">
                      <a16:colId xmlns:a16="http://schemas.microsoft.com/office/drawing/2014/main" val="2585543849"/>
                    </a:ext>
                  </a:extLst>
                </a:gridCol>
                <a:gridCol w="3762666">
                  <a:extLst>
                    <a:ext uri="{9D8B030D-6E8A-4147-A177-3AD203B41FA5}">
                      <a16:colId xmlns:a16="http://schemas.microsoft.com/office/drawing/2014/main" val="3788303289"/>
                    </a:ext>
                  </a:extLst>
                </a:gridCol>
              </a:tblGrid>
              <a:tr h="496904">
                <a:tc>
                  <a:txBody>
                    <a:bodyPr/>
                    <a:lstStyle/>
                    <a:p>
                      <a:r>
                        <a:rPr lang="sv-SE" sz="2000">
                          <a:solidFill>
                            <a:schemeClr val="tx1"/>
                          </a:solidFill>
                          <a:latin typeface="+mj-lt"/>
                        </a:rPr>
                        <a:t>Lön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solidFill>
                            <a:schemeClr val="tx1"/>
                          </a:solidFill>
                          <a:latin typeface="+mj-lt"/>
                        </a:rPr>
                        <a:t>Avsättning</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760396">
                <a:tc>
                  <a:txBody>
                    <a:bodyPr/>
                    <a:lstStyle/>
                    <a:p>
                      <a:r>
                        <a:rPr lang="sv-SE" sz="2000">
                          <a:latin typeface="+mj-lt"/>
                        </a:rPr>
                        <a:t>Upp till 46</a:t>
                      </a:r>
                      <a:r>
                        <a:rPr lang="sv-SE" sz="2000" baseline="0">
                          <a:latin typeface="+mj-lt"/>
                        </a:rPr>
                        <a:t> 438 kronor/månad</a:t>
                      </a:r>
                      <a:endParaRPr lang="sv-SE" sz="2000">
                        <a:latin typeface="+mj-lt"/>
                      </a:endParaRP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Minst 4,5 % av lönen </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742409">
                <a:tc>
                  <a:txBody>
                    <a:bodyPr/>
                    <a:lstStyle/>
                    <a:p>
                      <a:r>
                        <a:rPr lang="sv-SE" sz="2000">
                          <a:latin typeface="+mj-lt"/>
                        </a:rPr>
                        <a:t>Över 46 438 kronor/månad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Minst 30 % av lönen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
        <p:nvSpPr>
          <p:cNvPr id="8" name="Platshållare för innehåll 2">
            <a:extLst>
              <a:ext uri="{FF2B5EF4-FFF2-40B4-BE49-F238E27FC236}">
                <a16:creationId xmlns:a16="http://schemas.microsoft.com/office/drawing/2014/main" id="{3EE87126-E06F-5055-A8E7-714E58CEFBE2}"/>
              </a:ext>
            </a:extLst>
          </p:cNvPr>
          <p:cNvSpPr txBox="1">
            <a:spLocks/>
          </p:cNvSpPr>
          <p:nvPr/>
        </p:nvSpPr>
        <p:spPr>
          <a:xfrm>
            <a:off x="741138" y="1377409"/>
            <a:ext cx="7729762" cy="1657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a:ea typeface="Arial" charset="0"/>
                <a:cs typeface="Arial" charset="0"/>
              </a:rPr>
              <a:t>Vad kan man göra för val?</a:t>
            </a:r>
          </a:p>
          <a:p>
            <a:r>
              <a:rPr lang="sv-SE" sz="2000">
                <a:ea typeface="Arial" charset="0"/>
                <a:cs typeface="Arial" charset="0"/>
              </a:rPr>
              <a:t>Hur ska pengarna placeras?</a:t>
            </a:r>
          </a:p>
          <a:p>
            <a:r>
              <a:rPr lang="sv-SE" sz="2000">
                <a:ea typeface="Arial" charset="0"/>
                <a:cs typeface="Arial" charset="0"/>
              </a:rPr>
              <a:t>Vilka bolag ska du välja?</a:t>
            </a:r>
          </a:p>
          <a:p>
            <a:r>
              <a:rPr lang="sv-SE" sz="2000">
                <a:ea typeface="Arial" charset="0"/>
                <a:cs typeface="Arial" charset="0"/>
              </a:rPr>
              <a:t>Ska nära anhöriga få pension om du avlider?</a:t>
            </a:r>
          </a:p>
        </p:txBody>
      </p:sp>
    </p:spTree>
    <p:extLst>
      <p:ext uri="{BB962C8B-B14F-4D97-AF65-F5344CB8AC3E}">
        <p14:creationId xmlns:p14="http://schemas.microsoft.com/office/powerpoint/2010/main" val="277241497"/>
      </p:ext>
    </p:extLst>
  </p:cSld>
  <p:clrMapOvr>
    <a:masterClrMapping/>
  </p:clrMapOvr>
</p:sld>
</file>

<file path=ppt/theme/theme1.xml><?xml version="1.0" encoding="utf-8"?>
<a:theme xmlns:a="http://schemas.openxmlformats.org/drawingml/2006/main" name="familjejuridik">
  <a:themeElements>
    <a:clrScheme name="pension">
      <a:dk1>
        <a:srgbClr val="000000"/>
      </a:dk1>
      <a:lt1>
        <a:srgbClr val="FFFFFF"/>
      </a:lt1>
      <a:dk2>
        <a:srgbClr val="44546A"/>
      </a:dk2>
      <a:lt2>
        <a:srgbClr val="E7E6E6"/>
      </a:lt2>
      <a:accent1>
        <a:srgbClr val="BD3D69"/>
      </a:accent1>
      <a:accent2>
        <a:srgbClr val="A32425"/>
      </a:accent2>
      <a:accent3>
        <a:srgbClr val="A5A5A5"/>
      </a:accent3>
      <a:accent4>
        <a:srgbClr val="CF366D"/>
      </a:accent4>
      <a:accent5>
        <a:srgbClr val="009CB3"/>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pension" id="{FB09127F-4431-854F-A472-C7BB9A387971}" vid="{C982BD04-C075-854A-A222-551F175638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PPT_mall_pension</Template>
  <TotalTime>4</TotalTime>
  <Words>2862</Words>
  <Application>Microsoft Office PowerPoint</Application>
  <PresentationFormat>Bredbild</PresentationFormat>
  <Paragraphs>297</Paragraphs>
  <Slides>18</Slides>
  <Notes>18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Georgia</vt:lpstr>
      <vt:lpstr>familjejuridik</vt:lpstr>
      <vt:lpstr>PENSIONSPYRAMIDEN</vt:lpstr>
      <vt:lpstr>MINPENSION.SE – SÅ ENKELT ATT DU VILL VETA MER</vt:lpstr>
      <vt:lpstr>VAD FÅR JAG I MÅNADEN? – KOLLA PÅ MINPENSION.SE</vt:lpstr>
      <vt:lpstr>LÄR KÄNNA DIN PENSION</vt:lpstr>
      <vt:lpstr>VAD GER RÄTT TILL ALLMÄN PENSION?</vt:lpstr>
      <vt:lpstr>STÖD TILL DEN MED LÅG PENSION</vt:lpstr>
      <vt:lpstr>ALLA ÅR RÄKNAS OCH VI LEVER LÄNGRE</vt:lpstr>
      <vt:lpstr>TJÄNSTEPENSION</vt:lpstr>
      <vt:lpstr>HUR MYCKET SÄTTS AV I TJÄNSTEPENSION? </vt:lpstr>
      <vt:lpstr>NÄR KAN DU BÖRJA TA UT DIN PENSION? </vt:lpstr>
      <vt:lpstr>ÅTERBETALNINGSSKYDD/ EFTERLEVANDESKYDD</vt:lpstr>
      <vt:lpstr>DU BEHÖVER INTE HA ALLA RÄTT</vt:lpstr>
      <vt:lpstr>UTTAGSPLANERAREN</vt:lpstr>
      <vt:lpstr>PENSION OCH INFLATION</vt:lpstr>
      <vt:lpstr>OM DU FLYTTAR UTOMLANDS</vt:lpstr>
      <vt:lpstr>En liten tankeställare…</vt:lpstr>
      <vt:lpstr>HÄR HITTAR DU MER INFO</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Pensionspyramiden</dc:title>
  <dc:creator>Niklas Uppenberg;Adolphson Björck, Dan</dc:creator>
  <cp:lastModifiedBy>Vanda Brandt</cp:lastModifiedBy>
  <cp:revision>2</cp:revision>
  <dcterms:created xsi:type="dcterms:W3CDTF">2023-03-01T09:50:52Z</dcterms:created>
  <dcterms:modified xsi:type="dcterms:W3CDTF">2023-08-21T08:06:58Z</dcterms:modified>
</cp:coreProperties>
</file>