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87" r:id="rId3"/>
    <p:sldId id="288" r:id="rId4"/>
    <p:sldId id="298" r:id="rId5"/>
    <p:sldId id="313" r:id="rId6"/>
    <p:sldId id="314" r:id="rId7"/>
    <p:sldId id="315" r:id="rId8"/>
    <p:sldId id="2153" r:id="rId9"/>
    <p:sldId id="300" r:id="rId10"/>
    <p:sldId id="2154" r:id="rId11"/>
    <p:sldId id="2155" r:id="rId12"/>
    <p:sldId id="2156" r:id="rId13"/>
    <p:sldId id="2157" r:id="rId14"/>
    <p:sldId id="2159" r:id="rId15"/>
    <p:sldId id="308" r:id="rId16"/>
    <p:sldId id="272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0ED"/>
    <a:srgbClr val="E37D61"/>
    <a:srgbClr val="F5D056"/>
    <a:srgbClr val="DB9B3D"/>
    <a:srgbClr val="F5D162"/>
    <a:srgbClr val="E05040"/>
    <a:srgbClr val="44999C"/>
    <a:srgbClr val="00A780"/>
    <a:srgbClr val="404040"/>
    <a:srgbClr val="91C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75" autoAdjust="0"/>
    <p:restoredTop sz="80259" autoAdjust="0"/>
  </p:normalViewPr>
  <p:slideViewPr>
    <p:cSldViewPr snapToGrid="0" showGuides="1">
      <p:cViewPr varScale="1">
        <p:scale>
          <a:sx n="91" d="100"/>
          <a:sy n="91" d="100"/>
        </p:scale>
        <p:origin x="828" y="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Årsinkomst – Tkr</a:t>
            </a:r>
            <a:r>
              <a:rPr lang="sv-SE" baseline="0" dirty="0"/>
              <a:t> </a:t>
            </a:r>
            <a:endParaRPr lang="sv-S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3.3557264165508721E-2"/>
          <c:y val="0.11385162792288976"/>
          <c:w val="0.94973434203077556"/>
          <c:h val="0.76382422399707328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Män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8.1649310937676649E-4"/>
                  <c:y val="-4.8144438369643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F6-40A8-8FB7-989D6F05DBEE}"/>
                </c:ext>
              </c:extLst>
            </c:dLbl>
            <c:dLbl>
              <c:idx val="9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6-40A8-8FB7-989D6F05DB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Blad1!$A$2:$A$60</c:f>
              <c:numCache>
                <c:formatCode>General</c:formatCode>
                <c:ptCount val="5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  <c:pt idx="27">
                  <c:v>2026</c:v>
                </c:pt>
                <c:pt idx="28">
                  <c:v>2027</c:v>
                </c:pt>
                <c:pt idx="29">
                  <c:v>2028</c:v>
                </c:pt>
                <c:pt idx="30">
                  <c:v>2029</c:v>
                </c:pt>
                <c:pt idx="31">
                  <c:v>2030</c:v>
                </c:pt>
                <c:pt idx="32">
                  <c:v>2031</c:v>
                </c:pt>
                <c:pt idx="33">
                  <c:v>2032</c:v>
                </c:pt>
                <c:pt idx="34">
                  <c:v>2033</c:v>
                </c:pt>
                <c:pt idx="35">
                  <c:v>2034</c:v>
                </c:pt>
                <c:pt idx="36">
                  <c:v>2035</c:v>
                </c:pt>
                <c:pt idx="37">
                  <c:v>2036</c:v>
                </c:pt>
                <c:pt idx="38">
                  <c:v>2037</c:v>
                </c:pt>
                <c:pt idx="39">
                  <c:v>2038</c:v>
                </c:pt>
                <c:pt idx="40">
                  <c:v>2039</c:v>
                </c:pt>
                <c:pt idx="41">
                  <c:v>2040</c:v>
                </c:pt>
                <c:pt idx="42">
                  <c:v>2041</c:v>
                </c:pt>
                <c:pt idx="43">
                  <c:v>2042</c:v>
                </c:pt>
                <c:pt idx="44">
                  <c:v>2043</c:v>
                </c:pt>
                <c:pt idx="45">
                  <c:v>2044</c:v>
                </c:pt>
                <c:pt idx="46">
                  <c:v>2045</c:v>
                </c:pt>
                <c:pt idx="47">
                  <c:v>2046</c:v>
                </c:pt>
                <c:pt idx="48">
                  <c:v>2047</c:v>
                </c:pt>
                <c:pt idx="49">
                  <c:v>2048</c:v>
                </c:pt>
                <c:pt idx="50">
                  <c:v>2049</c:v>
                </c:pt>
                <c:pt idx="51">
                  <c:v>2050</c:v>
                </c:pt>
                <c:pt idx="52">
                  <c:v>2051</c:v>
                </c:pt>
                <c:pt idx="53">
                  <c:v>2052</c:v>
                </c:pt>
                <c:pt idx="54">
                  <c:v>2053</c:v>
                </c:pt>
                <c:pt idx="55">
                  <c:v>2054</c:v>
                </c:pt>
                <c:pt idx="56">
                  <c:v>2055</c:v>
                </c:pt>
                <c:pt idx="57">
                  <c:v>2056</c:v>
                </c:pt>
                <c:pt idx="58">
                  <c:v>2057</c:v>
                </c:pt>
              </c:numCache>
            </c:numRef>
          </c:cat>
          <c:val>
            <c:numRef>
              <c:f>Blad1!$B$2:$B$60</c:f>
              <c:numCache>
                <c:formatCode>0</c:formatCode>
                <c:ptCount val="59"/>
                <c:pt idx="0">
                  <c:v>223.9</c:v>
                </c:pt>
                <c:pt idx="1">
                  <c:v>236.8</c:v>
                </c:pt>
                <c:pt idx="2">
                  <c:v>247.7</c:v>
                </c:pt>
                <c:pt idx="3">
                  <c:v>254.5</c:v>
                </c:pt>
                <c:pt idx="4">
                  <c:v>258.60000000000002</c:v>
                </c:pt>
                <c:pt idx="5">
                  <c:v>264.89999999999998</c:v>
                </c:pt>
                <c:pt idx="6">
                  <c:v>273.39999999999998</c:v>
                </c:pt>
                <c:pt idx="7">
                  <c:v>282.2</c:v>
                </c:pt>
                <c:pt idx="8">
                  <c:v>294.8</c:v>
                </c:pt>
                <c:pt idx="9">
                  <c:v>304.2</c:v>
                </c:pt>
                <c:pt idx="10">
                  <c:v>302</c:v>
                </c:pt>
                <c:pt idx="11">
                  <c:v>307.2</c:v>
                </c:pt>
                <c:pt idx="12">
                  <c:v>318.5</c:v>
                </c:pt>
                <c:pt idx="13">
                  <c:v>325.5</c:v>
                </c:pt>
                <c:pt idx="14">
                  <c:v>330.2</c:v>
                </c:pt>
                <c:pt idx="15">
                  <c:v>338.2</c:v>
                </c:pt>
                <c:pt idx="16">
                  <c:v>345</c:v>
                </c:pt>
                <c:pt idx="17">
                  <c:v>356</c:v>
                </c:pt>
                <c:pt idx="18">
                  <c:v>365.4</c:v>
                </c:pt>
                <c:pt idx="19">
                  <c:v>377.9</c:v>
                </c:pt>
                <c:pt idx="20">
                  <c:v>388.10329999999993</c:v>
                </c:pt>
                <c:pt idx="21">
                  <c:v>398.58208909999991</c:v>
                </c:pt>
                <c:pt idx="22">
                  <c:v>409.34380550569989</c:v>
                </c:pt>
                <c:pt idx="23">
                  <c:v>420.39608825435374</c:v>
                </c:pt>
                <c:pt idx="24">
                  <c:v>431.74678263722126</c:v>
                </c:pt>
                <c:pt idx="25">
                  <c:v>443.40394576842618</c:v>
                </c:pt>
                <c:pt idx="26">
                  <c:v>455.37585230417363</c:v>
                </c:pt>
                <c:pt idx="27">
                  <c:v>467.67100031638626</c:v>
                </c:pt>
                <c:pt idx="28">
                  <c:v>480.29811732492863</c:v>
                </c:pt>
                <c:pt idx="29">
                  <c:v>493.26616649270164</c:v>
                </c:pt>
                <c:pt idx="30">
                  <c:v>506.58435298800453</c:v>
                </c:pt>
                <c:pt idx="31">
                  <c:v>520.26213051868058</c:v>
                </c:pt>
                <c:pt idx="32">
                  <c:v>534.30920804268487</c:v>
                </c:pt>
                <c:pt idx="33">
                  <c:v>548.73555665983736</c:v>
                </c:pt>
                <c:pt idx="34">
                  <c:v>563.55141668965291</c:v>
                </c:pt>
                <c:pt idx="35">
                  <c:v>578.76730494027345</c:v>
                </c:pt>
                <c:pt idx="36">
                  <c:v>594.3940221736608</c:v>
                </c:pt>
                <c:pt idx="37">
                  <c:v>610.44266077234954</c:v>
                </c:pt>
                <c:pt idx="38">
                  <c:v>626.92461261320295</c:v>
                </c:pt>
                <c:pt idx="39">
                  <c:v>643.85157715375942</c:v>
                </c:pt>
                <c:pt idx="40">
                  <c:v>661.23556973691086</c:v>
                </c:pt>
                <c:pt idx="41">
                  <c:v>679.0889301198074</c:v>
                </c:pt>
                <c:pt idx="42">
                  <c:v>697.42433123304215</c:v>
                </c:pt>
                <c:pt idx="43">
                  <c:v>716.25478817633427</c:v>
                </c:pt>
                <c:pt idx="44">
                  <c:v>735.59366745709519</c:v>
                </c:pt>
                <c:pt idx="45">
                  <c:v>755.45469647843674</c:v>
                </c:pt>
                <c:pt idx="46">
                  <c:v>775.85197328335448</c:v>
                </c:pt>
                <c:pt idx="47">
                  <c:v>796.79997656200499</c:v>
                </c:pt>
                <c:pt idx="48">
                  <c:v>818.31357592917902</c:v>
                </c:pt>
                <c:pt idx="49">
                  <c:v>840.40804247926678</c:v>
                </c:pt>
                <c:pt idx="50">
                  <c:v>863.09905962620689</c:v>
                </c:pt>
                <c:pt idx="51">
                  <c:v>886.40273423611438</c:v>
                </c:pt>
                <c:pt idx="52">
                  <c:v>910.33560806048945</c:v>
                </c:pt>
                <c:pt idx="53">
                  <c:v>934.91466947812262</c:v>
                </c:pt>
                <c:pt idx="54">
                  <c:v>960.1573655540318</c:v>
                </c:pt>
                <c:pt idx="55">
                  <c:v>986.08161442399057</c:v>
                </c:pt>
                <c:pt idx="56">
                  <c:v>1012.7058180134383</c:v>
                </c:pt>
                <c:pt idx="57">
                  <c:v>1040.0488750998011</c:v>
                </c:pt>
                <c:pt idx="58">
                  <c:v>1068.1301947274956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F6-40A8-8FB7-989D6F05DBEE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Kvinnor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8.0240730616071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6-40A8-8FB7-989D6F05DBEE}"/>
                </c:ext>
              </c:extLst>
            </c:dLbl>
            <c:dLbl>
              <c:idx val="9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6-40A8-8FB7-989D6F05DB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Blad1!$A$2:$A$60</c:f>
              <c:numCache>
                <c:formatCode>General</c:formatCode>
                <c:ptCount val="5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  <c:pt idx="27">
                  <c:v>2026</c:v>
                </c:pt>
                <c:pt idx="28">
                  <c:v>2027</c:v>
                </c:pt>
                <c:pt idx="29">
                  <c:v>2028</c:v>
                </c:pt>
                <c:pt idx="30">
                  <c:v>2029</c:v>
                </c:pt>
                <c:pt idx="31">
                  <c:v>2030</c:v>
                </c:pt>
                <c:pt idx="32">
                  <c:v>2031</c:v>
                </c:pt>
                <c:pt idx="33">
                  <c:v>2032</c:v>
                </c:pt>
                <c:pt idx="34">
                  <c:v>2033</c:v>
                </c:pt>
                <c:pt idx="35">
                  <c:v>2034</c:v>
                </c:pt>
                <c:pt idx="36">
                  <c:v>2035</c:v>
                </c:pt>
                <c:pt idx="37">
                  <c:v>2036</c:v>
                </c:pt>
                <c:pt idx="38">
                  <c:v>2037</c:v>
                </c:pt>
                <c:pt idx="39">
                  <c:v>2038</c:v>
                </c:pt>
                <c:pt idx="40">
                  <c:v>2039</c:v>
                </c:pt>
                <c:pt idx="41">
                  <c:v>2040</c:v>
                </c:pt>
                <c:pt idx="42">
                  <c:v>2041</c:v>
                </c:pt>
                <c:pt idx="43">
                  <c:v>2042</c:v>
                </c:pt>
                <c:pt idx="44">
                  <c:v>2043</c:v>
                </c:pt>
                <c:pt idx="45">
                  <c:v>2044</c:v>
                </c:pt>
                <c:pt idx="46">
                  <c:v>2045</c:v>
                </c:pt>
                <c:pt idx="47">
                  <c:v>2046</c:v>
                </c:pt>
                <c:pt idx="48">
                  <c:v>2047</c:v>
                </c:pt>
                <c:pt idx="49">
                  <c:v>2048</c:v>
                </c:pt>
                <c:pt idx="50">
                  <c:v>2049</c:v>
                </c:pt>
                <c:pt idx="51">
                  <c:v>2050</c:v>
                </c:pt>
                <c:pt idx="52">
                  <c:v>2051</c:v>
                </c:pt>
                <c:pt idx="53">
                  <c:v>2052</c:v>
                </c:pt>
                <c:pt idx="54">
                  <c:v>2053</c:v>
                </c:pt>
                <c:pt idx="55">
                  <c:v>2054</c:v>
                </c:pt>
                <c:pt idx="56">
                  <c:v>2055</c:v>
                </c:pt>
                <c:pt idx="57">
                  <c:v>2056</c:v>
                </c:pt>
                <c:pt idx="58">
                  <c:v>2057</c:v>
                </c:pt>
              </c:numCache>
            </c:numRef>
          </c:cat>
          <c:val>
            <c:numRef>
              <c:f>Blad1!$C$2:$C$60</c:f>
              <c:numCache>
                <c:formatCode>0</c:formatCode>
                <c:ptCount val="59"/>
                <c:pt idx="0">
                  <c:v>161.80000000000001</c:v>
                </c:pt>
                <c:pt idx="1">
                  <c:v>169.1</c:v>
                </c:pt>
                <c:pt idx="2">
                  <c:v>177.9</c:v>
                </c:pt>
                <c:pt idx="3">
                  <c:v>185.4</c:v>
                </c:pt>
                <c:pt idx="4">
                  <c:v>191.5</c:v>
                </c:pt>
                <c:pt idx="5">
                  <c:v>196.9</c:v>
                </c:pt>
                <c:pt idx="6">
                  <c:v>201.9</c:v>
                </c:pt>
                <c:pt idx="7">
                  <c:v>209.4</c:v>
                </c:pt>
                <c:pt idx="8">
                  <c:v>217.3</c:v>
                </c:pt>
                <c:pt idx="9">
                  <c:v>226.1</c:v>
                </c:pt>
                <c:pt idx="10">
                  <c:v>229.7</c:v>
                </c:pt>
                <c:pt idx="11">
                  <c:v>233.6</c:v>
                </c:pt>
                <c:pt idx="12">
                  <c:v>241.3</c:v>
                </c:pt>
                <c:pt idx="13">
                  <c:v>249.2</c:v>
                </c:pt>
                <c:pt idx="14">
                  <c:v>256.10000000000002</c:v>
                </c:pt>
                <c:pt idx="15">
                  <c:v>264.10000000000002</c:v>
                </c:pt>
                <c:pt idx="16">
                  <c:v>272</c:v>
                </c:pt>
                <c:pt idx="17">
                  <c:v>283.10000000000002</c:v>
                </c:pt>
                <c:pt idx="18">
                  <c:v>292.2</c:v>
                </c:pt>
                <c:pt idx="19">
                  <c:v>301.60000000000002</c:v>
                </c:pt>
                <c:pt idx="20">
                  <c:v>311.55279999999999</c:v>
                </c:pt>
                <c:pt idx="21">
                  <c:v>321.83404239999999</c:v>
                </c:pt>
                <c:pt idx="22">
                  <c:v>332.45456579919994</c:v>
                </c:pt>
                <c:pt idx="23">
                  <c:v>343.42556647057353</c:v>
                </c:pt>
                <c:pt idx="24">
                  <c:v>354.75861016410244</c:v>
                </c:pt>
                <c:pt idx="25">
                  <c:v>366.46564429951781</c:v>
                </c:pt>
                <c:pt idx="26">
                  <c:v>378.55901056140186</c:v>
                </c:pt>
                <c:pt idx="27">
                  <c:v>391.0514579099281</c:v>
                </c:pt>
                <c:pt idx="28">
                  <c:v>403.95615602095569</c:v>
                </c:pt>
                <c:pt idx="29">
                  <c:v>417.28670916964717</c:v>
                </c:pt>
                <c:pt idx="30">
                  <c:v>431.05717057224547</c:v>
                </c:pt>
                <c:pt idx="31">
                  <c:v>445.28205720112953</c:v>
                </c:pt>
                <c:pt idx="32">
                  <c:v>459.97636508876678</c:v>
                </c:pt>
                <c:pt idx="33">
                  <c:v>475.15558513669606</c:v>
                </c:pt>
                <c:pt idx="34">
                  <c:v>490.83571944620701</c:v>
                </c:pt>
                <c:pt idx="35">
                  <c:v>507.03329818793179</c:v>
                </c:pt>
                <c:pt idx="36">
                  <c:v>523.76539702813352</c:v>
                </c:pt>
                <c:pt idx="37">
                  <c:v>541.04965513006186</c:v>
                </c:pt>
                <c:pt idx="38">
                  <c:v>558.90429374935388</c:v>
                </c:pt>
                <c:pt idx="39">
                  <c:v>577.34813544308247</c:v>
                </c:pt>
                <c:pt idx="40">
                  <c:v>596.40062391270419</c:v>
                </c:pt>
                <c:pt idx="41">
                  <c:v>616.08184450182341</c:v>
                </c:pt>
                <c:pt idx="42">
                  <c:v>636.41254537038355</c:v>
                </c:pt>
                <c:pt idx="43">
                  <c:v>657.4141593676062</c:v>
                </c:pt>
                <c:pt idx="44">
                  <c:v>679.10882662673714</c:v>
                </c:pt>
                <c:pt idx="45">
                  <c:v>701.51941790541946</c:v>
                </c:pt>
                <c:pt idx="46">
                  <c:v>724.66955869629828</c:v>
                </c:pt>
                <c:pt idx="47">
                  <c:v>748.58365413327601</c:v>
                </c:pt>
                <c:pt idx="48">
                  <c:v>773.28691471967409</c:v>
                </c:pt>
                <c:pt idx="49">
                  <c:v>798.80538290542324</c:v>
                </c:pt>
                <c:pt idx="50">
                  <c:v>825.16596054130218</c:v>
                </c:pt>
                <c:pt idx="51">
                  <c:v>852.39643723916504</c:v>
                </c:pt>
                <c:pt idx="52">
                  <c:v>880.52551966805743</c:v>
                </c:pt>
                <c:pt idx="53">
                  <c:v>909.58286181710321</c:v>
                </c:pt>
                <c:pt idx="54">
                  <c:v>939.59909625706757</c:v>
                </c:pt>
                <c:pt idx="55">
                  <c:v>970.60586643355077</c:v>
                </c:pt>
                <c:pt idx="56">
                  <c:v>1002.6358600258578</c:v>
                </c:pt>
                <c:pt idx="57">
                  <c:v>1035.722843406711</c:v>
                </c:pt>
                <c:pt idx="58">
                  <c:v>1069.9016972391323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5F6-40A8-8FB7-989D6F05D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57844208"/>
        <c:axId val="1620583744"/>
      </c:lineChart>
      <c:catAx>
        <c:axId val="185784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620583744"/>
        <c:crosses val="autoZero"/>
        <c:auto val="1"/>
        <c:lblAlgn val="ctr"/>
        <c:lblOffset val="100"/>
        <c:noMultiLvlLbl val="0"/>
      </c:catAx>
      <c:valAx>
        <c:axId val="162058374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85784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745135851989862"/>
          <c:y val="0.93762872159886645"/>
          <c:w val="0.16509728296020271"/>
          <c:h val="6.2371278401133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Genomsnittlig disponibel</a:t>
            </a:r>
            <a:r>
              <a:rPr lang="sv-SE" baseline="0" dirty="0"/>
              <a:t> årsinkomst</a:t>
            </a:r>
            <a:endParaRPr lang="sv-S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'Ekonomisk jämställdhet'!$A$2</c:f>
              <c:strCache>
                <c:ptCount val="1"/>
                <c:pt idx="0">
                  <c:v>Kvinnor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'Ekonomisk jämställdhet'!$B$1:$K$1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'Ekonomisk jämställdhet'!$B$2:$K$2</c:f>
              <c:numCache>
                <c:formatCode>_-* #\ ##0\ "kr"_-;\-* #\ ##0\ "kr"_-;_-* "-"??\ "kr"_-;_-@_-</c:formatCode>
                <c:ptCount val="10"/>
                <c:pt idx="0">
                  <c:v>170500</c:v>
                </c:pt>
                <c:pt idx="1">
                  <c:v>176700</c:v>
                </c:pt>
                <c:pt idx="2">
                  <c:v>180400</c:v>
                </c:pt>
                <c:pt idx="3">
                  <c:v>185400</c:v>
                </c:pt>
                <c:pt idx="4">
                  <c:v>192600</c:v>
                </c:pt>
                <c:pt idx="5">
                  <c:v>197500</c:v>
                </c:pt>
                <c:pt idx="6">
                  <c:v>203200</c:v>
                </c:pt>
                <c:pt idx="7">
                  <c:v>210000</c:v>
                </c:pt>
                <c:pt idx="8">
                  <c:v>215400</c:v>
                </c:pt>
                <c:pt idx="9">
                  <c:v>219900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2-42F0-83CC-9B84045816A9}"/>
            </c:ext>
          </c:extLst>
        </c:ser>
        <c:ser>
          <c:idx val="1"/>
          <c:order val="1"/>
          <c:tx>
            <c:strRef>
              <c:f>'Ekonomisk jämställdhet'!$A$3</c:f>
              <c:strCache>
                <c:ptCount val="1"/>
                <c:pt idx="0">
                  <c:v>Män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'Ekonomisk jämställdhet'!$B$1:$K$1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'Ekonomisk jämställdhet'!$B$3:$K$3</c:f>
              <c:numCache>
                <c:formatCode>_-* #\ ##0\ "kr"_-;\-* #\ ##0\ "kr"_-;_-* "-"??\ "kr"_-;_-@_-</c:formatCode>
                <c:ptCount val="10"/>
                <c:pt idx="0">
                  <c:v>220500</c:v>
                </c:pt>
                <c:pt idx="1">
                  <c:v>227100</c:v>
                </c:pt>
                <c:pt idx="2">
                  <c:v>229900</c:v>
                </c:pt>
                <c:pt idx="3">
                  <c:v>236000</c:v>
                </c:pt>
                <c:pt idx="4">
                  <c:v>243400</c:v>
                </c:pt>
                <c:pt idx="5">
                  <c:v>247700</c:v>
                </c:pt>
                <c:pt idx="6">
                  <c:v>254300</c:v>
                </c:pt>
                <c:pt idx="7">
                  <c:v>261900</c:v>
                </c:pt>
                <c:pt idx="8">
                  <c:v>269100</c:v>
                </c:pt>
                <c:pt idx="9">
                  <c:v>272300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22-42F0-83CC-9B8404581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1686056"/>
        <c:axId val="611685400"/>
      </c:barChart>
      <c:catAx>
        <c:axId val="611686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11685400"/>
        <c:crosses val="autoZero"/>
        <c:auto val="1"/>
        <c:lblAlgn val="ctr"/>
        <c:lblOffset val="100"/>
        <c:noMultiLvlLbl val="0"/>
      </c:catAx>
      <c:valAx>
        <c:axId val="611685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kr&quot;_-;\-* #\ ##0\ &quot;kr&quot;_-;_-* &quot;-&quot;??\ &quot;kr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11686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A1090-7399-BE47-B8B1-881EC826E9F9}" type="datetimeFigureOut">
              <a:rPr lang="sv-SE" smtClean="0"/>
              <a:t>2023-05-09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1D9B3-0424-AE4A-B8B4-BBEE3C89A3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599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667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001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Enligt en </a:t>
            </a:r>
            <a:r>
              <a:rPr lang="sv-SE" dirty="0" err="1"/>
              <a:t>novus</a:t>
            </a:r>
            <a:r>
              <a:rPr lang="sv-SE" dirty="0"/>
              <a:t> undersökning på uppdrag av Länsförsäkringar på frågan om hur man känner när man tänker på sitt sparande så svarade 4 av 10 kvinnor att man känner ångest eller stress över ekonomin jämfört med männen.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183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dirty="0">
                <a:latin typeface="+mn-lt"/>
              </a:rPr>
              <a:t>Men vad är egentligen en trygg privatekonomi? 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963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5514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973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9472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42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847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994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941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7180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86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56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I väntan på ett jämställd samhälle så kan du </a:t>
            </a:r>
            <a:r>
              <a:rPr lang="sv-SE" sz="1200" dirty="0">
                <a:effectLst/>
                <a:ea typeface="Calibri" panose="020F0502020204030204" pitchFamily="34" charset="0"/>
              </a:rPr>
              <a:t>fokusera på det du själv kan påverka.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511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1D9B3-0424-AE4A-B8B4-BBEE3C89A38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005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ara_fram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EE525FE-AFC3-94A9-0889-73FF18750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E70E46-123C-582A-8E95-750418603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1083" y="2758198"/>
            <a:ext cx="9144000" cy="1086443"/>
          </a:xfrm>
        </p:spPr>
        <p:txBody>
          <a:bodyPr anchor="t"/>
          <a:lstStyle>
            <a:lvl1pPr algn="l">
              <a:defRPr sz="6000">
                <a:solidFill>
                  <a:srgbClr val="DB9B3D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C82ADE2-6FBD-F173-66D3-B118AF906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083" y="366523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027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vsnittsdelare utan ton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8FABCCB-A2AE-0444-BCCF-576C0D91F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824"/>
            <a:ext cx="12192000" cy="6858000"/>
          </a:xfrm>
          <a:solidFill>
            <a:schemeClr val="bg2">
              <a:lumMod val="75000"/>
              <a:alpha val="80066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på bildikonen för att montera bild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32" y="2699437"/>
            <a:ext cx="11165535" cy="1325563"/>
          </a:xfrm>
        </p:spPr>
        <p:txBody>
          <a:bodyPr anchor="t" anchorCtr="0"/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1F6203D-A46F-1F18-3BCE-C2796B265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83" y="5917472"/>
            <a:ext cx="440421" cy="68717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18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vsnittsdelare med tonplatta i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  Automatiskt genererad beskrivning">
            <a:extLst>
              <a:ext uri="{FF2B5EF4-FFF2-40B4-BE49-F238E27FC236}">
                <a16:creationId xmlns:a16="http://schemas.microsoft.com/office/drawing/2014/main" id="{56665B2F-7F55-1C42-2BA6-31EDC18FD6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12A3AB0-C3F1-1236-FF3A-E3B4C8195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" y="5927639"/>
            <a:ext cx="446091" cy="677008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32" y="2699437"/>
            <a:ext cx="11165535" cy="1325563"/>
          </a:xfrm>
        </p:spPr>
        <p:txBody>
          <a:bodyPr anchor="t" anchorCtr="0"/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1767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vsnittsdelare med tonplatta i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vatten, solnedgång, föremål utomhus  Automatiskt genererad beskrivning">
            <a:extLst>
              <a:ext uri="{FF2B5EF4-FFF2-40B4-BE49-F238E27FC236}">
                <a16:creationId xmlns:a16="http://schemas.microsoft.com/office/drawing/2014/main" id="{D9722DAB-C3B1-75E5-1857-3C66FFEF2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12A3AB0-C3F1-1236-FF3A-E3B4C8195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" y="5927639"/>
            <a:ext cx="446091" cy="677008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32" y="2699437"/>
            <a:ext cx="11165535" cy="1325563"/>
          </a:xfrm>
        </p:spPr>
        <p:txBody>
          <a:bodyPr anchor="t" anchorCtr="0"/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9400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vsnittsdelare med tonplatta i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inomhus  Automatiskt genererad beskrivning">
            <a:extLst>
              <a:ext uri="{FF2B5EF4-FFF2-40B4-BE49-F238E27FC236}">
                <a16:creationId xmlns:a16="http://schemas.microsoft.com/office/drawing/2014/main" id="{4BA7A0EB-2CE4-CF41-3CF4-5F4F2ED4F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12A3AB0-C3F1-1236-FF3A-E3B4C8195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" y="5927639"/>
            <a:ext cx="446091" cy="677008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32" y="2699437"/>
            <a:ext cx="11165535" cy="1325563"/>
          </a:xfrm>
        </p:spPr>
        <p:txBody>
          <a:bodyPr anchor="t" anchorCtr="0"/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098170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vsnittsdelare med tonplatta i bild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inomhus  Automatiskt genererad beskrivning">
            <a:extLst>
              <a:ext uri="{FF2B5EF4-FFF2-40B4-BE49-F238E27FC236}">
                <a16:creationId xmlns:a16="http://schemas.microsoft.com/office/drawing/2014/main" id="{EAE3347F-F453-D48C-45CC-C3F968BCC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12A3AB0-C3F1-1236-FF3A-E3B4C8195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" y="5927639"/>
            <a:ext cx="446091" cy="677008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32" y="2699437"/>
            <a:ext cx="11165535" cy="1325563"/>
          </a:xfrm>
        </p:spPr>
        <p:txBody>
          <a:bodyPr anchor="t" anchorCtr="0"/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624126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68E5D53-C919-41E5-8E0A-4C35B9D9A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31" y="5926237"/>
            <a:ext cx="449977" cy="682907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595" y="620196"/>
            <a:ext cx="11165535" cy="1325563"/>
          </a:xfrm>
        </p:spPr>
        <p:txBody>
          <a:bodyPr anchor="t" anchorCtr="0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84B71AAA-BB27-E76E-4F27-DB3C51D410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EE65278C-B8D3-5605-F85D-109C1C2A80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03094" y="1295881"/>
            <a:ext cx="8461093" cy="4844397"/>
          </a:xfrm>
          <a:solidFill>
            <a:schemeClr val="bg2">
              <a:lumMod val="75000"/>
              <a:alpha val="80066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på bildikonen för att lägga in bild</a:t>
            </a: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9400723E-ABA2-0E26-C85C-AA108A072C11}"/>
              </a:ext>
            </a:extLst>
          </p:cNvPr>
          <p:cNvCxnSpPr>
            <a:cxnSpLocks/>
          </p:cNvCxnSpPr>
          <p:nvPr userDrawn="1"/>
        </p:nvCxnSpPr>
        <p:spPr>
          <a:xfrm>
            <a:off x="720969" y="1131277"/>
            <a:ext cx="10560303" cy="0"/>
          </a:xfrm>
          <a:prstGeom prst="line">
            <a:avLst/>
          </a:prstGeom>
          <a:ln w="19050">
            <a:solidFill>
              <a:srgbClr val="DB9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BD2CE8A6-EF98-DB91-D781-8ECE3593D6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1" y="1"/>
            <a:ext cx="175403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4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ara_tac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7F71390-E28F-5A44-AE49-13B2892B5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2400"/>
            <a:ext cx="12192000" cy="289560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E70E46-123C-582A-8E95-750418603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4489" y="1389184"/>
            <a:ext cx="9144000" cy="1086443"/>
          </a:xfrm>
        </p:spPr>
        <p:txBody>
          <a:bodyPr anchor="t"/>
          <a:lstStyle>
            <a:lvl1pPr algn="l">
              <a:defRPr sz="6000">
                <a:solidFill>
                  <a:srgbClr val="DB9B3D"/>
                </a:solidFill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C82ADE2-6FBD-F173-66D3-B118AF9061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4489" y="2475627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0"/>
              </a:spcBef>
            </a:pPr>
            <a:r>
              <a:rPr lang="sv-SE" sz="2000" b="1" dirty="0"/>
              <a:t>Kontakt: </a:t>
            </a:r>
          </a:p>
          <a:p>
            <a:pPr>
              <a:spcBef>
                <a:spcPts val="0"/>
              </a:spcBef>
            </a:pPr>
            <a:r>
              <a:rPr lang="sv-SE" sz="2000" dirty="0"/>
              <a:t>Namn Förnamn</a:t>
            </a:r>
          </a:p>
          <a:p>
            <a:pPr>
              <a:spcBef>
                <a:spcPts val="0"/>
              </a:spcBef>
            </a:pPr>
            <a:r>
              <a:rPr lang="sv-SE" sz="2000" dirty="0" err="1"/>
              <a:t>namn.fornamn@foretag.se</a:t>
            </a:r>
            <a:endParaRPr lang="sv-SE" sz="20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0ABC447-5690-5A51-F8B5-C8A0B343E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1" y="1"/>
            <a:ext cx="175403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76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481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  Automatiskt genererad beskrivning">
            <a:extLst>
              <a:ext uri="{FF2B5EF4-FFF2-40B4-BE49-F238E27FC236}">
                <a16:creationId xmlns:a16="http://schemas.microsoft.com/office/drawing/2014/main" id="{4FEC6C7A-8E46-0A32-9531-33FB640FB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5017154"/>
            <a:ext cx="4533900" cy="184457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CDD9E91-F2C7-6C8C-0AE9-728A296EC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6553DB-62FB-65DB-80DD-B2320FF6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86" y="1817022"/>
            <a:ext cx="51181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3CC04F58-6A76-67D4-11CC-865F962571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08028" y="1817022"/>
            <a:ext cx="51181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C70B733E-AD67-1584-AC93-693DFC3A2241}"/>
              </a:ext>
            </a:extLst>
          </p:cNvPr>
          <p:cNvCxnSpPr>
            <a:cxnSpLocks/>
          </p:cNvCxnSpPr>
          <p:nvPr userDrawn="1"/>
        </p:nvCxnSpPr>
        <p:spPr>
          <a:xfrm>
            <a:off x="717550" y="1131277"/>
            <a:ext cx="10339070" cy="0"/>
          </a:xfrm>
          <a:prstGeom prst="line">
            <a:avLst/>
          </a:prstGeom>
          <a:ln w="19050">
            <a:solidFill>
              <a:srgbClr val="DB9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4808FA7-FE55-1719-A320-B65887C585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55D88F5C-D7EE-4D61-C49A-DCD450FC4D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1" y="1"/>
            <a:ext cx="175403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4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DD9E91-F2C7-6C8C-0AE9-728A296EC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4" name="Platshållare för tabell 13">
            <a:extLst>
              <a:ext uri="{FF2B5EF4-FFF2-40B4-BE49-F238E27FC236}">
                <a16:creationId xmlns:a16="http://schemas.microsoft.com/office/drawing/2014/main" id="{92D0884F-9497-513D-38DA-A40C2F04A3C3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0725" y="1871663"/>
            <a:ext cx="10396538" cy="3074987"/>
          </a:xfrm>
        </p:spPr>
        <p:txBody>
          <a:bodyPr/>
          <a:lstStyle/>
          <a:p>
            <a:r>
              <a:rPr lang="sv-SE"/>
              <a:t>Klicka på ikonen för att lägga till en tabell</a:t>
            </a:r>
            <a:endParaRPr lang="sv-SE" dirty="0"/>
          </a:p>
        </p:txBody>
      </p:sp>
      <p:pic>
        <p:nvPicPr>
          <p:cNvPr id="3" name="Bildobjekt 2" descr="En bild som visar text  Automatiskt genererad beskrivning">
            <a:extLst>
              <a:ext uri="{FF2B5EF4-FFF2-40B4-BE49-F238E27FC236}">
                <a16:creationId xmlns:a16="http://schemas.microsoft.com/office/drawing/2014/main" id="{D75806A1-C2E4-2FFA-51AE-863E2D60E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5017154"/>
            <a:ext cx="4533900" cy="1844570"/>
          </a:xfrm>
          <a:prstGeom prst="rect">
            <a:avLst/>
          </a:prstGeom>
        </p:spPr>
      </p:pic>
      <p:cxnSp>
        <p:nvCxnSpPr>
          <p:cNvPr id="4" name="Rak 3">
            <a:extLst>
              <a:ext uri="{FF2B5EF4-FFF2-40B4-BE49-F238E27FC236}">
                <a16:creationId xmlns:a16="http://schemas.microsoft.com/office/drawing/2014/main" id="{E3CC1A1A-63DA-03AE-6F17-E5655136DA1B}"/>
              </a:ext>
            </a:extLst>
          </p:cNvPr>
          <p:cNvCxnSpPr>
            <a:cxnSpLocks/>
          </p:cNvCxnSpPr>
          <p:nvPr userDrawn="1"/>
        </p:nvCxnSpPr>
        <p:spPr>
          <a:xfrm>
            <a:off x="717550" y="1131277"/>
            <a:ext cx="10339070" cy="0"/>
          </a:xfrm>
          <a:prstGeom prst="line">
            <a:avLst/>
          </a:prstGeom>
          <a:ln w="19050">
            <a:solidFill>
              <a:srgbClr val="DB9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F62DE239-19BF-EF7B-3C2A-3BAFED8A1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78FF104-089B-BB83-622D-4D1E14808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1" y="1"/>
            <a:ext cx="175403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50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bild_ver1_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2D55911-41BB-139A-77E5-1ACCD5E2BB9A}"/>
              </a:ext>
            </a:extLst>
          </p:cNvPr>
          <p:cNvSpPr/>
          <p:nvPr userDrawn="1"/>
        </p:nvSpPr>
        <p:spPr>
          <a:xfrm>
            <a:off x="7859330" y="322155"/>
            <a:ext cx="3960000" cy="3960000"/>
          </a:xfrm>
          <a:prstGeom prst="rect">
            <a:avLst/>
          </a:prstGeom>
          <a:solidFill>
            <a:srgbClr val="F5D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A73186-FC59-7909-1E2C-447691E10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16" y="626020"/>
            <a:ext cx="5765800" cy="1325563"/>
          </a:xfrm>
        </p:spPr>
        <p:txBody>
          <a:bodyPr anchor="t" anchorCtr="0"/>
          <a:lstStyle>
            <a:lvl1pPr>
              <a:defRPr sz="3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6C0185-FB16-31C8-9DE4-1678F8FF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2" y="1812925"/>
            <a:ext cx="51181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C2FFB19-5838-DEFD-7B21-0E560B947B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250" y="620196"/>
            <a:ext cx="5075025" cy="5283200"/>
          </a:xfrm>
          <a:solidFill>
            <a:schemeClr val="bg2">
              <a:lumMod val="90000"/>
            </a:schemeClr>
          </a:solidFill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4" name="Bildobjekt 3" descr="En bild som visar text  Automatiskt genererad beskrivning">
            <a:extLst>
              <a:ext uri="{FF2B5EF4-FFF2-40B4-BE49-F238E27FC236}">
                <a16:creationId xmlns:a16="http://schemas.microsoft.com/office/drawing/2014/main" id="{D3140677-114A-BBEB-6D4D-5DA243B07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5017154"/>
            <a:ext cx="4533900" cy="1844570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3F75147-F3B2-99A1-5BE4-39CDAFF307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7207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bildver2_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4C5553E-5911-F49B-ABA3-3008CA3E2428}"/>
              </a:ext>
            </a:extLst>
          </p:cNvPr>
          <p:cNvSpPr/>
          <p:nvPr userDrawn="1"/>
        </p:nvSpPr>
        <p:spPr>
          <a:xfrm>
            <a:off x="7861954" y="2241971"/>
            <a:ext cx="3960000" cy="3960000"/>
          </a:xfrm>
          <a:prstGeom prst="rect">
            <a:avLst/>
          </a:prstGeom>
          <a:solidFill>
            <a:srgbClr val="F5D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A73186-FC59-7909-1E2C-447691E10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16" y="626020"/>
            <a:ext cx="5765800" cy="1325563"/>
          </a:xfrm>
        </p:spPr>
        <p:txBody>
          <a:bodyPr anchor="t" anchorCtr="0"/>
          <a:lstStyle>
            <a:lvl1pPr>
              <a:defRPr sz="3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96C0185-FB16-31C8-9DE4-1678F8FF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2" y="1812925"/>
            <a:ext cx="51181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C2FFB19-5838-DEFD-7B21-0E560B947B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250" y="620196"/>
            <a:ext cx="5075025" cy="5283200"/>
          </a:xfrm>
          <a:solidFill>
            <a:schemeClr val="bg2">
              <a:lumMod val="90000"/>
            </a:schemeClr>
          </a:solidFill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4" name="Bildobjekt 3" descr="En bild som visar text  Automatiskt genererad beskrivning">
            <a:extLst>
              <a:ext uri="{FF2B5EF4-FFF2-40B4-BE49-F238E27FC236}">
                <a16:creationId xmlns:a16="http://schemas.microsoft.com/office/drawing/2014/main" id="{BFB075F5-535B-989E-2C70-F8E629DBE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5017154"/>
            <a:ext cx="4533900" cy="1844570"/>
          </a:xfrm>
          <a:prstGeom prst="rect">
            <a:avLst/>
          </a:prstGeom>
        </p:spPr>
      </p:pic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2970655C-F3BE-5F4D-E727-010BEB845C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2735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DD9E91-F2C7-6C8C-0AE9-728A296EC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6DE5C4E8-5DB1-CA6D-F9DC-1630381B005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5653" y="1800248"/>
            <a:ext cx="4257509" cy="2852738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13" name="Platshållare för diagram 12">
            <a:extLst>
              <a:ext uri="{FF2B5EF4-FFF2-40B4-BE49-F238E27FC236}">
                <a16:creationId xmlns:a16="http://schemas.microsoft.com/office/drawing/2014/main" id="{5FB2747E-95C8-B808-304D-F3426CD49AA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165141" y="1800540"/>
            <a:ext cx="4411663" cy="2794000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sv-SE" dirty="0"/>
          </a:p>
        </p:txBody>
      </p:sp>
      <p:pic>
        <p:nvPicPr>
          <p:cNvPr id="3" name="Bildobjekt 2" descr="En bild som visar text  Automatiskt genererad beskrivning">
            <a:extLst>
              <a:ext uri="{FF2B5EF4-FFF2-40B4-BE49-F238E27FC236}">
                <a16:creationId xmlns:a16="http://schemas.microsoft.com/office/drawing/2014/main" id="{2D3D9D1C-C6AB-723F-0064-9874AA627D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5017154"/>
            <a:ext cx="4533900" cy="1844570"/>
          </a:xfrm>
          <a:prstGeom prst="rect">
            <a:avLst/>
          </a:prstGeom>
        </p:spPr>
      </p:pic>
      <p:cxnSp>
        <p:nvCxnSpPr>
          <p:cNvPr id="4" name="Rak 3">
            <a:extLst>
              <a:ext uri="{FF2B5EF4-FFF2-40B4-BE49-F238E27FC236}">
                <a16:creationId xmlns:a16="http://schemas.microsoft.com/office/drawing/2014/main" id="{B5EA5D90-B6D4-9DA0-C86E-125491DAC938}"/>
              </a:ext>
            </a:extLst>
          </p:cNvPr>
          <p:cNvCxnSpPr>
            <a:cxnSpLocks/>
          </p:cNvCxnSpPr>
          <p:nvPr userDrawn="1"/>
        </p:nvCxnSpPr>
        <p:spPr>
          <a:xfrm>
            <a:off x="717550" y="1131277"/>
            <a:ext cx="10339070" cy="0"/>
          </a:xfrm>
          <a:prstGeom prst="line">
            <a:avLst/>
          </a:prstGeom>
          <a:ln w="19050">
            <a:solidFill>
              <a:srgbClr val="DB9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D68EA7A2-9061-B3E2-760E-412D73EC57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9E336D5-7593-E886-7A66-D119086E1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1" y="1"/>
            <a:ext cx="175403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9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DD9E91-F2C7-6C8C-0AE9-728A296EC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abell 3">
            <a:extLst>
              <a:ext uri="{FF2B5EF4-FFF2-40B4-BE49-F238E27FC236}">
                <a16:creationId xmlns:a16="http://schemas.microsoft.com/office/drawing/2014/main" id="{3AA35E25-0372-F4A2-32BF-610BB7CA15F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1438" y="1759675"/>
            <a:ext cx="8004175" cy="3149600"/>
          </a:xfrm>
        </p:spPr>
        <p:txBody>
          <a:bodyPr/>
          <a:lstStyle/>
          <a:p>
            <a:r>
              <a:rPr lang="sv-SE"/>
              <a:t>Klicka på ikonen för att lägga till en tabell</a:t>
            </a:r>
          </a:p>
        </p:txBody>
      </p:sp>
      <p:pic>
        <p:nvPicPr>
          <p:cNvPr id="3" name="Bildobjekt 2" descr="En bild som visar text  Automatiskt genererad beskrivning">
            <a:extLst>
              <a:ext uri="{FF2B5EF4-FFF2-40B4-BE49-F238E27FC236}">
                <a16:creationId xmlns:a16="http://schemas.microsoft.com/office/drawing/2014/main" id="{8EAD723F-2A5A-4845-5240-795A9FFA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5017154"/>
            <a:ext cx="4533900" cy="1844570"/>
          </a:xfrm>
          <a:prstGeom prst="rect">
            <a:avLst/>
          </a:prstGeom>
        </p:spPr>
      </p:pic>
      <p:cxnSp>
        <p:nvCxnSpPr>
          <p:cNvPr id="5" name="Rak 4">
            <a:extLst>
              <a:ext uri="{FF2B5EF4-FFF2-40B4-BE49-F238E27FC236}">
                <a16:creationId xmlns:a16="http://schemas.microsoft.com/office/drawing/2014/main" id="{34125974-E069-390C-17D9-C7D833AADB35}"/>
              </a:ext>
            </a:extLst>
          </p:cNvPr>
          <p:cNvCxnSpPr>
            <a:cxnSpLocks/>
          </p:cNvCxnSpPr>
          <p:nvPr userDrawn="1"/>
        </p:nvCxnSpPr>
        <p:spPr>
          <a:xfrm>
            <a:off x="717550" y="1131277"/>
            <a:ext cx="10339070" cy="0"/>
          </a:xfrm>
          <a:prstGeom prst="line">
            <a:avLst/>
          </a:prstGeom>
          <a:ln w="19050">
            <a:solidFill>
              <a:srgbClr val="DB9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B9FE229D-5F8B-2478-6F65-0914AE558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F68D7D6-986F-B912-C2BA-C5FA4014B9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1" y="1"/>
            <a:ext cx="1754030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färga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0323E3AC-3CA5-FD28-B656-45F78F312E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D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D117C67-89F7-C4AB-4781-AB20EB007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" y="5927639"/>
            <a:ext cx="446091" cy="677008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812" y="596900"/>
            <a:ext cx="11165535" cy="1325563"/>
          </a:xfrm>
        </p:spPr>
        <p:txBody>
          <a:bodyPr anchor="t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BC3AEEF7-3A9D-5261-F36B-45B9F97D6661}"/>
              </a:ext>
            </a:extLst>
          </p:cNvPr>
          <p:cNvCxnSpPr>
            <a:cxnSpLocks/>
          </p:cNvCxnSpPr>
          <p:nvPr userDrawn="1"/>
        </p:nvCxnSpPr>
        <p:spPr>
          <a:xfrm>
            <a:off x="720969" y="1131277"/>
            <a:ext cx="10300692" cy="0"/>
          </a:xfrm>
          <a:prstGeom prst="line">
            <a:avLst/>
          </a:prstGeom>
          <a:ln w="19050">
            <a:solidFill>
              <a:srgbClr val="DB9B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D140D2A6-597D-45AE-A192-CB27F6815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624" y="6407151"/>
            <a:ext cx="3432498" cy="201993"/>
          </a:xfrm>
          <a:solidFill>
            <a:srgbClr val="DB9B3D"/>
          </a:solidFill>
        </p:spPr>
        <p:txBody>
          <a:bodyPr tIns="72000" rIns="36000" anchor="ctr" anchorCtr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68855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a_avsnittsdelare_ton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8E7A50D-E33C-2386-FC56-3963A56F5B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824"/>
            <a:ext cx="12192000" cy="6858000"/>
          </a:xfrm>
          <a:solidFill>
            <a:srgbClr val="DB9B3D">
              <a:alpha val="7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2AABBAB-5904-2AB2-D67B-2653ABE7B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32" y="2699437"/>
            <a:ext cx="11165535" cy="1325563"/>
          </a:xfrm>
        </p:spPr>
        <p:txBody>
          <a:bodyPr anchor="t" anchorCtr="0"/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8FABCCB-A2AE-0444-BCCF-576C0D91F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824"/>
            <a:ext cx="12192000" cy="6846351"/>
          </a:xfrm>
          <a:solidFill>
            <a:srgbClr val="DB9B3D">
              <a:alpha val="80066"/>
            </a:srgbClr>
          </a:solidFill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Montera bilden, högerklicka och lägg längst bak för transparant platta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1F6203D-A46F-1F18-3BCE-C2796B265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83" y="5917472"/>
            <a:ext cx="440421" cy="68717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053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0">
            <a:alpha val="5967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1F89B14-211D-7F37-AFAE-BA63BA27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38" y="623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7EB650A-1293-7417-82B2-8E2B313D4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999" y="18834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BAF26AE-FB9B-9B46-54C3-9ED5D679E176}"/>
              </a:ext>
            </a:extLst>
          </p:cNvPr>
          <p:cNvSpPr txBox="1"/>
          <p:nvPr userDrawn="1"/>
        </p:nvSpPr>
        <p:spPr>
          <a:xfrm>
            <a:off x="11729945" y="6511460"/>
            <a:ext cx="366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1C3D5E0-3B99-BD48-AF92-B6515BC9C4F7}" type="slidenum">
              <a:rPr lang="sv-SE" sz="1000" smtClean="0"/>
              <a:t>‹#›</a:t>
            </a:fld>
            <a:endParaRPr lang="sv-SE" sz="1000" dirty="0"/>
          </a:p>
        </p:txBody>
      </p:sp>
      <p:sp>
        <p:nvSpPr>
          <p:cNvPr id="4" name="MSIPCMContentMarking" descr="{&quot;HashCode&quot;:-1153307930,&quot;Placement&quot;:&quot;Footer&quot;,&quot;Top&quot;:522.0343,&quot;Left&quot;:435.1878,&quot;SlideWidth&quot;:960,&quot;SlideHeight&quot;:540}">
            <a:extLst>
              <a:ext uri="{FF2B5EF4-FFF2-40B4-BE49-F238E27FC236}">
                <a16:creationId xmlns:a16="http://schemas.microsoft.com/office/drawing/2014/main" id="{A515A701-B5B4-F27E-D383-294000604A95}"/>
              </a:ext>
            </a:extLst>
          </p:cNvPr>
          <p:cNvSpPr txBox="1"/>
          <p:nvPr userDrawn="1"/>
        </p:nvSpPr>
        <p:spPr>
          <a:xfrm>
            <a:off x="5526885" y="6629836"/>
            <a:ext cx="1138231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v-SE" sz="800">
                <a:solidFill>
                  <a:srgbClr val="000000"/>
                </a:solidFill>
                <a:latin typeface="Calibri" panose="020F0502020204030204" pitchFamily="34" charset="0"/>
              </a:rPr>
              <a:t>Informationsklass: K1</a:t>
            </a:r>
          </a:p>
        </p:txBody>
      </p:sp>
    </p:spTree>
    <p:extLst>
      <p:ext uri="{BB962C8B-B14F-4D97-AF65-F5344CB8AC3E}">
        <p14:creationId xmlns:p14="http://schemas.microsoft.com/office/powerpoint/2010/main" val="22907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7" r:id="rId3"/>
    <p:sldLayoutId id="2147483670" r:id="rId4"/>
    <p:sldLayoutId id="2147483671" r:id="rId5"/>
    <p:sldLayoutId id="2147483652" r:id="rId6"/>
    <p:sldLayoutId id="2147483673" r:id="rId7"/>
    <p:sldLayoutId id="2147483655" r:id="rId8"/>
    <p:sldLayoutId id="2147483672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75" r:id="rId15"/>
    <p:sldLayoutId id="2147483676" r:id="rId16"/>
    <p:sldLayoutId id="214748368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D37A2C-5632-4A05-46B8-AD4119D92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082" y="2103856"/>
            <a:ext cx="10712227" cy="1086443"/>
          </a:xfrm>
        </p:spPr>
        <p:txBody>
          <a:bodyPr/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2F6C5B9-849C-1F5D-A1AA-5E3C38A46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083" y="3782680"/>
            <a:ext cx="3816477" cy="487316"/>
          </a:xfrm>
        </p:spPr>
        <p:txBody>
          <a:bodyPr>
            <a:noAutofit/>
          </a:bodyPr>
          <a:lstStyle/>
          <a:p>
            <a:r>
              <a:rPr lang="sv-SE" dirty="0"/>
              <a:t>Länsförsäkringar</a:t>
            </a:r>
          </a:p>
        </p:txBody>
      </p:sp>
    </p:spTree>
    <p:extLst>
      <p:ext uri="{BB962C8B-B14F-4D97-AF65-F5344CB8AC3E}">
        <p14:creationId xmlns:p14="http://schemas.microsoft.com/office/powerpoint/2010/main" val="401634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64A889-2D59-81F9-E952-4CB7C8AF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SKA VI PRATA OM DÅ?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75AAF-2321-12D1-C6BD-CE8AD59F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2" y="1376697"/>
            <a:ext cx="5118100" cy="4351338"/>
          </a:xfrm>
        </p:spPr>
        <p:txBody>
          <a:bodyPr>
            <a:normAutofit/>
          </a:bodyPr>
          <a:lstStyle/>
          <a:p>
            <a:r>
              <a:rPr lang="sv-SE" dirty="0"/>
              <a:t>Vad händer om jag blir arbetslös?</a:t>
            </a:r>
          </a:p>
          <a:p>
            <a:r>
              <a:rPr lang="sv-SE" dirty="0"/>
              <a:t>Vad händer om jag blir långtidssjukskriven?</a:t>
            </a:r>
          </a:p>
          <a:p>
            <a:r>
              <a:rPr lang="sv-SE" dirty="0"/>
              <a:t>Vad händer vid dödsfall?</a:t>
            </a:r>
          </a:p>
          <a:p>
            <a:r>
              <a:rPr lang="sv-SE" dirty="0"/>
              <a:t>Vad händer om man lever länge, drömmar och mål som pensionär?</a:t>
            </a:r>
          </a:p>
          <a:p>
            <a:r>
              <a:rPr lang="sv-SE" dirty="0"/>
              <a:t>Vad händer om vi separerar?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454AC17-3C18-2665-6B37-7A5BF279CF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F8D7604-FA00-AA00-F912-BF9D5DD9FD69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latshållare för bild 7" descr="En bild som visar mark, person  Automatiskt genererad beskrivning">
            <a:extLst>
              <a:ext uri="{FF2B5EF4-FFF2-40B4-BE49-F238E27FC236}">
                <a16:creationId xmlns:a16="http://schemas.microsoft.com/office/drawing/2014/main" id="{33177B77-2E6C-C2A7-FE31-214000F8CE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31798"/>
          <a:stretch/>
        </p:blipFill>
        <p:spPr>
          <a:xfrm>
            <a:off x="6445250" y="620196"/>
            <a:ext cx="5075025" cy="5283200"/>
          </a:xfrm>
        </p:spPr>
      </p:pic>
    </p:spTree>
    <p:extLst>
      <p:ext uri="{BB962C8B-B14F-4D97-AF65-F5344CB8AC3E}">
        <p14:creationId xmlns:p14="http://schemas.microsoft.com/office/powerpoint/2010/main" val="271204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BD7C5-3032-75F9-9596-E8FD66BF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ÅNGEST ELLER STOLTHET ÖVER SPARANDET?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BF102EBD-95EC-4AD5-4C72-FEAAE7FB9589}"/>
              </a:ext>
            </a:extLst>
          </p:cNvPr>
          <p:cNvGraphicFramePr>
            <a:graphicFrameLocks noGrp="1"/>
          </p:cNvGraphicFramePr>
          <p:nvPr>
            <p:ph type="tbl" sz="quarter" idx="12"/>
          </p:nvPr>
        </p:nvGraphicFramePr>
        <p:xfrm>
          <a:off x="601438" y="2146521"/>
          <a:ext cx="8004174" cy="18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8058">
                  <a:extLst>
                    <a:ext uri="{9D8B030D-6E8A-4147-A177-3AD203B41FA5}">
                      <a16:colId xmlns:a16="http://schemas.microsoft.com/office/drawing/2014/main" val="2336489506"/>
                    </a:ext>
                  </a:extLst>
                </a:gridCol>
                <a:gridCol w="2668058">
                  <a:extLst>
                    <a:ext uri="{9D8B030D-6E8A-4147-A177-3AD203B41FA5}">
                      <a16:colId xmlns:a16="http://schemas.microsoft.com/office/drawing/2014/main" val="3788303289"/>
                    </a:ext>
                  </a:extLst>
                </a:gridCol>
                <a:gridCol w="2668058">
                  <a:extLst>
                    <a:ext uri="{9D8B030D-6E8A-4147-A177-3AD203B41FA5}">
                      <a16:colId xmlns:a16="http://schemas.microsoft.com/office/drawing/2014/main" val="2744437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>
                        <a:solidFill>
                          <a:srgbClr val="00A78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Kvinnor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Män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4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Ångest och stress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42 %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34 %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04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Stolthet och nöjdhet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51 %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65 %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535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Stress över att inte ha kontroll på ekonomin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31 %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900" dirty="0">
                          <a:latin typeface="+mj-lt"/>
                        </a:rPr>
                        <a:t>19 %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028917"/>
                  </a:ext>
                </a:extLst>
              </a:tr>
            </a:tbl>
          </a:graphicData>
        </a:graphic>
      </p:graphicFrame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5F8E86-FF3F-993E-7A45-662623EF3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6198E86-686F-423B-9EBD-616AB765C588}"/>
              </a:ext>
            </a:extLst>
          </p:cNvPr>
          <p:cNvSpPr txBox="1">
            <a:spLocks/>
          </p:cNvSpPr>
          <p:nvPr/>
        </p:nvSpPr>
        <p:spPr>
          <a:xfrm>
            <a:off x="601438" y="1483740"/>
            <a:ext cx="9187966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Vad känner du när du tänker på ditt befintliga sparande?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2E65BEC-2A37-7679-5784-2AD797B84451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580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BD7C5-3032-75F9-9596-E8FD66BF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ÄR EGENTLIGEN EN TRYGG PRIVATEKONOMI?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5F8E86-FF3F-993E-7A45-662623EF3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2E65BEC-2A37-7679-5784-2AD797B84451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3A50BAC9-72BC-7614-5C2E-2D5D1A9514E9}"/>
              </a:ext>
            </a:extLst>
          </p:cNvPr>
          <p:cNvGrpSpPr/>
          <p:nvPr/>
        </p:nvGrpSpPr>
        <p:grpSpPr>
          <a:xfrm>
            <a:off x="646352" y="1561929"/>
            <a:ext cx="10795461" cy="3443664"/>
            <a:chOff x="644237" y="1333329"/>
            <a:chExt cx="10795461" cy="3443664"/>
          </a:xfrm>
        </p:grpSpPr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BB145084-B3EA-7475-A17E-ABB5FD4E0B7E}"/>
                </a:ext>
              </a:extLst>
            </p:cNvPr>
            <p:cNvSpPr txBox="1"/>
            <p:nvPr/>
          </p:nvSpPr>
          <p:spPr>
            <a:xfrm>
              <a:off x="761868" y="2735402"/>
              <a:ext cx="1764173" cy="333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sv-SE" sz="1867" b="1" dirty="0"/>
                <a:t>Trygghet</a:t>
              </a:r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0FB8490A-6343-CD57-FD4D-48935EEC89A0}"/>
                </a:ext>
              </a:extLst>
            </p:cNvPr>
            <p:cNvSpPr txBox="1"/>
            <p:nvPr/>
          </p:nvSpPr>
          <p:spPr>
            <a:xfrm>
              <a:off x="9555628" y="2735402"/>
              <a:ext cx="1764173" cy="333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sv-SE" sz="1867" b="1" dirty="0"/>
                <a:t>Frihet</a:t>
              </a:r>
            </a:p>
          </p:txBody>
        </p:sp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198BCBA5-305F-7B6B-D60B-49423395F9F5}"/>
                </a:ext>
              </a:extLst>
            </p:cNvPr>
            <p:cNvGrpSpPr/>
            <p:nvPr/>
          </p:nvGrpSpPr>
          <p:grpSpPr>
            <a:xfrm>
              <a:off x="674495" y="1333329"/>
              <a:ext cx="10765203" cy="964640"/>
              <a:chOff x="677887" y="1270648"/>
              <a:chExt cx="8073902" cy="723480"/>
            </a:xfrm>
          </p:grpSpPr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86ED1CAE-D484-8B3E-9792-C04EC88B57A6}"/>
                  </a:ext>
                </a:extLst>
              </p:cNvPr>
              <p:cNvSpPr/>
              <p:nvPr/>
            </p:nvSpPr>
            <p:spPr>
              <a:xfrm>
                <a:off x="745006" y="1466985"/>
                <a:ext cx="7926617" cy="349184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 sz="1867" dirty="0" err="1">
                  <a:solidFill>
                    <a:schemeClr val="accent1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000801A0-51D2-9B0E-B13E-9D4C77051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2426" y="1270648"/>
                <a:ext cx="2519363" cy="72348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ctr"/>
                <a:r>
                  <a:rPr lang="sv-SE" altLang="sv-SE" sz="2133" b="1" dirty="0">
                    <a:latin typeface="+mn-lt"/>
                  </a:rPr>
                  <a:t>Ledighet &amp; Pension</a:t>
                </a:r>
              </a:p>
            </p:txBody>
          </p:sp>
          <p:sp>
            <p:nvSpPr>
              <p:cNvPr id="27" name="Rectangle 6">
                <a:extLst>
                  <a:ext uri="{FF2B5EF4-FFF2-40B4-BE49-F238E27FC236}">
                    <a16:creationId xmlns:a16="http://schemas.microsoft.com/office/drawing/2014/main" id="{0D1596AF-CC1A-2525-C842-D7C05D25F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592" y="1270648"/>
                <a:ext cx="2519363" cy="72348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ctr"/>
                <a:r>
                  <a:rPr lang="sv-SE" altLang="sv-SE" sz="2133" b="1" dirty="0">
                    <a:latin typeface="+mn-lt"/>
                  </a:rPr>
                  <a:t>Frihet &amp; Drömmar</a:t>
                </a:r>
              </a:p>
            </p:txBody>
          </p:sp>
          <p:sp>
            <p:nvSpPr>
              <p:cNvPr id="28" name="Rectangle 8">
                <a:extLst>
                  <a:ext uri="{FF2B5EF4-FFF2-40B4-BE49-F238E27FC236}">
                    <a16:creationId xmlns:a16="http://schemas.microsoft.com/office/drawing/2014/main" id="{474A0E2B-F230-277F-A387-3F424E683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887" y="1270648"/>
                <a:ext cx="2519363" cy="72348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ctr"/>
                <a:r>
                  <a:rPr lang="sv-SE" altLang="sv-SE" sz="2133" b="1" dirty="0">
                    <a:latin typeface="+mn-lt"/>
                  </a:rPr>
                  <a:t>Buffert</a:t>
                </a:r>
              </a:p>
            </p:txBody>
          </p:sp>
        </p:grpSp>
        <p:sp>
          <p:nvSpPr>
            <p:cNvPr id="20" name="Text Box 3">
              <a:extLst>
                <a:ext uri="{FF2B5EF4-FFF2-40B4-BE49-F238E27FC236}">
                  <a16:creationId xmlns:a16="http://schemas.microsoft.com/office/drawing/2014/main" id="{7C380475-F6E6-BA81-3781-6A1E4866A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658" y="3191080"/>
              <a:ext cx="3359151" cy="1584325"/>
            </a:xfrm>
            <a:prstGeom prst="rect">
              <a:avLst/>
            </a:prstGeom>
            <a:solidFill>
              <a:srgbClr val="DB9B3D"/>
            </a:solidFill>
            <a:ln w="19050">
              <a:noFill/>
              <a:prstDash val="lgDash"/>
              <a:miter lim="800000"/>
              <a:headEnd/>
              <a:tailEnd/>
            </a:ln>
            <a:effectLst/>
          </p:spPr>
          <p:txBody>
            <a:bodyPr/>
            <a:lstStyle>
              <a:defPPr>
                <a:defRPr lang="sv-SE"/>
              </a:defPPr>
              <a:lvl1pPr>
                <a:spcBef>
                  <a:spcPct val="50000"/>
                </a:spcBef>
                <a:defRPr sz="1400">
                  <a:solidFill>
                    <a:schemeClr val="accent1"/>
                  </a:solidFill>
                </a:defRPr>
              </a:lvl1pPr>
              <a:lvl2pPr marL="742950" indent="-285750">
                <a:defRPr sz="2400">
                  <a:latin typeface="Times" pitchFamily="18" charset="0"/>
                </a:defRPr>
              </a:lvl2pPr>
              <a:lvl3pPr marL="1143000" indent="-228600">
                <a:defRPr sz="2400">
                  <a:latin typeface="Times" pitchFamily="18" charset="0"/>
                </a:defRPr>
              </a:lvl3pPr>
              <a:lvl4pPr marL="1600200" indent="-228600">
                <a:defRPr sz="2400">
                  <a:latin typeface="Times" pitchFamily="18" charset="0"/>
                </a:defRPr>
              </a:lvl4pPr>
              <a:lvl5pPr marL="2057400" indent="-228600">
                <a:defRPr sz="2400"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9pPr>
            </a:lstStyle>
            <a:p>
              <a:r>
                <a:rPr lang="sv-SE" altLang="sv-SE" sz="2000" dirty="0">
                  <a:solidFill>
                    <a:schemeClr val="tx1"/>
                  </a:solidFill>
                </a:rPr>
                <a:t>Så att du klarar av större, roliga utgifter i framtiden:</a:t>
              </a:r>
            </a:p>
            <a:p>
              <a:r>
                <a:rPr lang="sv-SE" altLang="sv-SE" sz="2000" dirty="0">
                  <a:solidFill>
                    <a:schemeClr val="tx1"/>
                  </a:solidFill>
                </a:rPr>
                <a:t>Beloppet beror på vad du </a:t>
              </a:r>
              <a:br>
                <a:rPr lang="sv-SE" altLang="sv-SE" sz="2000" dirty="0">
                  <a:solidFill>
                    <a:schemeClr val="tx1"/>
                  </a:solidFill>
                </a:rPr>
              </a:br>
              <a:r>
                <a:rPr lang="sv-SE" altLang="sv-SE" sz="2000" dirty="0">
                  <a:solidFill>
                    <a:schemeClr val="tx1"/>
                  </a:solidFill>
                </a:rPr>
                <a:t>sparar till.</a:t>
              </a:r>
            </a:p>
          </p:txBody>
        </p:sp>
        <p:sp>
          <p:nvSpPr>
            <p:cNvPr id="21" name="Text Box 5">
              <a:extLst>
                <a:ext uri="{FF2B5EF4-FFF2-40B4-BE49-F238E27FC236}">
                  <a16:creationId xmlns:a16="http://schemas.microsoft.com/office/drawing/2014/main" id="{8DF80E15-4E79-23FE-DC73-78CBCDED9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3107" y="3191080"/>
              <a:ext cx="3359149" cy="158432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noFill/>
              <a:prstDash val="lgDash"/>
              <a:miter lim="800000"/>
              <a:headEnd/>
              <a:tailEnd/>
            </a:ln>
            <a:effectLst/>
          </p:spPr>
          <p:txBody>
            <a:bodyPr/>
            <a:lstStyle>
              <a:defPPr>
                <a:defRPr lang="sv-SE"/>
              </a:defPPr>
              <a:lvl1pPr>
                <a:spcBef>
                  <a:spcPct val="50000"/>
                </a:spcBef>
                <a:defRPr sz="1400">
                  <a:solidFill>
                    <a:schemeClr val="accent1"/>
                  </a:solidFill>
                </a:defRPr>
              </a:lvl1pPr>
              <a:lvl2pPr marL="742950" indent="-285750">
                <a:defRPr sz="2400">
                  <a:latin typeface="Times" pitchFamily="18" charset="0"/>
                </a:defRPr>
              </a:lvl2pPr>
              <a:lvl3pPr marL="1143000" indent="-228600">
                <a:defRPr sz="2400">
                  <a:latin typeface="Times" pitchFamily="18" charset="0"/>
                </a:defRPr>
              </a:lvl3pPr>
              <a:lvl4pPr marL="1600200" indent="-228600">
                <a:defRPr sz="2400">
                  <a:latin typeface="Times" pitchFamily="18" charset="0"/>
                </a:defRPr>
              </a:lvl4pPr>
              <a:lvl5pPr marL="2057400" indent="-228600">
                <a:defRPr sz="2400"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Times" pitchFamily="18" charset="0"/>
                </a:defRPr>
              </a:lvl9pPr>
            </a:lstStyle>
            <a:p>
              <a:r>
                <a:rPr lang="sv-SE" altLang="sv-SE" sz="2000" dirty="0">
                  <a:solidFill>
                    <a:schemeClr val="tx1"/>
                  </a:solidFill>
                </a:rPr>
                <a:t>Så att du kan fortsätta leva som du vill efter pension:</a:t>
              </a:r>
            </a:p>
            <a:p>
              <a:r>
                <a:rPr lang="sv-SE" altLang="sv-SE" sz="2000" dirty="0">
                  <a:solidFill>
                    <a:schemeClr val="tx1"/>
                  </a:solidFill>
                </a:rPr>
                <a:t>80% av din bruttolön i pension.</a:t>
              </a:r>
            </a:p>
          </p:txBody>
        </p:sp>
        <p:cxnSp>
          <p:nvCxnSpPr>
            <p:cNvPr id="22" name="Rak pil 21">
              <a:extLst>
                <a:ext uri="{FF2B5EF4-FFF2-40B4-BE49-F238E27FC236}">
                  <a16:creationId xmlns:a16="http://schemas.microsoft.com/office/drawing/2014/main" id="{BE03CA92-A4E6-8F57-3D37-878314C23048}"/>
                </a:ext>
              </a:extLst>
            </p:cNvPr>
            <p:cNvCxnSpPr/>
            <p:nvPr/>
          </p:nvCxnSpPr>
          <p:spPr>
            <a:xfrm flipH="1">
              <a:off x="644237" y="2576583"/>
              <a:ext cx="5457995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pil 23">
              <a:extLst>
                <a:ext uri="{FF2B5EF4-FFF2-40B4-BE49-F238E27FC236}">
                  <a16:creationId xmlns:a16="http://schemas.microsoft.com/office/drawing/2014/main" id="{16554D86-08A9-48D1-BE57-68FB1C0030A5}"/>
                </a:ext>
              </a:extLst>
            </p:cNvPr>
            <p:cNvCxnSpPr/>
            <p:nvPr/>
          </p:nvCxnSpPr>
          <p:spPr>
            <a:xfrm>
              <a:off x="6101597" y="2576583"/>
              <a:ext cx="5331881" cy="2725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85E987EB-2459-1E9A-AEE6-754289807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323" y="3191080"/>
              <a:ext cx="3359151" cy="1585913"/>
            </a:xfrm>
            <a:prstGeom prst="rect">
              <a:avLst/>
            </a:prstGeom>
            <a:solidFill>
              <a:schemeClr val="accent2"/>
            </a:solidFill>
            <a:ln w="19050">
              <a:noFill/>
              <a:prstDash val="lgDash"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v-SE" altLang="sv-SE" sz="2000" dirty="0">
                  <a:latin typeface="+mn-lt"/>
                </a:rPr>
                <a:t>Så att du alltid är rustad för oförutsedda utgifter: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sv-SE" altLang="sv-SE" sz="2000" dirty="0">
                  <a:latin typeface="+mn-lt"/>
                </a:rPr>
                <a:t>2 månadslöner före skatt.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83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BD7C5-3032-75F9-9596-E8FD66BF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NÅR JAG TILL DEN DÄR TRYGGA EKONOMIN DÅ?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5F8E86-FF3F-993E-7A45-662623EF3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2E65BEC-2A37-7679-5784-2AD797B84451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6D8E5D4-0087-6DDA-6AC6-9EA085343AE1}"/>
              </a:ext>
            </a:extLst>
          </p:cNvPr>
          <p:cNvGrpSpPr/>
          <p:nvPr/>
        </p:nvGrpSpPr>
        <p:grpSpPr>
          <a:xfrm>
            <a:off x="3318188" y="1424235"/>
            <a:ext cx="5082099" cy="4867752"/>
            <a:chOff x="3113211" y="1138981"/>
            <a:chExt cx="5756877" cy="5514070"/>
          </a:xfrm>
        </p:grpSpPr>
        <p:sp>
          <p:nvSpPr>
            <p:cNvPr id="9" name="Cirkel 15">
              <a:extLst>
                <a:ext uri="{FF2B5EF4-FFF2-40B4-BE49-F238E27FC236}">
                  <a16:creationId xmlns:a16="http://schemas.microsoft.com/office/drawing/2014/main" id="{84432973-F649-507E-98A5-CA9DDFA12332}"/>
                </a:ext>
              </a:extLst>
            </p:cNvPr>
            <p:cNvSpPr/>
            <p:nvPr/>
          </p:nvSpPr>
          <p:spPr>
            <a:xfrm rot="3358528">
              <a:off x="6132313" y="1138981"/>
              <a:ext cx="840185" cy="840185"/>
            </a:xfrm>
            <a:prstGeom prst="pie">
              <a:avLst>
                <a:gd name="adj1" fmla="val 14221445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867" dirty="0" err="1">
                <a:solidFill>
                  <a:schemeClr val="accent1"/>
                </a:solidFill>
                <a:ea typeface="Arial" charset="0"/>
                <a:cs typeface="Arial" charset="0"/>
              </a:endParaRPr>
            </a:p>
          </p:txBody>
        </p:sp>
        <p:cxnSp>
          <p:nvCxnSpPr>
            <p:cNvPr id="10" name="Rak pil 9">
              <a:extLst>
                <a:ext uri="{FF2B5EF4-FFF2-40B4-BE49-F238E27FC236}">
                  <a16:creationId xmlns:a16="http://schemas.microsoft.com/office/drawing/2014/main" id="{90F769D9-7733-8C73-7136-C3813E53B0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3239" y="2363153"/>
              <a:ext cx="5371" cy="1035744"/>
            </a:xfrm>
            <a:prstGeom prst="straightConnector1">
              <a:avLst/>
            </a:prstGeom>
            <a:solidFill>
              <a:schemeClr val="bg1"/>
            </a:solidFill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59755A03-3931-AA22-B836-3DD6C0046F03}"/>
                </a:ext>
              </a:extLst>
            </p:cNvPr>
            <p:cNvSpPr txBox="1"/>
            <p:nvPr/>
          </p:nvSpPr>
          <p:spPr>
            <a:xfrm>
              <a:off x="7316108" y="4680076"/>
              <a:ext cx="624000" cy="24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chemeClr val="accent1"/>
                  </a:solidFill>
                </a:defRPr>
              </a:lvl1pPr>
            </a:lstStyle>
            <a:p>
              <a:r>
                <a:rPr lang="sv-SE" sz="1867" dirty="0"/>
                <a:t>5%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8B961C1-0888-62FB-1685-C85E913A0B36}"/>
                </a:ext>
              </a:extLst>
            </p:cNvPr>
            <p:cNvSpPr txBox="1"/>
            <p:nvPr/>
          </p:nvSpPr>
          <p:spPr>
            <a:xfrm>
              <a:off x="4622888" y="4639228"/>
              <a:ext cx="624000" cy="24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sv-SE"/>
              </a:defPPr>
              <a:lvl1pPr algn="ctr">
                <a:defRPr sz="1400" b="1">
                  <a:solidFill>
                    <a:schemeClr val="accent1"/>
                  </a:solidFill>
                </a:defRPr>
              </a:lvl1pPr>
            </a:lstStyle>
            <a:p>
              <a:r>
                <a:rPr lang="sv-SE" sz="1867" dirty="0"/>
                <a:t>5%</a:t>
              </a:r>
            </a:p>
          </p:txBody>
        </p:sp>
        <p:pic>
          <p:nvPicPr>
            <p:cNvPr id="13" name="Picture 2" descr="Tankebubbla pengar Digital RGB, NEG, png, svg, eps">
              <a:extLst>
                <a:ext uri="{FF2B5EF4-FFF2-40B4-BE49-F238E27FC236}">
                  <a16:creationId xmlns:a16="http://schemas.microsoft.com/office/drawing/2014/main" id="{C13FC750-8901-6E0D-626B-99178B5B8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755" y="5059417"/>
              <a:ext cx="1058333" cy="1365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ängmatta">
              <a:extLst>
                <a:ext uri="{FF2B5EF4-FFF2-40B4-BE49-F238E27FC236}">
                  <a16:creationId xmlns:a16="http://schemas.microsoft.com/office/drawing/2014/main" id="{F84A016C-F4AD-891F-75E3-1ED63218B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211" y="4831374"/>
              <a:ext cx="1821677" cy="1821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Rak pilkoppling 14">
              <a:extLst>
                <a:ext uri="{FF2B5EF4-FFF2-40B4-BE49-F238E27FC236}">
                  <a16:creationId xmlns:a16="http://schemas.microsoft.com/office/drawing/2014/main" id="{2607A999-F647-FD88-AA0A-B282571E4C18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75" y="4759228"/>
              <a:ext cx="796333" cy="7144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k pilkoppling 15">
              <a:extLst>
                <a:ext uri="{FF2B5EF4-FFF2-40B4-BE49-F238E27FC236}">
                  <a16:creationId xmlns:a16="http://schemas.microsoft.com/office/drawing/2014/main" id="{E7C95B39-25DF-A05F-BB5A-B8F8D2A7E7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4888" y="4740043"/>
              <a:ext cx="662517" cy="6679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435F953A-381D-B9DE-ADCD-C00FE6B02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6855" y="3419743"/>
              <a:ext cx="1436171" cy="109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C0504BBA-E9ED-4749-BC3C-49A7E08983E0}"/>
                </a:ext>
              </a:extLst>
            </p:cNvPr>
            <p:cNvSpPr txBox="1"/>
            <p:nvPr/>
          </p:nvSpPr>
          <p:spPr>
            <a:xfrm>
              <a:off x="5435479" y="1231900"/>
              <a:ext cx="2044700" cy="10933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sv-SE" sz="7200" b="1" dirty="0">
                  <a:solidFill>
                    <a:schemeClr val="accent1"/>
                  </a:solidFill>
                </a:rPr>
                <a:t>10 %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70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64A889-2D59-81F9-E952-4CB7C8AF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GER PENSION?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75AAF-2321-12D1-C6BD-CE8AD59F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2" y="1376697"/>
            <a:ext cx="5118100" cy="4351338"/>
          </a:xfrm>
        </p:spPr>
        <p:txBody>
          <a:bodyPr>
            <a:normAutofit/>
          </a:bodyPr>
          <a:lstStyle/>
          <a:p>
            <a:r>
              <a:rPr lang="sv-SE" dirty="0">
                <a:latin typeface="Calibri" panose="020F0502020204030204" pitchFamily="34" charset="0"/>
              </a:rPr>
              <a:t>Deklarerad inkomst – vilken lön du har eller har haft</a:t>
            </a:r>
          </a:p>
          <a:p>
            <a:r>
              <a:rPr lang="sv-SE" dirty="0">
                <a:latin typeface="Calibri" panose="020F0502020204030204" pitchFamily="34" charset="0"/>
              </a:rPr>
              <a:t>Hur många år du har jobbat</a:t>
            </a:r>
          </a:p>
          <a:p>
            <a:r>
              <a:rPr lang="sv-SE" dirty="0">
                <a:latin typeface="Calibri" panose="020F0502020204030204" pitchFamily="34" charset="0"/>
              </a:rPr>
              <a:t>Om du har tjänstepension</a:t>
            </a:r>
          </a:p>
          <a:p>
            <a:r>
              <a:rPr lang="sv-SE" dirty="0">
                <a:latin typeface="Calibri" panose="020F0502020204030204" pitchFamily="34" charset="0"/>
              </a:rPr>
              <a:t>Om du har privat sparande</a:t>
            </a:r>
          </a:p>
          <a:p>
            <a:r>
              <a:rPr lang="sv-SE" dirty="0">
                <a:latin typeface="Calibri" panose="020F0502020204030204" pitchFamily="34" charset="0"/>
              </a:rPr>
              <a:t>När du tar ut din pension och under hur lång tid</a:t>
            </a:r>
          </a:p>
          <a:p>
            <a:r>
              <a:rPr lang="sv-SE" dirty="0">
                <a:latin typeface="Calibri" panose="020F0502020204030204" pitchFamily="34" charset="0"/>
              </a:rPr>
              <a:t>Avkastningen på premiepension, tjänstepensionen och ev. privat sparande</a:t>
            </a:r>
          </a:p>
          <a:p>
            <a:r>
              <a:rPr lang="sv-SE" dirty="0">
                <a:latin typeface="Calibri" panose="020F0502020204030204" pitchFamily="34" charset="0"/>
              </a:rPr>
              <a:t>Om du har valt till efterlevandeskydd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454AC17-3C18-2665-6B37-7A5BF279CF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A7EB13F9-13CB-EBF1-2974-B17587021F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B49A92E3-15BA-8C55-D43D-707ABDB15220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34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049A1DC6-D2A7-846C-B594-D55242E319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55" y="5824"/>
            <a:ext cx="12171290" cy="6846351"/>
          </a:xfrm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2F773FF-155B-75EB-C94C-62199EF62E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6382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C884BD2-388C-BC03-1761-678AFAAA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04" y="803197"/>
            <a:ext cx="8583319" cy="1325563"/>
          </a:xfrm>
        </p:spPr>
        <p:txBody>
          <a:bodyPr/>
          <a:lstStyle/>
          <a:p>
            <a:pPr algn="l"/>
            <a:r>
              <a:rPr lang="sv-SE" b="1" dirty="0"/>
              <a:t>DET VIKTIGASTE ATT TA MED SIG: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A6AD881-27D5-95B0-0F8A-629D692F7F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cxnSp>
        <p:nvCxnSpPr>
          <p:cNvPr id="8" name="Rak 16">
            <a:extLst>
              <a:ext uri="{FF2B5EF4-FFF2-40B4-BE49-F238E27FC236}">
                <a16:creationId xmlns:a16="http://schemas.microsoft.com/office/drawing/2014/main" id="{48BC8736-B6DC-4A1A-B5E2-872FAA8A72BB}"/>
              </a:ext>
            </a:extLst>
          </p:cNvPr>
          <p:cNvCxnSpPr>
            <a:cxnSpLocks/>
          </p:cNvCxnSpPr>
          <p:nvPr/>
        </p:nvCxnSpPr>
        <p:spPr>
          <a:xfrm flipH="1">
            <a:off x="774673" y="1294864"/>
            <a:ext cx="97940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AC3F2F72-FB4B-4525-A7B7-728A328895ED}"/>
              </a:ext>
            </a:extLst>
          </p:cNvPr>
          <p:cNvSpPr txBox="1"/>
          <p:nvPr/>
        </p:nvSpPr>
        <p:spPr>
          <a:xfrm>
            <a:off x="774673" y="1488787"/>
            <a:ext cx="9521471" cy="3418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Prata pengar med din eventuella partner.</a:t>
            </a:r>
            <a:endParaRPr lang="sv-SE" sz="2000" dirty="0">
              <a:solidFill>
                <a:schemeClr val="bg1"/>
              </a:solidFill>
              <a:effectLst/>
              <a:ea typeface="Verdana" panose="020B060403050404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v-SE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Lev jämställd, d</a:t>
            </a: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ela på föräldraledigheten, VAB och deltidsarbete. </a:t>
            </a:r>
            <a:endParaRPr lang="sv-SE" sz="2000" dirty="0">
              <a:solidFill>
                <a:schemeClr val="bg1"/>
              </a:solidFill>
              <a:effectLst/>
              <a:ea typeface="Verdana" panose="020B0604030504040204" pitchFamily="34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Se till att du har en grundläggande trygghet på plats; buffert, a-kassa, bolåneskydd.</a:t>
            </a:r>
            <a:endParaRPr lang="sv-SE" sz="20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Hitta sparutrymmet i vardagen och sätt av pengar till sparandet i början av månaden.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Nudga dig ”knuffa dig själv” i rätt riktning. </a:t>
            </a:r>
            <a:endParaRPr lang="sv-SE" sz="2000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Gör dig inte beroende av någon annan. Ha gärna ett eget frihetskapital.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Logga in på minpension och planera din pension.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Jobba så mycket och länge som möjligt.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a typeface="Arial" charset="0"/>
                <a:cs typeface="Arial" charset="0"/>
              </a:rPr>
              <a:t>Ta hjälp om du tycker ekonomi är svårt.</a:t>
            </a:r>
          </a:p>
        </p:txBody>
      </p:sp>
    </p:spTree>
    <p:extLst>
      <p:ext uri="{BB962C8B-B14F-4D97-AF65-F5344CB8AC3E}">
        <p14:creationId xmlns:p14="http://schemas.microsoft.com/office/powerpoint/2010/main" val="59244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3427CB-601F-D5EE-8EB5-AA804079B7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 för idag!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527FED4A-E9D3-B0A1-5C06-DABA8CA8ED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/>
              <a:t>Kontakt:</a:t>
            </a:r>
          </a:p>
          <a:p>
            <a:pPr>
              <a:spcBef>
                <a:spcPts val="0"/>
              </a:spcBef>
            </a:pPr>
            <a:r>
              <a:rPr lang="sv-SE" sz="1800" b="1" dirty="0"/>
              <a:t>Trifa Chireh</a:t>
            </a:r>
            <a:endParaRPr lang="sv-SE" sz="1800" dirty="0"/>
          </a:p>
          <a:p>
            <a:pPr>
              <a:spcBef>
                <a:spcPts val="0"/>
              </a:spcBef>
            </a:pPr>
            <a:r>
              <a:rPr lang="sv-SE" sz="1800" dirty="0"/>
              <a:t>Trifa.chireh@lansforsakringar.se</a:t>
            </a:r>
          </a:p>
        </p:txBody>
      </p:sp>
    </p:spTree>
    <p:extLst>
      <p:ext uri="{BB962C8B-B14F-4D97-AF65-F5344CB8AC3E}">
        <p14:creationId xmlns:p14="http://schemas.microsoft.com/office/powerpoint/2010/main" val="76352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E424EB-553F-68D9-2099-36E35354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ÅR 2057 KOMMER ÅRSINKOMSTERNA VARA LIKA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0F235D-6CDA-881C-F097-7D9DBC860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graphicFrame>
        <p:nvGraphicFramePr>
          <p:cNvPr id="6" name="Platshållare för bild 5">
            <a:extLst>
              <a:ext uri="{FF2B5EF4-FFF2-40B4-BE49-F238E27FC236}">
                <a16:creationId xmlns:a16="http://schemas.microsoft.com/office/drawing/2014/main" id="{7DC01B1D-E5B3-7CE3-C419-CC0AC7084B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092681"/>
              </p:ext>
            </p:extLst>
          </p:nvPr>
        </p:nvGraphicFramePr>
        <p:xfrm>
          <a:off x="1603375" y="1295400"/>
          <a:ext cx="8461375" cy="484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3205BF20-7E7F-BBE9-5B15-DC3491DC2468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39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E424EB-553F-68D9-2099-36E35354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EKONOMISK JÄMSTÄLLDHET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0F235D-6CDA-881C-F097-7D9DBC860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3095025-D219-4909-9AA7-B2AD6FF658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136345"/>
              </p:ext>
            </p:extLst>
          </p:nvPr>
        </p:nvGraphicFramePr>
        <p:xfrm>
          <a:off x="1442906" y="2119249"/>
          <a:ext cx="9071006" cy="422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8B09A6EB-94BF-4C96-9BC5-241B8498F306}"/>
              </a:ext>
            </a:extLst>
          </p:cNvPr>
          <p:cNvSpPr txBox="1"/>
          <p:nvPr/>
        </p:nvSpPr>
        <p:spPr>
          <a:xfrm>
            <a:off x="685156" y="1200682"/>
            <a:ext cx="10281051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sv-SE" sz="2000" dirty="0">
                <a:ea typeface="Arial" charset="0"/>
                <a:cs typeface="Arial" charset="0"/>
              </a:rPr>
              <a:t>Att ha lägre inkomst är en utmaning på flera sätt. Kvinnor får en sämre förmåga att bygga upp ett sparkapital, hantera tillfälliga inkomstbortfall och pensionen blir lägre.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2D6AF84-0C69-942F-C3C4-C2E4ED2BB541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649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BD7C5-3032-75F9-9596-E8FD66BF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LÄGRE LIVSINKOMST LEDER TILL OJÄMSTÄLLD PENSION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BF102EBD-95EC-4AD5-4C72-FEAAE7FB9589}"/>
              </a:ext>
            </a:extLst>
          </p:cNvPr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1702742200"/>
              </p:ext>
            </p:extLst>
          </p:nvPr>
        </p:nvGraphicFramePr>
        <p:xfrm>
          <a:off x="6096000" y="1562371"/>
          <a:ext cx="5307900" cy="1837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300">
                  <a:extLst>
                    <a:ext uri="{9D8B030D-6E8A-4147-A177-3AD203B41FA5}">
                      <a16:colId xmlns:a16="http://schemas.microsoft.com/office/drawing/2014/main" val="2336489506"/>
                    </a:ext>
                  </a:extLst>
                </a:gridCol>
                <a:gridCol w="1769300">
                  <a:extLst>
                    <a:ext uri="{9D8B030D-6E8A-4147-A177-3AD203B41FA5}">
                      <a16:colId xmlns:a16="http://schemas.microsoft.com/office/drawing/2014/main" val="3788303289"/>
                    </a:ext>
                  </a:extLst>
                </a:gridCol>
                <a:gridCol w="1769300">
                  <a:extLst>
                    <a:ext uri="{9D8B030D-6E8A-4147-A177-3AD203B41FA5}">
                      <a16:colId xmlns:a16="http://schemas.microsoft.com/office/drawing/2014/main" val="2744437489"/>
                    </a:ext>
                  </a:extLst>
                </a:gridCol>
              </a:tblGrid>
              <a:tr h="479046">
                <a:tc>
                  <a:txBody>
                    <a:bodyPr/>
                    <a:lstStyle/>
                    <a:p>
                      <a:endParaRPr lang="sv-SE" sz="20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accent1"/>
                          </a:solidFill>
                        </a:rPr>
                        <a:t>KVINNOR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accent1"/>
                          </a:solidFill>
                        </a:rPr>
                        <a:t>MÄN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49673"/>
                  </a:ext>
                </a:extLst>
              </a:tr>
              <a:tr h="866220"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  <a:latin typeface="+mj-lt"/>
                        </a:rPr>
                        <a:t>Genomsnittlig total pension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  <a:latin typeface="+mj-lt"/>
                        </a:rPr>
                        <a:t>17 000  kr/mån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  <a:latin typeface="+mj-lt"/>
                        </a:rPr>
                        <a:t>24 200 kr/mån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049849"/>
                  </a:ext>
                </a:extLst>
              </a:tr>
              <a:tr h="492170"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  <a:latin typeface="+mj-lt"/>
                        </a:rPr>
                        <a:t>Medellivslängd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  <a:latin typeface="+mj-lt"/>
                        </a:rPr>
                        <a:t>84,8 år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  <a:latin typeface="+mj-lt"/>
                        </a:rPr>
                        <a:t>81,2 år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9B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535740"/>
                  </a:ext>
                </a:extLst>
              </a:tr>
            </a:tbl>
          </a:graphicData>
        </a:graphic>
      </p:graphicFrame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5F8E86-FF3F-993E-7A45-662623EF3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F595591-B7B8-4DAE-82A0-96C0321A50B9}"/>
              </a:ext>
            </a:extLst>
          </p:cNvPr>
          <p:cNvSpPr txBox="1"/>
          <p:nvPr/>
        </p:nvSpPr>
        <p:spPr>
          <a:xfrm>
            <a:off x="601438" y="1562371"/>
            <a:ext cx="5065585" cy="275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ea typeface="Arial" charset="0"/>
                <a:cs typeface="Arial" charset="0"/>
              </a:rPr>
              <a:t>Vårt pensionssystem bygger på livsinkomstprincipen.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ea typeface="Arial" charset="0"/>
                <a:cs typeface="Arial" charset="0"/>
              </a:rPr>
              <a:t>Varje intjänad krona påverkar din pension.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ea typeface="Arial" charset="0"/>
                <a:cs typeface="Arial" charset="0"/>
              </a:rPr>
              <a:t>Antal pensionärer med allmän pension är 2,3 miljoner.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Kvinnor har i genomsnitt 69 procent i genomsnitt av männens pension.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527043D-9B6A-44EA-89BD-E84C5025EBC1}"/>
              </a:ext>
            </a:extLst>
          </p:cNvPr>
          <p:cNvSpPr txBox="1"/>
          <p:nvPr/>
        </p:nvSpPr>
        <p:spPr>
          <a:xfrm>
            <a:off x="10026788" y="6536473"/>
            <a:ext cx="1874808" cy="2249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100" i="1" dirty="0">
                <a:solidFill>
                  <a:srgbClr val="000000"/>
                </a:solidFill>
              </a:rPr>
              <a:t>Källa: Pensionsmyndigheten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0BCCA17-36A0-9053-C84C-795ADCE48B1E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561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64A889-2D59-81F9-E952-4CB7C8AF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VEM LÖSER LIVSPUSSLET?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75AAF-2321-12D1-C6BD-CE8AD59F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2" y="1314351"/>
            <a:ext cx="5118100" cy="4351338"/>
          </a:xfrm>
        </p:spPr>
        <p:txBody>
          <a:bodyPr>
            <a:normAutofit/>
          </a:bodyPr>
          <a:lstStyle/>
          <a:p>
            <a:r>
              <a:rPr lang="sv-SE" dirty="0"/>
              <a:t>I barnfamiljer med barn i åldrarna 3-5 år arbetar 40 procent av kvinnorna deltid </a:t>
            </a:r>
            <a:br>
              <a:rPr lang="sv-SE" dirty="0"/>
            </a:br>
            <a:r>
              <a:rPr lang="sv-SE" dirty="0"/>
              <a:t>– och 11 procent av männen.</a:t>
            </a:r>
          </a:p>
          <a:p>
            <a:r>
              <a:rPr lang="sv-SE" dirty="0"/>
              <a:t>Kvinnor gör i genomsnitt fem timmar mer oavlönat hushållsarbete per vecka.</a:t>
            </a:r>
          </a:p>
          <a:p>
            <a:r>
              <a:rPr lang="sv-SE" dirty="0"/>
              <a:t>Kvinnor tar ut mest föräldraledighet och VAB. </a:t>
            </a:r>
            <a:r>
              <a:rPr lang="sv-SE" dirty="0">
                <a:effectLst/>
              </a:rPr>
              <a:t>Kvinnor tar ut 6 av 10 VAB-dagar och </a:t>
            </a:r>
            <a:r>
              <a:rPr lang="sv-SE" b="0" i="0" dirty="0">
                <a:effectLst/>
              </a:rPr>
              <a:t>54 procent av föräldraledigheten.</a:t>
            </a:r>
          </a:p>
          <a:p>
            <a:r>
              <a:rPr lang="sv-SE" b="0" i="0" u="none" strike="noStrike" baseline="0" dirty="0"/>
              <a:t>Flera studier har också visat att kvinnors löneutveckling avtar efter att första barnet har fötts. </a:t>
            </a:r>
          </a:p>
          <a:p>
            <a:r>
              <a:rPr lang="sv-SE" dirty="0">
                <a:effectLst/>
                <a:ea typeface="Times New Roman" panose="02020603050405020304" pitchFamily="18" charset="0"/>
              </a:rPr>
              <a:t>3 av 10 sysselsatta kvinnor arbetar deltid.</a:t>
            </a:r>
            <a:endParaRPr lang="sv-SE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v-SE" sz="1800" dirty="0"/>
          </a:p>
          <a:p>
            <a:endParaRPr lang="sv-SE" sz="1600" dirty="0">
              <a:effectLst/>
            </a:endParaRPr>
          </a:p>
          <a:p>
            <a:endParaRPr lang="sv-SE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sv-SE" sz="18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454AC17-3C18-2665-6B37-7A5BF279CF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E170C8B-2972-400A-B60E-B8FB85632054}"/>
              </a:ext>
            </a:extLst>
          </p:cNvPr>
          <p:cNvSpPr txBox="1"/>
          <p:nvPr/>
        </p:nvSpPr>
        <p:spPr>
          <a:xfrm>
            <a:off x="11063483" y="6510853"/>
            <a:ext cx="637786" cy="2074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100" i="1" dirty="0">
                <a:solidFill>
                  <a:srgbClr val="000000"/>
                </a:solidFill>
              </a:rPr>
              <a:t>Källa: SCB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06FF181-053F-F1E1-0CBF-21A03470BD41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Platshållare för bild 10" descr="En bild som visar träd, utomhus, mark  Automatiskt genererad beskrivning">
            <a:extLst>
              <a:ext uri="{FF2B5EF4-FFF2-40B4-BE49-F238E27FC236}">
                <a16:creationId xmlns:a16="http://schemas.microsoft.com/office/drawing/2014/main" id="{9A88FACE-617D-320A-E098-E64F9F3654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r="139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672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B311C97-1B07-19FD-9EE6-C6C79033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EXEMPEL - DELTIDSARBETE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FC3D253-5568-99C5-81A9-6517621AB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2" y="1247406"/>
            <a:ext cx="5118100" cy="4351338"/>
          </a:xfrm>
        </p:spPr>
        <p:txBody>
          <a:bodyPr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1800" b="1" i="0" dirty="0">
                <a:effectLst/>
              </a:rPr>
              <a:t>Du förlorar pension - </a:t>
            </a:r>
            <a:r>
              <a:rPr lang="sv-SE" sz="1800" i="0" dirty="0">
                <a:effectLst/>
              </a:rPr>
              <a:t>både den allmänna- och tjänstepension påverkas negativt.</a:t>
            </a:r>
          </a:p>
          <a:p>
            <a:pPr lvl="1">
              <a:tabLst>
                <a:tab pos="214313" algn="l"/>
              </a:tabLst>
            </a:pPr>
            <a:r>
              <a:rPr lang="sv-SE" dirty="0">
                <a:ea typeface="Arial" charset="0"/>
                <a:cs typeface="Calibri" panose="020F0502020204030204" pitchFamily="34" charset="0"/>
              </a:rPr>
              <a:t>En undersköterska som arbetar deltid i </a:t>
            </a:r>
            <a:br>
              <a:rPr lang="sv-SE" dirty="0">
                <a:ea typeface="Arial" charset="0"/>
                <a:cs typeface="Calibri" panose="020F0502020204030204" pitchFamily="34" charset="0"/>
              </a:rPr>
            </a:br>
            <a:r>
              <a:rPr lang="sv-SE" dirty="0">
                <a:ea typeface="Arial" charset="0"/>
                <a:cs typeface="Calibri" panose="020F0502020204030204" pitchFamily="34" charset="0"/>
              </a:rPr>
              <a:t>8 år får 192 499 kronor mindre i pensionskapital.</a:t>
            </a:r>
            <a:endParaRPr lang="sv-SE" dirty="0">
              <a:ea typeface="Arial" charset="0"/>
              <a:cs typeface="Arial" charset="0"/>
            </a:endParaRPr>
          </a:p>
          <a:p>
            <a:pPr lvl="1"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Ett eget sparande på 1 579 kronor </a:t>
            </a:r>
            <a:br>
              <a:rPr lang="sv-SE" dirty="0">
                <a:ea typeface="Arial" charset="0"/>
                <a:cs typeface="Arial" charset="0"/>
              </a:rPr>
            </a:br>
            <a:r>
              <a:rPr lang="sv-SE" dirty="0">
                <a:ea typeface="Arial" charset="0"/>
                <a:cs typeface="Arial" charset="0"/>
              </a:rPr>
              <a:t>i månaden kompenserar för bortfallet.</a:t>
            </a:r>
          </a:p>
          <a:p>
            <a:pPr lvl="1">
              <a:tabLst>
                <a:tab pos="214313" algn="l"/>
              </a:tabLst>
            </a:pPr>
            <a:r>
              <a:rPr lang="sv-SE" dirty="0">
                <a:ea typeface="Arial" charset="0"/>
                <a:cs typeface="Arial" charset="0"/>
              </a:rPr>
              <a:t>För par som är gifta går det också att föra över premiepensionsrätter. </a:t>
            </a:r>
          </a:p>
          <a:p>
            <a:pPr>
              <a:tabLst>
                <a:tab pos="214313" algn="l"/>
              </a:tabLst>
            </a:pPr>
            <a:r>
              <a:rPr lang="sv-SE" sz="1800" b="1" i="0" dirty="0">
                <a:effectLst/>
              </a:rPr>
              <a:t>A-kassan kan bli lägre - </a:t>
            </a:r>
            <a:r>
              <a:rPr lang="sv-SE" sz="1800" b="0" i="0" dirty="0">
                <a:effectLst/>
              </a:rPr>
              <a:t>Ersättningen baseras på din lön och den omfattning som du har jobbat de senaste tolv månaderna.</a:t>
            </a:r>
          </a:p>
          <a:p>
            <a:pPr>
              <a:tabLst>
                <a:tab pos="214313" algn="l"/>
              </a:tabLst>
            </a:pPr>
            <a:r>
              <a:rPr lang="sv-SE" sz="1800" b="1" i="0" dirty="0">
                <a:effectLst/>
              </a:rPr>
              <a:t>Sjuk- och föräldrapenning från Försäkringskassan påverkas</a:t>
            </a:r>
          </a:p>
          <a:p>
            <a:pPr>
              <a:tabLst>
                <a:tab pos="214313" algn="l"/>
              </a:tabLst>
            </a:pPr>
            <a:r>
              <a:rPr lang="sv-SE" sz="1800" b="1" i="0" dirty="0">
                <a:effectLst/>
              </a:rPr>
              <a:t>Skriftligt avtal med din arbetsgivare om att gå tillbaka till heltid</a:t>
            </a:r>
            <a:endParaRPr lang="sv-SE" sz="1800" dirty="0"/>
          </a:p>
          <a:p>
            <a:pPr>
              <a:tabLst>
                <a:tab pos="214313" algn="l"/>
              </a:tabLst>
            </a:pPr>
            <a:endParaRPr lang="sv-SE" b="0" i="0" dirty="0">
              <a:solidFill>
                <a:srgbClr val="202124"/>
              </a:solidFill>
              <a:effectLst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BE32249-6D33-EFAB-8CAE-AF13750DD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158E6D31-2523-4848-B3FC-D19D81037D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250" y="620713"/>
            <a:ext cx="5075238" cy="5283200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70AA087F-7145-4076-8AD4-2FB3DE320F10}"/>
              </a:ext>
            </a:extLst>
          </p:cNvPr>
          <p:cNvSpPr txBox="1"/>
          <p:nvPr/>
        </p:nvSpPr>
        <p:spPr>
          <a:xfrm>
            <a:off x="8590844" y="6389914"/>
            <a:ext cx="3175286" cy="304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100" i="1" dirty="0">
                <a:solidFill>
                  <a:srgbClr val="000000"/>
                </a:solidFill>
              </a:rPr>
              <a:t>Källa: </a:t>
            </a:r>
            <a:r>
              <a:rPr lang="sv-SE" sz="1100" dirty="0"/>
              <a:t>Egna beräkningar. Exempelpensionen är 30 år, </a:t>
            </a:r>
            <a:br>
              <a:rPr lang="sv-SE" sz="1100" dirty="0"/>
            </a:br>
            <a:r>
              <a:rPr lang="sv-SE" sz="1100" dirty="0"/>
              <a:t>född 1992 och har en premiebestämd tjänstepension. </a:t>
            </a:r>
            <a:endParaRPr lang="sv-SE" sz="1100" i="1" dirty="0">
              <a:solidFill>
                <a:srgbClr val="000000"/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7BA2613-E301-1DDA-0225-A7F62FEEF4AF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45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B20776-F6E9-80B3-A381-52C8E40F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HUR FÅR VI MER JÄMSTÄLLDA LIVSINKOMSTER?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1433660-EDCF-1253-2711-EB957C40A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9624" y="6379463"/>
            <a:ext cx="2114806" cy="257369"/>
          </a:xfrm>
        </p:spPr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34D70449-0862-47F7-A329-5D2F320DC2EA}"/>
              </a:ext>
            </a:extLst>
          </p:cNvPr>
          <p:cNvSpPr txBox="1">
            <a:spLocks/>
          </p:cNvSpPr>
          <p:nvPr/>
        </p:nvSpPr>
        <p:spPr>
          <a:xfrm>
            <a:off x="741138" y="1498240"/>
            <a:ext cx="5118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</a:rPr>
              <a:t>Lösning är komplex men några saker är viktiga:</a:t>
            </a:r>
            <a:br>
              <a:rPr lang="sv-SE" sz="2000" dirty="0">
                <a:latin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</a:endParaRPr>
          </a:p>
          <a:p>
            <a:r>
              <a:rPr lang="sv-SE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Normer påverkar våra livsinkomster</a:t>
            </a:r>
            <a:endParaRPr lang="sv-SE" sz="2000" dirty="0">
              <a:latin typeface="Calibri" panose="020F0502020204030204" pitchFamily="34" charset="0"/>
            </a:endParaRPr>
          </a:p>
          <a:p>
            <a:r>
              <a:rPr lang="sv-SE" sz="2000" dirty="0">
                <a:latin typeface="Calibri" panose="020F0502020204030204" pitchFamily="34" charset="0"/>
              </a:rPr>
              <a:t>Konsekvenserna av olika livsval måste tydliggöras:</a:t>
            </a:r>
          </a:p>
          <a:p>
            <a:pPr>
              <a:buFontTx/>
              <a:buChar char="-"/>
            </a:pPr>
            <a:r>
              <a:rPr lang="sv-SE" sz="2000" dirty="0">
                <a:latin typeface="Calibri" panose="020F0502020204030204" pitchFamily="34" charset="0"/>
              </a:rPr>
              <a:t>Val av utbildning och yrke.</a:t>
            </a:r>
          </a:p>
          <a:p>
            <a:pPr>
              <a:buFontTx/>
              <a:buChar char="-"/>
            </a:pPr>
            <a:r>
              <a:rPr lang="sv-SE" sz="2000" dirty="0">
                <a:latin typeface="Calibri" panose="020F0502020204030204" pitchFamily="34" charset="0"/>
              </a:rPr>
              <a:t>Privatekonomisk kunskap måste prioriteras redan i skolan.</a:t>
            </a:r>
          </a:p>
          <a:p>
            <a:pPr>
              <a:buFontTx/>
              <a:buChar char="-"/>
            </a:pPr>
            <a:r>
              <a:rPr lang="sv-SE" sz="2000" dirty="0">
                <a:latin typeface="Calibri" panose="020F0502020204030204" pitchFamily="34" charset="0"/>
              </a:rPr>
              <a:t>Arbetsgivare bör åläggas att informera om de ekonomiska konsekvenserna av deltidsarbete.</a:t>
            </a:r>
          </a:p>
        </p:txBody>
      </p:sp>
      <p:sp>
        <p:nvSpPr>
          <p:cNvPr id="10" name="Platshållare för innehåll 6">
            <a:extLst>
              <a:ext uri="{FF2B5EF4-FFF2-40B4-BE49-F238E27FC236}">
                <a16:creationId xmlns:a16="http://schemas.microsoft.com/office/drawing/2014/main" id="{951F67E9-C583-4D15-A069-E0924ACA23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08700" y="1498906"/>
            <a:ext cx="5118100" cy="4351337"/>
          </a:xfrm>
        </p:spPr>
        <p:txBody>
          <a:bodyPr/>
          <a:lstStyle/>
          <a:p>
            <a:r>
              <a:rPr lang="sv-SE" sz="2000" dirty="0">
                <a:latin typeface="Calibri" panose="020F0502020204030204" pitchFamily="34" charset="0"/>
              </a:rPr>
              <a:t>Alla måste veta att en jämställd fördelning av hushållssysslor och föräldraledighet lägger grunden för kvinnors framtida inkomstutveckling och därmed en mer jämställd pension. </a:t>
            </a:r>
          </a:p>
          <a:p>
            <a:r>
              <a:rPr lang="sv-SE" sz="2000" dirty="0">
                <a:latin typeface="Calibri" panose="020F0502020204030204" pitchFamily="34" charset="0"/>
              </a:rPr>
              <a:t>En jämställd inkomst ökar möjligheterna för att bygga ett frihetskapital som i sin tur ökar handlingsutrymmet i livet.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0725F43-19C1-FE40-6EEE-D4E9A097B4FC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66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09DCB2-3E0C-C1B3-5D78-FF14DE5E7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4" y="2459381"/>
            <a:ext cx="11165535" cy="1939238"/>
          </a:xfrm>
        </p:spPr>
        <p:txBody>
          <a:bodyPr/>
          <a:lstStyle/>
          <a:p>
            <a:r>
              <a:rPr lang="sv-SE" sz="4400" b="1" dirty="0"/>
              <a:t>I väntan på ett jämställd samhälle </a:t>
            </a:r>
            <a:br>
              <a:rPr lang="sv-SE" sz="4400" b="1" dirty="0"/>
            </a:br>
            <a:r>
              <a:rPr lang="sv-SE" sz="4400" b="1" dirty="0"/>
              <a:t>så kan du </a:t>
            </a:r>
            <a:r>
              <a:rPr lang="sv-SE" sz="4400" b="1" dirty="0">
                <a:effectLst/>
                <a:ea typeface="Calibri" panose="020F0502020204030204" pitchFamily="34" charset="0"/>
              </a:rPr>
              <a:t>fokusera på det </a:t>
            </a:r>
            <a:br>
              <a:rPr lang="sv-SE" sz="4400" b="1" dirty="0">
                <a:effectLst/>
                <a:ea typeface="Calibri" panose="020F0502020204030204" pitchFamily="34" charset="0"/>
              </a:rPr>
            </a:br>
            <a:r>
              <a:rPr lang="sv-SE" sz="4400" b="1" dirty="0">
                <a:effectLst/>
                <a:ea typeface="Calibri" panose="020F0502020204030204" pitchFamily="34" charset="0"/>
              </a:rPr>
              <a:t>du själv kan påverka.</a:t>
            </a:r>
            <a:endParaRPr lang="sv-SE" sz="4400" b="1" dirty="0"/>
          </a:p>
        </p:txBody>
      </p:sp>
    </p:spTree>
    <p:extLst>
      <p:ext uri="{BB962C8B-B14F-4D97-AF65-F5344CB8AC3E}">
        <p14:creationId xmlns:p14="http://schemas.microsoft.com/office/powerpoint/2010/main" val="235913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BD7C5-3032-75F9-9596-E8FD66BF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VÅGA PRATA PENGAR!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274D35AB-24A6-7D7B-3CA4-2F06632FF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85" y="1396890"/>
            <a:ext cx="683282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sv-SE" b="1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Mina bästa tips att göra i kärlekens namn:</a:t>
            </a:r>
            <a:endParaRPr lang="sv-SE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Våga ta snacket om pengar med varandra.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 hand om din framtida jag.</a:t>
            </a: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Sätt </a:t>
            </a:r>
            <a:r>
              <a:rPr lang="en-US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gemensamma sparmål.</a:t>
            </a:r>
            <a:endParaRPr lang="sv-SE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v-S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Hoppas på det bästa, men planera för det värsta.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5F8E86-FF3F-993E-7A45-662623EF3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none">
            <a:spAutoFit/>
          </a:bodyPr>
          <a:lstStyle/>
          <a:p>
            <a:r>
              <a:rPr lang="sv-SE" dirty="0"/>
              <a:t>JÄMSTÄLLDHET BÖRJAR I PLÅNBOKEN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ABA980F-B5EA-457F-9793-DAE57ACC9E8B}"/>
              </a:ext>
            </a:extLst>
          </p:cNvPr>
          <p:cNvSpPr txBox="1">
            <a:spLocks/>
          </p:cNvSpPr>
          <p:nvPr/>
        </p:nvSpPr>
        <p:spPr>
          <a:xfrm>
            <a:off x="643383" y="1282817"/>
            <a:ext cx="9187966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14313" algn="l"/>
              </a:tabLst>
            </a:pPr>
            <a:endParaRPr lang="sv-SE" dirty="0">
              <a:ea typeface="Arial" charset="0"/>
              <a:cs typeface="Arial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24FA6B9-DD4F-E77A-BB59-967F41503067}"/>
              </a:ext>
            </a:extLst>
          </p:cNvPr>
          <p:cNvSpPr/>
          <p:nvPr/>
        </p:nvSpPr>
        <p:spPr>
          <a:xfrm>
            <a:off x="5546690" y="6636832"/>
            <a:ext cx="994787" cy="145805"/>
          </a:xfrm>
          <a:prstGeom prst="rect">
            <a:avLst/>
          </a:prstGeom>
          <a:solidFill>
            <a:srgbClr val="F1F0ED"/>
          </a:solidFill>
          <a:ln>
            <a:solidFill>
              <a:srgbClr val="F1F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996832"/>
      </p:ext>
    </p:extLst>
  </p:cSld>
  <p:clrMapOvr>
    <a:masterClrMapping/>
  </p:clrMapOvr>
</p:sld>
</file>

<file path=ppt/theme/theme1.xml><?xml version="1.0" encoding="utf-8"?>
<a:theme xmlns:a="http://schemas.openxmlformats.org/drawingml/2006/main" name="familjejuridik">
  <a:themeElements>
    <a:clrScheme name="spara, investera &amp; lå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B9A3C"/>
      </a:accent1>
      <a:accent2>
        <a:srgbClr val="F1C522"/>
      </a:accent2>
      <a:accent3>
        <a:srgbClr val="A5A5A5"/>
      </a:accent3>
      <a:accent4>
        <a:srgbClr val="DD4E3E"/>
      </a:accent4>
      <a:accent5>
        <a:srgbClr val="B60702"/>
      </a:accent5>
      <a:accent6>
        <a:srgbClr val="575A6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701A5BD7-0668-AC4B-85FF-46745B75A4EA}" vid="{66106481-DA0C-B845-98E6-4F313E50952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FIIN0056 PPT_mall_spara_investera_la¦èna</Template>
  <TotalTime>5236</TotalTime>
  <Words>961</Words>
  <Application>Microsoft Office PowerPoint</Application>
  <PresentationFormat>Bredbild</PresentationFormat>
  <Paragraphs>146</Paragraphs>
  <Slides>16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Verdana</vt:lpstr>
      <vt:lpstr>familjejuridik</vt:lpstr>
      <vt:lpstr>JÄMSTÄLLDHET BÖRJAR I PLÅNBOKEN</vt:lpstr>
      <vt:lpstr>ÅR 2057 KOMMER ÅRSINKOMSTERNA VARA LIKA</vt:lpstr>
      <vt:lpstr>EKONOMISK JÄMSTÄLLDHET</vt:lpstr>
      <vt:lpstr>LÄGRE LIVSINKOMST LEDER TILL OJÄMSTÄLLD PENSION</vt:lpstr>
      <vt:lpstr>VEM LÖSER LIVSPUSSLET?</vt:lpstr>
      <vt:lpstr>EXEMPEL - DELTIDSARBETE</vt:lpstr>
      <vt:lpstr>HUR FÅR VI MER JÄMSTÄLLDA LIVSINKOMSTER?</vt:lpstr>
      <vt:lpstr>I väntan på ett jämställd samhälle  så kan du fokusera på det  du själv kan påverka.</vt:lpstr>
      <vt:lpstr>VÅGA PRATA PENGAR!</vt:lpstr>
      <vt:lpstr>VAD SKA VI PRATA OM DÅ?</vt:lpstr>
      <vt:lpstr>ÅNGEST ELLER STOLTHET ÖVER SPARANDET?</vt:lpstr>
      <vt:lpstr>VAD ÄR EGENTLIGEN EN TRYGG PRIVATEKONOMI?</vt:lpstr>
      <vt:lpstr>HUR NÅR JAG TILL DEN DÄR TRYGGA EKONOMIN DÅ?</vt:lpstr>
      <vt:lpstr>VAD GER PENSION?</vt:lpstr>
      <vt:lpstr>DET VIKTIGASTE ATT TA MED SIG:</vt:lpstr>
      <vt:lpstr>Tack för idag!</vt:lpstr>
    </vt:vector>
  </TitlesOfParts>
  <Company>Finansinspektionen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Jämställdhet börjar i plånboken</dc:title>
  <dc:creator>Niklas Uppenberg</dc:creator>
  <cp:lastModifiedBy>Vanda Brandt</cp:lastModifiedBy>
  <cp:revision>19</cp:revision>
  <dcterms:created xsi:type="dcterms:W3CDTF">2023-01-27T14:08:54Z</dcterms:created>
  <dcterms:modified xsi:type="dcterms:W3CDTF">2023-05-09T13:30:40Z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a125809-f7f8-456f-9019-c72184f8814c_Enabled">
    <vt:lpwstr>true</vt:lpwstr>
  </property>
  <property fmtid="{D5CDD505-2E9C-101B-9397-08002B2CF9AE}" pid="3" name="MSIP_Label_5a125809-f7f8-456f-9019-c72184f8814c_SetDate">
    <vt:lpwstr>2023-05-09T12:36:12Z</vt:lpwstr>
  </property>
  <property fmtid="{D5CDD505-2E9C-101B-9397-08002B2CF9AE}" pid="4" name="MSIP_Label_5a125809-f7f8-456f-9019-c72184f8814c_Method">
    <vt:lpwstr>Privileged</vt:lpwstr>
  </property>
  <property fmtid="{D5CDD505-2E9C-101B-9397-08002B2CF9AE}" pid="5" name="MSIP_Label_5a125809-f7f8-456f-9019-c72184f8814c_Name">
    <vt:lpwstr>Publik</vt:lpwstr>
  </property>
  <property fmtid="{D5CDD505-2E9C-101B-9397-08002B2CF9AE}" pid="6" name="MSIP_Label_5a125809-f7f8-456f-9019-c72184f8814c_SiteId">
    <vt:lpwstr>1e4e7cc6-7b26-46be-915e-cd1c8633e92f</vt:lpwstr>
  </property>
  <property fmtid="{D5CDD505-2E9C-101B-9397-08002B2CF9AE}" pid="7" name="MSIP_Label_5a125809-f7f8-456f-9019-c72184f8814c_ActionId">
    <vt:lpwstr>b6cb2a3c-9ab0-42d8-ad06-7bf546cb59b0</vt:lpwstr>
  </property>
  <property fmtid="{D5CDD505-2E9C-101B-9397-08002B2CF9AE}" pid="8" name="MSIP_Label_5a125809-f7f8-456f-9019-c72184f8814c_ContentBits">
    <vt:lpwstr>2</vt:lpwstr>
  </property>
</Properties>
</file>