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3" r:id="rId2"/>
    <p:sldId id="282" r:id="rId3"/>
    <p:sldId id="283" r:id="rId4"/>
    <p:sldId id="284" r:id="rId5"/>
    <p:sldId id="261" r:id="rId6"/>
    <p:sldId id="272"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D8E3"/>
    <a:srgbClr val="92D1D2"/>
    <a:srgbClr val="A3D8E3"/>
    <a:srgbClr val="00A1AA"/>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
    <p:restoredTop sz="55112" autoAdjust="0"/>
  </p:normalViewPr>
  <p:slideViewPr>
    <p:cSldViewPr snapToGrid="0" showGuides="1">
      <p:cViewPr varScale="1">
        <p:scale>
          <a:sx n="63" d="100"/>
          <a:sy n="63" d="100"/>
        </p:scale>
        <p:origin x="3072" y="60"/>
      </p:cViewPr>
      <p:guideLst>
        <p:guide orient="horz" pos="2160"/>
        <p:guide pos="3863"/>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2023-04-05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74639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655315"/>
          </a:xfrm>
        </p:spPr>
        <p:txBody>
          <a:bodyPr/>
          <a:lstStyle/>
          <a:p>
            <a:pPr>
              <a:spcBef>
                <a:spcPct val="0"/>
              </a:spcBef>
            </a:pPr>
            <a:r>
              <a:rPr lang="sv-SE" sz="1200" b="1" dirty="0">
                <a:latin typeface="+mn-lt"/>
                <a:cs typeface="Arial" pitchFamily="34" charset="0"/>
              </a:rPr>
              <a:t>Vad gör vi på Finansinspektionen?</a:t>
            </a:r>
          </a:p>
          <a:p>
            <a:pPr>
              <a:spcBef>
                <a:spcPct val="0"/>
              </a:spcBef>
            </a:pPr>
            <a:r>
              <a:rPr lang="sv-SE" sz="1200" dirty="0">
                <a:latin typeface="+mn-lt"/>
                <a:cs typeface="Arial" pitchFamily="34" charset="0"/>
              </a:rPr>
              <a:t>Finansinspektionen är en myndighet som övervakar företagen på finansmarknaden. FI har tillsyn över ca 2 000 finansiella företag och 900 utländska företag med verksamhet i Sverige och 300 börsbolag.</a:t>
            </a:r>
            <a:r>
              <a:rPr lang="sv-SE" sz="1200" baseline="0" dirty="0">
                <a:latin typeface="+mn-lt"/>
                <a:cs typeface="Arial" pitchFamily="34" charset="0"/>
              </a:rPr>
              <a:t> </a:t>
            </a:r>
            <a:r>
              <a:rPr lang="sv-SE" sz="1200" dirty="0">
                <a:latin typeface="+mn-lt"/>
                <a:cs typeface="Arial" pitchFamily="34" charset="0"/>
              </a:rPr>
              <a:t>Vår verksamhet finansieras genom tillstånds- och tillsynsavgifter från de finansiella företagen. FI verkar för ett stabilt finansiellt system och ett gott konsumentskydd. FI utvecklar regler och kontrollerar att företagen följer dem.</a:t>
            </a:r>
            <a:r>
              <a:rPr lang="sv-SE" sz="1200" baseline="0" dirty="0">
                <a:latin typeface="+mn-lt"/>
                <a:cs typeface="Arial" pitchFamily="34" charset="0"/>
              </a:rPr>
              <a:t> </a:t>
            </a:r>
            <a:r>
              <a:rPr lang="sv-SE" sz="1200" dirty="0">
                <a:latin typeface="+mn-lt"/>
                <a:cs typeface="Arial" pitchFamily="34" charset="0"/>
              </a:rPr>
              <a:t>I dag arbetar drygt </a:t>
            </a:r>
            <a:r>
              <a:rPr lang="sv-SE" dirty="0">
                <a:cs typeface="Arial" pitchFamily="34" charset="0"/>
              </a:rPr>
              <a:t>50</a:t>
            </a:r>
            <a:r>
              <a:rPr lang="sv-SE" sz="1200" dirty="0">
                <a:latin typeface="+mn-lt"/>
                <a:cs typeface="Arial" pitchFamily="34" charset="0"/>
              </a:rPr>
              <a:t>0 personer på FI. De flesta är jurister och ekonomer.</a:t>
            </a:r>
          </a:p>
          <a:p>
            <a:pPr>
              <a:spcBef>
                <a:spcPct val="0"/>
              </a:spcBef>
            </a:pPr>
            <a:endParaRPr lang="sv-SE" sz="1200" dirty="0">
              <a:latin typeface="+mn-lt"/>
              <a:cs typeface="Arial" pitchFamily="34" charset="0"/>
            </a:endParaRPr>
          </a:p>
          <a:p>
            <a:pPr>
              <a:spcBef>
                <a:spcPct val="0"/>
              </a:spcBef>
            </a:pPr>
            <a:r>
              <a:rPr lang="sv-SE" sz="1200" dirty="0">
                <a:latin typeface="+mn-lt"/>
                <a:cs typeface="Arial" pitchFamily="34" charset="0"/>
              </a:rPr>
              <a:t>www.fi.se</a:t>
            </a:r>
          </a:p>
          <a:p>
            <a:pPr>
              <a:spcBef>
                <a:spcPct val="0"/>
              </a:spcBef>
            </a:pPr>
            <a:endParaRPr lang="sv-SE" sz="1200" dirty="0">
              <a:latin typeface="+mn-lt"/>
              <a:cs typeface="Arial" pitchFamily="34" charset="0"/>
            </a:endParaRPr>
          </a:p>
          <a:p>
            <a:pPr fontAlgn="base"/>
            <a:r>
              <a:rPr lang="sv-SE" sz="1200" b="1" i="0" kern="1200" dirty="0">
                <a:solidFill>
                  <a:schemeClr val="tx1"/>
                </a:solidFill>
                <a:effectLst/>
                <a:latin typeface="+mn-lt"/>
                <a:ea typeface="+mn-ea"/>
                <a:cs typeface="+mn-cs"/>
              </a:rPr>
              <a:t>Nationella</a:t>
            </a:r>
            <a:r>
              <a:rPr lang="sv-SE" sz="1200" b="1" i="0" kern="1200" baseline="0" dirty="0">
                <a:solidFill>
                  <a:schemeClr val="tx1"/>
                </a:solidFill>
                <a:effectLst/>
                <a:latin typeface="+mn-lt"/>
                <a:ea typeface="+mn-ea"/>
                <a:cs typeface="+mn-cs"/>
              </a:rPr>
              <a:t> nätverket för finansiell folkbildning</a:t>
            </a:r>
            <a:r>
              <a:rPr lang="sv-SE" sz="1200" b="0" i="0" kern="1200" dirty="0">
                <a:solidFill>
                  <a:schemeClr val="tx1"/>
                </a:solidFill>
                <a:effectLst/>
                <a:latin typeface="+mn-lt"/>
                <a:ea typeface="+mn-ea"/>
                <a:cs typeface="+mn-cs"/>
              </a:rPr>
              <a:t> är ett nätverk med över 90 olika myndigheter, organisationer och företag som samarbetar, initierar, utvecklar och inspirerar varandra i frågor om folkbildning i privatekonomi.</a:t>
            </a:r>
          </a:p>
          <a:p>
            <a:pPr fontAlgn="base"/>
            <a:endParaRPr lang="sv-SE" sz="1200" b="0" i="0" kern="1200" dirty="0">
              <a:solidFill>
                <a:schemeClr val="tx1"/>
              </a:solidFill>
              <a:effectLst/>
              <a:latin typeface="+mn-lt"/>
              <a:ea typeface="+mn-ea"/>
              <a:cs typeface="+mn-cs"/>
            </a:endParaRPr>
          </a:p>
          <a:p>
            <a:pPr fontAlgn="base"/>
            <a:r>
              <a:rPr lang="sv-SE" sz="1200" b="0" i="0" kern="1200" dirty="0">
                <a:solidFill>
                  <a:schemeClr val="tx1"/>
                </a:solidFill>
                <a:effectLst/>
                <a:latin typeface="+mn-lt"/>
                <a:ea typeface="+mn-ea"/>
                <a:cs typeface="+mn-cs"/>
              </a:rPr>
              <a:t>Nätverket vill ge konsumenter i hela landet – och i alla åldrar – bättre möjligheter att klara de ökade kraven från samhället på att kunna fatta olika ekonomiska och finansiella beslut i livet som passar den egna plånboken. Nätverkets verksamhet och utbildningsmaterial är gratis och fritt från reklam. Gilla din ekonomi är det varumärke vi använder för gemensamma utbildningssatsningar.</a:t>
            </a:r>
          </a:p>
          <a:p>
            <a:pPr fontAlgn="base"/>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Samarbeten mellan nätverkets medlemmar, som till exempel företag, myndigheter och organisationer gör att vi tillsammans kan åstadkomma mer.</a:t>
            </a:r>
            <a:endParaRPr lang="sv-SE" dirty="0"/>
          </a:p>
          <a:p>
            <a:endParaRPr lang="sv-SE" sz="1200" b="0" i="0" u="none" strike="noStrike" kern="1200" dirty="0">
              <a:solidFill>
                <a:schemeClr val="tx1"/>
              </a:solidFill>
              <a:effectLst/>
              <a:latin typeface="+mn-lt"/>
            </a:endParaRPr>
          </a:p>
          <a:p>
            <a:r>
              <a:rPr lang="sv-SE" sz="1200" b="0" i="0" u="none" strike="noStrike" kern="1200" dirty="0">
                <a:solidFill>
                  <a:schemeClr val="tx1"/>
                </a:solidFill>
                <a:effectLst/>
                <a:latin typeface="+mn-lt"/>
              </a:rPr>
              <a:t>www.gilladinekonomi.se</a:t>
            </a:r>
            <a:endParaRPr lang="sv-SE" sz="1200" b="0" i="0" kern="1200" dirty="0">
              <a:solidFill>
                <a:schemeClr val="tx1"/>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436577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dirty="0"/>
              <a:t>I undersökningen från 2020 uppger många hushåll </a:t>
            </a:r>
            <a:r>
              <a:rPr lang="sv-SE" b="0" i="0" dirty="0">
                <a:solidFill>
                  <a:srgbClr val="201E1A"/>
                </a:solidFill>
                <a:effectLst/>
              </a:rPr>
              <a:t>att de har en stark ekonomi, men andelen hushåll som saknar pengar vid månadens ligger på 8 procent. Fortsatt är det ensamstående med barn som har en svårare ekonomisk situation jämfört med andra.</a:t>
            </a:r>
          </a:p>
          <a:p>
            <a:pPr algn="l"/>
            <a:endParaRPr lang="sv-SE" b="0" i="0" dirty="0">
              <a:solidFill>
                <a:srgbClr val="201E1A"/>
              </a:solidFill>
              <a:effectLst/>
            </a:endParaRPr>
          </a:p>
          <a:p>
            <a:pPr algn="l"/>
            <a:r>
              <a:rPr lang="sv-SE" b="0" i="0" dirty="0">
                <a:solidFill>
                  <a:srgbClr val="201E1A"/>
                </a:solidFill>
                <a:effectLst/>
              </a:rPr>
              <a:t>På de frågor som handlar om att planera på längre sikt och att hålla sig informerad om privatekonomiska frågor uppger de hushåll med lägst inkomst det lägsta intresset och är den grupp med lägst finansiell förmåga och </a:t>
            </a:r>
            <a:r>
              <a:rPr lang="sv-SE" b="0" i="0" dirty="0" err="1">
                <a:solidFill>
                  <a:srgbClr val="201E1A"/>
                </a:solidFill>
                <a:effectLst/>
              </a:rPr>
              <a:t>räknefärdighet</a:t>
            </a:r>
            <a:r>
              <a:rPr lang="sv-SE" b="0" i="0" dirty="0">
                <a:solidFill>
                  <a:srgbClr val="201E1A"/>
                </a:solidFill>
                <a:effectLst/>
              </a:rPr>
              <a:t>. I kombination med att många av de hushållen uppger att de har svårt att få pengarna att räcka till blir de extra ekonomiskt sårbara.</a:t>
            </a:r>
          </a:p>
          <a:p>
            <a:pPr algn="l"/>
            <a:endParaRPr lang="sv-SE" b="0" i="0" dirty="0">
              <a:solidFill>
                <a:srgbClr val="201E1A"/>
              </a:solidFill>
              <a:effectLst/>
            </a:endParaRPr>
          </a:p>
          <a:p>
            <a:pPr algn="l"/>
            <a:r>
              <a:rPr lang="sv-SE" b="0" i="0" dirty="0">
                <a:solidFill>
                  <a:srgbClr val="201E1A"/>
                </a:solidFill>
                <a:effectLst/>
              </a:rPr>
              <a:t>Läs rapporten här: https://www.fi.se/sv/publicerat/nyheter/2020/hushallens-ekonomi-och-finansiella-formaga-2020/</a:t>
            </a: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16310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0" i="0" dirty="0">
                <a:solidFill>
                  <a:srgbClr val="201E1A"/>
                </a:solidFill>
                <a:effectLst/>
              </a:rPr>
              <a:t>Vad som är ett lämpligt sparande för en viss person beror på en rad individuella faktorer. Undersökningar visar att det finns generella skillnader mellan könen. Det handlar inte bara om riskvilja, där män i genomsnitt är villiga att våga mer − vilket varken behöver vara rationellt eller lämpligt i alla situationer − utan också om finansiell förmåga, upplevd kunskap och finansiellt självförtroende − områden där kvinnor i genomsnitt har ett underläge.</a:t>
            </a:r>
          </a:p>
          <a:p>
            <a:pPr algn="l"/>
            <a:endParaRPr lang="sv-SE" b="0" i="0" dirty="0">
              <a:solidFill>
                <a:srgbClr val="201E1A"/>
              </a:solidFill>
              <a:effectLst/>
            </a:endParaRPr>
          </a:p>
          <a:p>
            <a:pPr algn="l"/>
            <a:r>
              <a:rPr lang="sv-SE" b="0" i="0" dirty="0">
                <a:solidFill>
                  <a:srgbClr val="201E1A"/>
                </a:solidFill>
                <a:effectLst/>
              </a:rPr>
              <a:t>I rapporten blir slutsatsen att vad som bör eftersträvas är jämställda förutsättningar att fatta väl övervägda och ändamålsenliga beslut om sparande utifrån den egna situationen. Grunden läggs i skolan där undervisningen kan ge alla samma förutsättningar. Senare i livet behöver kunskaperna byggas på och tillgång till information och utbildningsmaterial finnas tillgängligt för dem som vill och behöver öka sina kunskaper.</a:t>
            </a:r>
          </a:p>
          <a:p>
            <a:pPr algn="l"/>
            <a:endParaRPr lang="sv-SE" b="0" i="0" dirty="0">
              <a:solidFill>
                <a:srgbClr val="201E1A"/>
              </a:solidFill>
              <a:effectLst/>
            </a:endParaRPr>
          </a:p>
          <a:p>
            <a:pPr algn="l"/>
            <a:r>
              <a:rPr lang="sv-SE" b="0" i="0" dirty="0">
                <a:solidFill>
                  <a:srgbClr val="201E1A"/>
                </a:solidFill>
                <a:effectLst/>
              </a:rPr>
              <a:t>Rapport Mer jämställt sparande: https://www.fi.se/sv/publicerat/rapporter/rapporter/2022/mer-jamstallt-sparande/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047894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126505"/>
          </a:xfrm>
        </p:spPr>
        <p:txBody>
          <a:bodyPr/>
          <a:lstStyle/>
          <a:p>
            <a:r>
              <a:rPr lang="sv-SE" b="0" dirty="0">
                <a:latin typeface="+mn-lt"/>
              </a:rPr>
              <a:t>Välkommen till sidan för dig som är utbildad vidareinformatör i kursen Trygga</a:t>
            </a:r>
            <a:r>
              <a:rPr lang="sv-SE" b="0" baseline="0" dirty="0">
                <a:latin typeface="+mn-lt"/>
              </a:rPr>
              <a:t> din ekonomiska framtid</a:t>
            </a:r>
            <a:r>
              <a:rPr lang="sv-SE" b="0" dirty="0">
                <a:latin typeface="+mn-lt"/>
              </a:rPr>
              <a:t>.</a:t>
            </a:r>
          </a:p>
          <a:p>
            <a:endParaRPr lang="sv-SE"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latin typeface="+mn-lt"/>
              </a:rPr>
              <a:t>Här kan du ladda ner användbara dokument eller beställa broschyrer inför att du ska arrangera en informationsträff eller studiecirkel. </a:t>
            </a:r>
            <a:r>
              <a:rPr lang="sv-SE" dirty="0">
                <a:latin typeface="+mn-lt"/>
              </a:rPr>
              <a:t>Informationsmaterial uppdateras årligen.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latin typeface="+mn-lt"/>
            </a:endParaRPr>
          </a:p>
          <a:p>
            <a:r>
              <a:rPr lang="sv-SE">
                <a:latin typeface="+mn-lt"/>
              </a:rPr>
              <a:t>https://gilladinekonomi.se/kursdeltagare-larare/tryggare-ekonomi-pa-aldre-dar-fortsattningskurs/</a:t>
            </a:r>
          </a:p>
          <a:p>
            <a:endParaRPr lang="sv-SE" b="0" dirty="0">
              <a:latin typeface="+mn-lt"/>
            </a:endParaRPr>
          </a:p>
          <a:p>
            <a:pPr>
              <a:lnSpc>
                <a:spcPct val="100000"/>
              </a:lnSpc>
            </a:pPr>
            <a:r>
              <a:rPr lang="sv-SE" b="1" dirty="0">
                <a:latin typeface="+mn-lt"/>
              </a:rPr>
              <a:t>Håll</a:t>
            </a:r>
            <a:r>
              <a:rPr lang="sv-SE" b="1" baseline="0" dirty="0">
                <a:latin typeface="+mn-lt"/>
              </a:rPr>
              <a:t> gärna kontakten</a:t>
            </a:r>
          </a:p>
          <a:p>
            <a:pPr marL="171450" indent="-171450">
              <a:lnSpc>
                <a:spcPct val="100000"/>
              </a:lnSpc>
              <a:buFont typeface="Arial" panose="020B0604020202020204" pitchFamily="34" charset="0"/>
              <a:buChar char="•"/>
            </a:pPr>
            <a:r>
              <a:rPr lang="sv-SE" b="0" dirty="0">
                <a:latin typeface="+mn-lt"/>
              </a:rPr>
              <a:t>Nyhetsbrev: Läs och dela erfarenheter</a:t>
            </a:r>
          </a:p>
          <a:p>
            <a:pPr marL="171450" indent="-171450">
              <a:lnSpc>
                <a:spcPct val="100000"/>
              </a:lnSpc>
              <a:buFont typeface="Arial" panose="020B0604020202020204" pitchFamily="34" charset="0"/>
              <a:buChar char="•"/>
            </a:pPr>
            <a:r>
              <a:rPr lang="sv-SE" b="0" dirty="0">
                <a:latin typeface="+mn-lt"/>
              </a:rPr>
              <a:t>Material, broschyrer och e-utbildning: gilladinekonomi.se </a:t>
            </a:r>
          </a:p>
          <a:p>
            <a:pPr marL="171450" indent="-171450">
              <a:lnSpc>
                <a:spcPct val="100000"/>
              </a:lnSpc>
              <a:buFont typeface="Arial" panose="020B0604020202020204" pitchFamily="34" charset="0"/>
              <a:buChar char="•"/>
            </a:pPr>
            <a:r>
              <a:rPr lang="sv-SE" b="0" dirty="0">
                <a:latin typeface="+mn-lt"/>
              </a:rPr>
              <a:t>Twitter: twitter.se/</a:t>
            </a:r>
            <a:r>
              <a:rPr lang="sv-SE" b="0" dirty="0" err="1">
                <a:latin typeface="+mn-lt"/>
              </a:rPr>
              <a:t>gilladinekonomi</a:t>
            </a:r>
            <a:r>
              <a:rPr lang="sv-SE" b="0" dirty="0">
                <a:latin typeface="+mn-lt"/>
              </a:rPr>
              <a:t> eller @gilladinekonomi</a:t>
            </a:r>
          </a:p>
          <a:p>
            <a:pPr marL="171450" indent="-171450">
              <a:lnSpc>
                <a:spcPct val="100000"/>
              </a:lnSpc>
              <a:buFont typeface="Arial" panose="020B0604020202020204" pitchFamily="34" charset="0"/>
              <a:buChar char="•"/>
            </a:pPr>
            <a:r>
              <a:rPr lang="sv-SE" b="0" dirty="0">
                <a:latin typeface="+mn-lt"/>
              </a:rPr>
              <a:t>Facebook: facebook.se/</a:t>
            </a:r>
            <a:r>
              <a:rPr lang="sv-SE" b="0" dirty="0" err="1">
                <a:latin typeface="+mn-lt"/>
              </a:rPr>
              <a:t>gilladinekonomi</a:t>
            </a:r>
            <a:endParaRPr lang="sv-SE" b="0" dirty="0">
              <a:latin typeface="+mn-lt"/>
            </a:endParaRPr>
          </a:p>
          <a:p>
            <a:endParaRPr lang="sv-SE" b="0" dirty="0">
              <a:latin typeface="+mn-lt"/>
            </a:endParaRPr>
          </a:p>
          <a:p>
            <a:r>
              <a:rPr lang="sv-SE" b="1" dirty="0" err="1">
                <a:latin typeface="+mn-lt"/>
              </a:rPr>
              <a:t>Podden</a:t>
            </a:r>
            <a:r>
              <a:rPr lang="sv-SE" b="1" dirty="0">
                <a:latin typeface="+mn-lt"/>
              </a:rPr>
              <a:t> </a:t>
            </a:r>
            <a:r>
              <a:rPr lang="sv-SE" b="1" i="1" dirty="0">
                <a:latin typeface="+mn-lt"/>
              </a:rPr>
              <a:t>Privatekonomi med Finansinspektionen </a:t>
            </a:r>
            <a:r>
              <a:rPr lang="sv-SE" b="0" dirty="0">
                <a:latin typeface="+mn-lt"/>
              </a:rPr>
              <a:t>hittar du på</a:t>
            </a:r>
            <a:r>
              <a:rPr lang="sv-SE" b="0" baseline="0" dirty="0">
                <a:latin typeface="+mn-lt"/>
              </a:rPr>
              <a:t> Itunes, </a:t>
            </a:r>
            <a:r>
              <a:rPr lang="sv-SE" b="0" baseline="0" dirty="0" err="1">
                <a:latin typeface="+mn-lt"/>
              </a:rPr>
              <a:t>Podcaster</a:t>
            </a:r>
            <a:r>
              <a:rPr lang="sv-SE" b="0" baseline="0" dirty="0">
                <a:latin typeface="+mn-lt"/>
              </a:rPr>
              <a:t>, </a:t>
            </a:r>
            <a:r>
              <a:rPr lang="sv-SE" b="0" baseline="0" dirty="0" err="1">
                <a:latin typeface="+mn-lt"/>
              </a:rPr>
              <a:t>Castbox</a:t>
            </a:r>
            <a:r>
              <a:rPr lang="sv-SE" b="0" baseline="0" dirty="0">
                <a:latin typeface="+mn-lt"/>
              </a:rPr>
              <a:t> eller www.soundcloud.com/privatekonomi</a:t>
            </a:r>
          </a:p>
          <a:p>
            <a:endParaRPr lang="sv-SE" b="0" baseline="0" dirty="0">
              <a:latin typeface="+mn-lt"/>
            </a:endParaRPr>
          </a:p>
          <a:p>
            <a:r>
              <a:rPr lang="sv-SE" sz="1200" b="1" i="0" kern="1200" dirty="0">
                <a:solidFill>
                  <a:schemeClr val="tx1"/>
                </a:solidFill>
                <a:effectLst/>
                <a:latin typeface="+mn-lt"/>
              </a:rPr>
              <a:t>Ditt barn &amp; dina pengar</a:t>
            </a:r>
            <a:r>
              <a:rPr lang="sv-SE" sz="1200" b="0" i="0" kern="1200" dirty="0">
                <a:solidFill>
                  <a:schemeClr val="tx1"/>
                </a:solidFill>
                <a:effectLst/>
                <a:latin typeface="+mn-lt"/>
              </a:rPr>
              <a:t> är en föräldraguide om privatekonomi. Föräldraguiden riktar sig främst till förstagångsföräldrar. Den fysiska boken kan kostnadsfritt beställas av personer som möter förstagångsföräldrar i sitt dagliga arbete. Boken finns att läsa som PDF-fil på </a:t>
            </a:r>
            <a:r>
              <a:rPr lang="sv-SE" sz="1200" b="0" i="0" u="none" strike="noStrike" kern="1200" dirty="0">
                <a:solidFill>
                  <a:schemeClr val="tx1"/>
                </a:solidFill>
                <a:effectLst/>
                <a:latin typeface="+mn-lt"/>
              </a:rPr>
              <a:t>www.dittbarnochdinapengar.se</a:t>
            </a:r>
            <a:endParaRPr lang="sv-SE" sz="1200" b="1" i="0" kern="1200" dirty="0">
              <a:solidFill>
                <a:schemeClr val="tx1"/>
              </a:solidFill>
              <a:effectLst/>
              <a:latin typeface="+mn-lt"/>
            </a:endParaRPr>
          </a:p>
          <a:p>
            <a:pPr>
              <a:spcBef>
                <a:spcPts val="1200"/>
              </a:spcBef>
              <a:buClr>
                <a:srgbClr val="0093A7"/>
              </a:buClr>
            </a:pPr>
            <a:r>
              <a:rPr lang="sv-SE" sz="1200" b="1" i="0" kern="1200" dirty="0">
                <a:solidFill>
                  <a:schemeClr val="tx1"/>
                </a:solidFill>
                <a:effectLst/>
                <a:latin typeface="+mn-lt"/>
              </a:rPr>
              <a:t>Dina pengar och din ekonomi</a:t>
            </a:r>
            <a:r>
              <a:rPr lang="sv-SE" sz="1200" b="0" i="0" kern="1200" dirty="0">
                <a:solidFill>
                  <a:schemeClr val="tx1"/>
                </a:solidFill>
                <a:effectLst/>
                <a:latin typeface="+mn-lt"/>
              </a:rPr>
              <a:t> </a:t>
            </a:r>
            <a:r>
              <a:rPr lang="sv-SE" dirty="0">
                <a:latin typeface="+mn-lt"/>
              </a:rPr>
              <a:t>är en del i </a:t>
            </a:r>
            <a:r>
              <a:rPr lang="sv-SE" b="1" dirty="0">
                <a:latin typeface="+mn-lt"/>
              </a:rPr>
              <a:t>SFI-Ekonomi,</a:t>
            </a:r>
            <a:r>
              <a:rPr lang="sv-SE" b="1" baseline="0" dirty="0">
                <a:latin typeface="+mn-lt"/>
              </a:rPr>
              <a:t> </a:t>
            </a:r>
            <a:r>
              <a:rPr lang="sv-SE" dirty="0">
                <a:latin typeface="+mn-lt"/>
              </a:rPr>
              <a:t>ett utbildningsmaterial om privatekonomi för undervisning i svenska för invandrare (SFI). Materialet är på enkel svenska</a:t>
            </a:r>
            <a:r>
              <a:rPr lang="sv-SE" baseline="0" dirty="0">
                <a:latin typeface="+mn-lt"/>
              </a:rPr>
              <a:t> och</a:t>
            </a:r>
            <a:r>
              <a:rPr lang="sv-SE" dirty="0">
                <a:latin typeface="+mn-lt"/>
              </a:rPr>
              <a:t> består av filmer, lärarhandledningar</a:t>
            </a:r>
            <a:r>
              <a:rPr lang="sv-SE" baseline="0" dirty="0">
                <a:latin typeface="+mn-lt"/>
              </a:rPr>
              <a:t> med övningsuppgifter</a:t>
            </a:r>
            <a:r>
              <a:rPr lang="sv-SE" dirty="0">
                <a:latin typeface="+mn-lt"/>
              </a:rPr>
              <a:t> och handboken Dina pengar och din ekonomi. Handboken finns</a:t>
            </a:r>
            <a:r>
              <a:rPr lang="sv-SE" baseline="0" dirty="0">
                <a:latin typeface="+mn-lt"/>
              </a:rPr>
              <a:t> som PDF och kan kostnadsfritt beställas som tryck format av dig som undervisar i SFI, möter nyanlända, anordnar språkcafé eller liknande.</a:t>
            </a:r>
            <a:r>
              <a:rPr lang="sv-SE" dirty="0">
                <a:latin typeface="+mn-lt"/>
              </a:rPr>
              <a:t> www.sfiekonomi.se</a:t>
            </a:r>
          </a:p>
          <a:p>
            <a:endParaRPr lang="sv-SE" b="0" dirty="0">
              <a:latin typeface="+mn-lt"/>
            </a:endParaRPr>
          </a:p>
          <a:p>
            <a:r>
              <a:rPr lang="sv-SE" b="1" dirty="0">
                <a:latin typeface="+mn-lt"/>
              </a:rPr>
              <a:t>Broschyrer från Gilla din ekonomi </a:t>
            </a:r>
            <a:r>
              <a:rPr lang="sv-SE" b="0" dirty="0">
                <a:latin typeface="+mn-lt"/>
              </a:rPr>
              <a:t>som kostnadsfritt</a:t>
            </a:r>
            <a:r>
              <a:rPr lang="sv-SE" b="0" baseline="0" dirty="0">
                <a:latin typeface="+mn-lt"/>
              </a:rPr>
              <a:t> kan beställas av dig som gått utbildningen på www.gilladinekonomi.se. Broschyrerna Spara låna, Pension, Familjejuridik, Fonder och Budget, betala &amp; försäkra finns även att läsa som PDF på webbplatsen.</a:t>
            </a:r>
            <a:endParaRPr lang="sv-SE" b="0" dirty="0">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297710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91530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enerell_framsida">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A5E828F-D105-4090-8DB6-5C973C27BB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00A1AA"/>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ell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1111170" y="2699437"/>
            <a:ext cx="9960015" cy="576197"/>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ell_helsides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E1D44828-293B-1BCB-3578-7DE18C39E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cxnSp>
        <p:nvCxnSpPr>
          <p:cNvPr id="12" name="Rak 11">
            <a:extLst>
              <a:ext uri="{FF2B5EF4-FFF2-40B4-BE49-F238E27FC236}">
                <a16:creationId xmlns:a16="http://schemas.microsoft.com/office/drawing/2014/main" id="{9D5FC154-5B04-4254-240E-80C7E8688D70}"/>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13" name="Platshållare för text 6">
            <a:extLst>
              <a:ext uri="{FF2B5EF4-FFF2-40B4-BE49-F238E27FC236}">
                <a16:creationId xmlns:a16="http://schemas.microsoft.com/office/drawing/2014/main" id="{77FD5098-5B2C-57B6-3FBA-56BF3B00B2A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55B1E395-04C3-C922-DC29-2A1C8E3963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generell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676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generell_tacksida">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A56BFAD3-6AD0-94E8-7444-4E8456656A8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29000"/>
            <a:ext cx="12192000" cy="3429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00A1AA"/>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0FB83143-8013-1ECC-7AB9-A86A1721372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ell_punktlistor">
    <p:spTree>
      <p:nvGrpSpPr>
        <p:cNvPr id="1" name=""/>
        <p:cNvGrpSpPr/>
        <p:nvPr/>
      </p:nvGrpSpPr>
      <p:grpSpPr>
        <a:xfrm>
          <a:off x="0" y="0"/>
          <a:ext cx="0" cy="0"/>
          <a:chOff x="0" y="0"/>
          <a:chExt cx="0" cy="0"/>
        </a:xfrm>
      </p:grpSpPr>
      <p:pic>
        <p:nvPicPr>
          <p:cNvPr id="12" name="Bildobjekt 11">
            <a:extLst>
              <a:ext uri="{FF2B5EF4-FFF2-40B4-BE49-F238E27FC236}">
                <a16:creationId xmlns:a16="http://schemas.microsoft.com/office/drawing/2014/main" id="{BBBBA3BD-9F63-F37E-14A7-E65407FE68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9" name="Bildobjekt 8">
            <a:extLst>
              <a:ext uri="{FF2B5EF4-FFF2-40B4-BE49-F238E27FC236}">
                <a16:creationId xmlns:a16="http://schemas.microsoft.com/office/drawing/2014/main" id="{D4104E87-3AF9-C01D-C7F4-BD1C4DAD586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ell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3" name="Bildobjekt 2">
            <a:extLst>
              <a:ext uri="{FF2B5EF4-FFF2-40B4-BE49-F238E27FC236}">
                <a16:creationId xmlns:a16="http://schemas.microsoft.com/office/drawing/2014/main" id="{4A189802-FE52-EC24-2B55-C560F25889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D85AC84C-F96B-6F0C-68BD-A057D9A13B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04053E65-8D32-51C6-833F-128CFB9DFEBC}"/>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622ED4A7-B573-714B-C5D1-7667599B336B}"/>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ell_bild_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C111D1B1-E3C6-AD1D-5889-D5538F176243}"/>
              </a:ext>
            </a:extLst>
          </p:cNvPr>
          <p:cNvSpPr/>
          <p:nvPr userDrawn="1"/>
        </p:nvSpPr>
        <p:spPr>
          <a:xfrm>
            <a:off x="7859330" y="322155"/>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E7E1D7EF-505B-6573-B9FC-35FAD2E024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11" name="Platshållare för text 6">
            <a:extLst>
              <a:ext uri="{FF2B5EF4-FFF2-40B4-BE49-F238E27FC236}">
                <a16:creationId xmlns:a16="http://schemas.microsoft.com/office/drawing/2014/main" id="{1B8E6DFA-38FF-876B-644C-618BADCE46DD}"/>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23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ell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9ADB1CB-8847-3FF8-CF44-3724BFDB5DC1}"/>
              </a:ext>
            </a:extLst>
          </p:cNvPr>
          <p:cNvSpPr/>
          <p:nvPr userDrawn="1"/>
        </p:nvSpPr>
        <p:spPr>
          <a:xfrm>
            <a:off x="7861954" y="2241971"/>
            <a:ext cx="3960000" cy="3960000"/>
          </a:xfrm>
          <a:prstGeom prst="rect">
            <a:avLst/>
          </a:prstGeom>
          <a:solidFill>
            <a:srgbClr val="A4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a:extLst>
              <a:ext uri="{FF2B5EF4-FFF2-40B4-BE49-F238E27FC236}">
                <a16:creationId xmlns:a16="http://schemas.microsoft.com/office/drawing/2014/main" id="{69347B27-2AEB-DD60-2480-5BDA3C4ACA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sp>
        <p:nvSpPr>
          <p:cNvPr id="6" name="Platshållare för text 6">
            <a:extLst>
              <a:ext uri="{FF2B5EF4-FFF2-40B4-BE49-F238E27FC236}">
                <a16:creationId xmlns:a16="http://schemas.microsoft.com/office/drawing/2014/main" id="{6F90DC1B-331F-E56A-57EC-9D6286FC5AC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ell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3" name="Bildobjekt 2">
            <a:extLst>
              <a:ext uri="{FF2B5EF4-FFF2-40B4-BE49-F238E27FC236}">
                <a16:creationId xmlns:a16="http://schemas.microsoft.com/office/drawing/2014/main" id="{21092659-55BC-5628-8C3D-62DF98342F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4" name="Bildobjekt 3">
            <a:extLst>
              <a:ext uri="{FF2B5EF4-FFF2-40B4-BE49-F238E27FC236}">
                <a16:creationId xmlns:a16="http://schemas.microsoft.com/office/drawing/2014/main" id="{8E176EB0-3C32-3E71-B105-EEA19174FC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5" name="Rak 4">
            <a:extLst>
              <a:ext uri="{FF2B5EF4-FFF2-40B4-BE49-F238E27FC236}">
                <a16:creationId xmlns:a16="http://schemas.microsoft.com/office/drawing/2014/main" id="{A96D5197-0FF0-C144-FCA1-DB70C437E1EB}"/>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9100D522-F244-6C79-51B6-DCCD02FBE512}"/>
              </a:ext>
            </a:extLst>
          </p:cNvPr>
          <p:cNvSpPr>
            <a:spLocks noGrp="1"/>
          </p:cNvSpPr>
          <p:nvPr>
            <p:ph type="body" sz="quarter" idx="12"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ell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3" name="Bildobjekt 2">
            <a:extLst>
              <a:ext uri="{FF2B5EF4-FFF2-40B4-BE49-F238E27FC236}">
                <a16:creationId xmlns:a16="http://schemas.microsoft.com/office/drawing/2014/main" id="{156E1B46-50E8-7318-F385-6FE12EDA9C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90105" y="1043"/>
            <a:ext cx="1501895" cy="1815980"/>
          </a:xfrm>
          <a:prstGeom prst="rect">
            <a:avLst/>
          </a:prstGeom>
        </p:spPr>
      </p:pic>
      <p:pic>
        <p:nvPicPr>
          <p:cNvPr id="5" name="Bildobjekt 4">
            <a:extLst>
              <a:ext uri="{FF2B5EF4-FFF2-40B4-BE49-F238E27FC236}">
                <a16:creationId xmlns:a16="http://schemas.microsoft.com/office/drawing/2014/main" id="{0D52D83B-AD80-9370-E506-19C7A77D82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87" y="5013430"/>
            <a:ext cx="4533900" cy="1844570"/>
          </a:xfrm>
          <a:prstGeom prst="rect">
            <a:avLst/>
          </a:prstGeom>
        </p:spPr>
      </p:pic>
      <p:cxnSp>
        <p:nvCxnSpPr>
          <p:cNvPr id="6" name="Rak 5">
            <a:extLst>
              <a:ext uri="{FF2B5EF4-FFF2-40B4-BE49-F238E27FC236}">
                <a16:creationId xmlns:a16="http://schemas.microsoft.com/office/drawing/2014/main" id="{7821172E-CA28-11FC-B473-717F6913F17D}"/>
              </a:ext>
            </a:extLst>
          </p:cNvPr>
          <p:cNvCxnSpPr>
            <a:cxnSpLocks/>
          </p:cNvCxnSpPr>
          <p:nvPr userDrawn="1"/>
        </p:nvCxnSpPr>
        <p:spPr>
          <a:xfrm>
            <a:off x="720969" y="1131277"/>
            <a:ext cx="10505159" cy="0"/>
          </a:xfrm>
          <a:prstGeom prst="line">
            <a:avLst/>
          </a:prstGeom>
          <a:ln w="19050">
            <a:solidFill>
              <a:srgbClr val="00A1AA"/>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F72BB7D0-E073-9D8D-E4C9-A49C24B3AD45}"/>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ell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2" name="Platshållare för text 4">
            <a:extLst>
              <a:ext uri="{FF2B5EF4-FFF2-40B4-BE49-F238E27FC236}">
                <a16:creationId xmlns:a16="http://schemas.microsoft.com/office/drawing/2014/main" id="{8E60B77C-A5A8-B867-7D57-17328BDD8047}"/>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cxnSp>
        <p:nvCxnSpPr>
          <p:cNvPr id="3" name="Rak 2">
            <a:extLst>
              <a:ext uri="{FF2B5EF4-FFF2-40B4-BE49-F238E27FC236}">
                <a16:creationId xmlns:a16="http://schemas.microsoft.com/office/drawing/2014/main" id="{1F783792-B44E-8EFB-A472-125C55D9F3E2}"/>
              </a:ext>
            </a:extLst>
          </p:cNvPr>
          <p:cNvCxnSpPr/>
          <p:nvPr userDrawn="1"/>
        </p:nvCxnSpPr>
        <p:spPr>
          <a:xfrm>
            <a:off x="720969" y="1131277"/>
            <a:ext cx="1007598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Platshållare för text 6">
            <a:extLst>
              <a:ext uri="{FF2B5EF4-FFF2-40B4-BE49-F238E27FC236}">
                <a16:creationId xmlns:a16="http://schemas.microsoft.com/office/drawing/2014/main" id="{2AEEC770-E294-B6AD-7C94-C89C1001707A}"/>
              </a:ext>
            </a:extLst>
          </p:cNvPr>
          <p:cNvSpPr>
            <a:spLocks noGrp="1"/>
          </p:cNvSpPr>
          <p:nvPr>
            <p:ph type="body" sz="quarter" idx="11" hasCustomPrompt="1"/>
          </p:nvPr>
        </p:nvSpPr>
        <p:spPr>
          <a:xfrm>
            <a:off x="809624" y="6407151"/>
            <a:ext cx="3432498" cy="201993"/>
          </a:xfrm>
          <a:solidFill>
            <a:srgbClr val="00A1AA"/>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ell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00A1AA">
              <a:alpha val="8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98904" y="2699437"/>
            <a:ext cx="10979863" cy="1403788"/>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0"/>
            <a:ext cx="12192000" cy="6863824"/>
          </a:xfrm>
          <a:no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5" r:id="rId11"/>
    <p:sldLayoutId id="2147483679" r:id="rId12"/>
    <p:sldLayoutId id="2147483676" r:id="rId13"/>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4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VÄLKOMMEN TILL KURSEN</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Finansinspektionen</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FINANSIELL FOLKBILDNING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16685"/>
            <a:ext cx="5503308" cy="4351338"/>
          </a:xfrm>
        </p:spPr>
        <p:txBody>
          <a:bodyPr>
            <a:normAutofit/>
          </a:bodyPr>
          <a:lstStyle/>
          <a:p>
            <a:pPr>
              <a:tabLst>
                <a:tab pos="214313" algn="l"/>
              </a:tabLst>
            </a:pPr>
            <a:r>
              <a:rPr lang="sv-SE" dirty="0">
                <a:ea typeface="Arial" charset="0"/>
                <a:cs typeface="Arial" charset="0"/>
              </a:rPr>
              <a:t>Finansinspektionen ska stärka konsumenternas ställning på finansmarknaden genom finansiell folkbildning.</a:t>
            </a:r>
          </a:p>
          <a:p>
            <a:pPr>
              <a:tabLst>
                <a:tab pos="214313" algn="l"/>
              </a:tabLst>
            </a:pPr>
            <a:r>
              <a:rPr lang="sv-SE" dirty="0">
                <a:ea typeface="Arial" charset="0"/>
                <a:cs typeface="Arial" charset="0"/>
              </a:rPr>
              <a:t>Nationella nätverket för finansiell folkbildning</a:t>
            </a:r>
          </a:p>
          <a:p>
            <a:pPr>
              <a:lnSpc>
                <a:spcPts val="3000"/>
              </a:lnSpc>
              <a:tabLst>
                <a:tab pos="214313" algn="l"/>
              </a:tabLst>
            </a:pPr>
            <a:r>
              <a:rPr lang="sv-SE" dirty="0">
                <a:ea typeface="Arial" charset="0"/>
                <a:cs typeface="Arial" charset="0"/>
              </a:rPr>
              <a:t>Tillsammans når vi fler! </a:t>
            </a:r>
          </a:p>
        </p:txBody>
      </p:sp>
      <p:pic>
        <p:nvPicPr>
          <p:cNvPr id="10" name="Platshållare för bild 9" descr="En bild som visar oskärpa&#10;&#10;Automatiskt genererad beskrivning">
            <a:extLst>
              <a:ext uri="{FF2B5EF4-FFF2-40B4-BE49-F238E27FC236}">
                <a16:creationId xmlns:a16="http://schemas.microsoft.com/office/drawing/2014/main" id="{70851733-4118-4F1D-96E6-B39BB8D38968}"/>
              </a:ext>
            </a:extLst>
          </p:cNvPr>
          <p:cNvPicPr>
            <a:picLocks noGrp="1" noChangeAspect="1"/>
          </p:cNvPicPr>
          <p:nvPr>
            <p:ph type="pic" sz="quarter" idx="13"/>
          </p:nvPr>
        </p:nvPicPr>
        <p:blipFill>
          <a:blip r:embed="rId3"/>
          <a:srcRect t="3640" b="3640"/>
          <a:stretch>
            <a:fillRect/>
          </a:stretch>
        </p:blipFill>
        <p:spPr/>
      </p:pic>
      <p:sp>
        <p:nvSpPr>
          <p:cNvPr id="13" name="Platshållare för text 3">
            <a:extLst>
              <a:ext uri="{FF2B5EF4-FFF2-40B4-BE49-F238E27FC236}">
                <a16:creationId xmlns:a16="http://schemas.microsoft.com/office/drawing/2014/main" id="{037875BB-59D4-4E38-B580-28804BBCF5B5}"/>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Tree>
    <p:extLst>
      <p:ext uri="{BB962C8B-B14F-4D97-AF65-F5344CB8AC3E}">
        <p14:creationId xmlns:p14="http://schemas.microsoft.com/office/powerpoint/2010/main" val="208972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0"/>
            <a:ext cx="5765800" cy="696753"/>
          </a:xfrm>
        </p:spPr>
        <p:txBody>
          <a:bodyPr/>
          <a:lstStyle/>
          <a:p>
            <a:r>
              <a:rPr lang="sv-SE" b="1" dirty="0">
                <a:latin typeface="Calibri" panose="020F0502020204030204" pitchFamily="34" charset="0"/>
                <a:ea typeface="Arial" charset="0"/>
                <a:cs typeface="Calibri" panose="020F0502020204030204" pitchFamily="34" charset="0"/>
              </a:rPr>
              <a:t>FINANSIELL FÖRMÅGA</a:t>
            </a:r>
            <a:br>
              <a:rPr lang="sv-SE" sz="3600" b="1" dirty="0">
                <a:latin typeface="Calibri" panose="020F0502020204030204" pitchFamily="34" charset="0"/>
                <a:ea typeface="Arial" charset="0"/>
                <a:cs typeface="Calibri" panose="020F0502020204030204" pitchFamily="34" charset="0"/>
              </a:rPr>
            </a:br>
            <a:endParaRPr lang="sv-SE" dirty="0"/>
          </a:p>
        </p:txBody>
      </p:sp>
      <p:sp>
        <p:nvSpPr>
          <p:cNvPr id="12" name="Rektangel 11">
            <a:extLst>
              <a:ext uri="{FF2B5EF4-FFF2-40B4-BE49-F238E27FC236}">
                <a16:creationId xmlns:a16="http://schemas.microsoft.com/office/drawing/2014/main" id="{A0110FBE-0E3D-60EC-683A-1543FA5BDC34}"/>
              </a:ext>
            </a:extLst>
          </p:cNvPr>
          <p:cNvSpPr/>
          <p:nvPr/>
        </p:nvSpPr>
        <p:spPr>
          <a:xfrm>
            <a:off x="3182815" y="4514046"/>
            <a:ext cx="3262435"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latin typeface="+mj-lt"/>
                <a:ea typeface="Arial" charset="0"/>
                <a:cs typeface="Arial" charset="0"/>
              </a:rPr>
              <a:t>Ny undersökning våren 2023</a:t>
            </a:r>
            <a:endParaRPr lang="sv-SE" sz="2000" dirty="0">
              <a:solidFill>
                <a:schemeClr val="tx1"/>
              </a:solidFill>
              <a:latin typeface="+mj-lt"/>
            </a:endParaRPr>
          </a:p>
        </p:txBody>
      </p:sp>
      <p:sp>
        <p:nvSpPr>
          <p:cNvPr id="8" name="Platshållare för innehåll 7">
            <a:extLst>
              <a:ext uri="{FF2B5EF4-FFF2-40B4-BE49-F238E27FC236}">
                <a16:creationId xmlns:a16="http://schemas.microsoft.com/office/drawing/2014/main" id="{80CC2609-C69B-49BD-9922-ABC7DDB0BCB5}"/>
              </a:ext>
            </a:extLst>
          </p:cNvPr>
          <p:cNvSpPr txBox="1">
            <a:spLocks noGrp="1"/>
          </p:cNvSpPr>
          <p:nvPr>
            <p:ph idx="1"/>
          </p:nvPr>
        </p:nvSpPr>
        <p:spPr>
          <a:xfrm>
            <a:off x="592138" y="1812925"/>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Ekonomiskt sårbara</a:t>
            </a:r>
          </a:p>
          <a:p>
            <a:pPr>
              <a:tabLst>
                <a:tab pos="214313" algn="l"/>
              </a:tabLst>
            </a:pPr>
            <a:r>
              <a:rPr lang="sv-SE" sz="2000" dirty="0">
                <a:ea typeface="Arial" charset="0"/>
                <a:cs typeface="Arial" charset="0"/>
              </a:rPr>
              <a:t>Kunskap och intresse</a:t>
            </a:r>
          </a:p>
          <a:p>
            <a:pPr>
              <a:tabLst>
                <a:tab pos="214313" algn="l"/>
              </a:tabLst>
            </a:pPr>
            <a:r>
              <a:rPr lang="sv-SE" sz="2000" dirty="0">
                <a:ea typeface="Arial" charset="0"/>
                <a:cs typeface="Arial" charset="0"/>
              </a:rPr>
              <a:t>Internationell jämförelse</a:t>
            </a:r>
          </a:p>
          <a:p>
            <a:pPr>
              <a:tabLst>
                <a:tab pos="214313" algn="l"/>
              </a:tabLst>
            </a:pPr>
            <a:endParaRPr lang="sv-SE" sz="2000" dirty="0">
              <a:ea typeface="Arial" charset="0"/>
              <a:cs typeface="Arial" charset="0"/>
            </a:endParaRPr>
          </a:p>
          <a:p>
            <a:pPr>
              <a:tabLst>
                <a:tab pos="214313" algn="l"/>
              </a:tabLst>
            </a:pPr>
            <a:endParaRPr lang="sv-SE" sz="2000" dirty="0">
              <a:ea typeface="Arial" charset="0"/>
              <a:cs typeface="Arial" charset="0"/>
            </a:endParaRPr>
          </a:p>
        </p:txBody>
      </p:sp>
      <p:sp>
        <p:nvSpPr>
          <p:cNvPr id="9" name="textruta 8">
            <a:extLst>
              <a:ext uri="{FF2B5EF4-FFF2-40B4-BE49-F238E27FC236}">
                <a16:creationId xmlns:a16="http://schemas.microsoft.com/office/drawing/2014/main" id="{1847D629-7BC3-4128-9182-319EDC63A0F4}"/>
              </a:ext>
            </a:extLst>
          </p:cNvPr>
          <p:cNvSpPr txBox="1"/>
          <p:nvPr/>
        </p:nvSpPr>
        <p:spPr>
          <a:xfrm>
            <a:off x="361439" y="1235429"/>
            <a:ext cx="5077552" cy="332419"/>
          </a:xfrm>
          <a:prstGeom prst="rect">
            <a:avLst/>
          </a:prstGeom>
          <a:noFill/>
        </p:spPr>
        <p:txBody>
          <a:bodyPr wrap="square" rtlCol="0" anchor="t">
            <a:noAutofit/>
          </a:bodyPr>
          <a:lstStyle/>
          <a:p>
            <a:pPr>
              <a:tabLst>
                <a:tab pos="214313" algn="l"/>
              </a:tabLst>
            </a:pPr>
            <a:r>
              <a:rPr lang="sv-SE" sz="2000" dirty="0">
                <a:ea typeface="Arial" charset="0"/>
                <a:cs typeface="Arial" charset="0"/>
              </a:rPr>
              <a:t>	Hushållens finansiella förmåga 2020</a:t>
            </a:r>
          </a:p>
        </p:txBody>
      </p:sp>
      <p:pic>
        <p:nvPicPr>
          <p:cNvPr id="13" name="Platshållare för bild 12">
            <a:extLst>
              <a:ext uri="{FF2B5EF4-FFF2-40B4-BE49-F238E27FC236}">
                <a16:creationId xmlns:a16="http://schemas.microsoft.com/office/drawing/2014/main" id="{AE610D75-79BD-426C-81D3-4CE5EAC14CC6}"/>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l="22982" r="22982"/>
          <a:stretch/>
        </p:blipFill>
        <p:spPr>
          <a:xfrm>
            <a:off x="6445250" y="620713"/>
            <a:ext cx="5075238" cy="5283200"/>
          </a:xfrm>
          <a:prstGeom prst="rect">
            <a:avLst/>
          </a:prstGeom>
        </p:spPr>
      </p:pic>
      <p:sp>
        <p:nvSpPr>
          <p:cNvPr id="15" name="Platshållare för text 3">
            <a:extLst>
              <a:ext uri="{FF2B5EF4-FFF2-40B4-BE49-F238E27FC236}">
                <a16:creationId xmlns:a16="http://schemas.microsoft.com/office/drawing/2014/main" id="{208D3D15-8C02-4F8D-9873-B7D0A22FEAB9}"/>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Tree>
    <p:extLst>
      <p:ext uri="{BB962C8B-B14F-4D97-AF65-F5344CB8AC3E}">
        <p14:creationId xmlns:p14="http://schemas.microsoft.com/office/powerpoint/2010/main" val="291940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MER JÄMSTÄLLT SPARANDE</a:t>
            </a:r>
          </a:p>
        </p:txBody>
      </p:sp>
      <p:sp>
        <p:nvSpPr>
          <p:cNvPr id="11" name="Platshållare för innehåll 7">
            <a:extLst>
              <a:ext uri="{FF2B5EF4-FFF2-40B4-BE49-F238E27FC236}">
                <a16:creationId xmlns:a16="http://schemas.microsoft.com/office/drawing/2014/main" id="{10AEC553-81D3-44BD-9011-1EACE0B65103}"/>
              </a:ext>
            </a:extLst>
          </p:cNvPr>
          <p:cNvSpPr txBox="1">
            <a:spLocks noGrp="1"/>
          </p:cNvSpPr>
          <p:nvPr>
            <p:ph idx="1"/>
          </p:nvPr>
        </p:nvSpPr>
        <p:spPr>
          <a:xfrm>
            <a:off x="598516" y="1532419"/>
            <a:ext cx="5075025" cy="2199782"/>
          </a:xfrm>
          <a:prstGeom prst="rect">
            <a:avLst/>
          </a:prstGeom>
          <a:noFill/>
        </p:spPr>
        <p:txBody>
          <a:bodyPr wrap="square" rtlCol="0" anchor="t">
            <a:noAutofit/>
          </a:bodyPr>
          <a:lstStyle/>
          <a:p>
            <a:pPr>
              <a:tabLst>
                <a:tab pos="214313" algn="l"/>
              </a:tabLst>
            </a:pPr>
            <a:r>
              <a:rPr lang="sv-SE" sz="2000" dirty="0">
                <a:ea typeface="Arial" charset="0"/>
                <a:cs typeface="Arial" charset="0"/>
              </a:rPr>
              <a:t>Riskvilja</a:t>
            </a:r>
          </a:p>
          <a:p>
            <a:pPr>
              <a:tabLst>
                <a:tab pos="214313" algn="l"/>
              </a:tabLst>
            </a:pPr>
            <a:r>
              <a:rPr lang="sv-SE" sz="2000" dirty="0">
                <a:ea typeface="Arial" charset="0"/>
                <a:cs typeface="Arial" charset="0"/>
              </a:rPr>
              <a:t>Finansiell förmåga</a:t>
            </a:r>
          </a:p>
          <a:p>
            <a:pPr>
              <a:tabLst>
                <a:tab pos="214313" algn="l"/>
              </a:tabLst>
            </a:pPr>
            <a:r>
              <a:rPr lang="sv-SE" sz="2000" dirty="0">
                <a:ea typeface="Arial" charset="0"/>
                <a:cs typeface="Arial" charset="0"/>
              </a:rPr>
              <a:t>Upplevd kunskap och finansiellt självförtroende</a:t>
            </a:r>
          </a:p>
          <a:p>
            <a:pPr>
              <a:tabLst>
                <a:tab pos="214313" algn="l"/>
              </a:tabLst>
            </a:pPr>
            <a:endParaRPr lang="sv-SE" sz="2000" dirty="0">
              <a:ea typeface="Arial" charset="0"/>
              <a:cs typeface="Arial" charset="0"/>
            </a:endParaRPr>
          </a:p>
          <a:p>
            <a:pPr>
              <a:tabLst>
                <a:tab pos="214313" algn="l"/>
              </a:tabLst>
            </a:pPr>
            <a:endParaRPr lang="sv-SE" sz="2000" dirty="0">
              <a:ea typeface="Arial" charset="0"/>
              <a:cs typeface="Arial" charset="0"/>
            </a:endParaRPr>
          </a:p>
        </p:txBody>
      </p:sp>
      <p:pic>
        <p:nvPicPr>
          <p:cNvPr id="14" name="Platshållare för bild 13">
            <a:extLst>
              <a:ext uri="{FF2B5EF4-FFF2-40B4-BE49-F238E27FC236}">
                <a16:creationId xmlns:a16="http://schemas.microsoft.com/office/drawing/2014/main" id="{BD3127F1-74E6-4155-A4F1-6BF4953D2B3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l="22982" r="22982"/>
          <a:stretch/>
        </p:blipFill>
        <p:spPr>
          <a:xfrm>
            <a:off x="6445250" y="625475"/>
            <a:ext cx="5075238" cy="5283200"/>
          </a:xfrm>
          <a:prstGeom prst="rect">
            <a:avLst/>
          </a:prstGeom>
        </p:spPr>
      </p:pic>
      <p:sp>
        <p:nvSpPr>
          <p:cNvPr id="17" name="Platshållare för text 3">
            <a:extLst>
              <a:ext uri="{FF2B5EF4-FFF2-40B4-BE49-F238E27FC236}">
                <a16:creationId xmlns:a16="http://schemas.microsoft.com/office/drawing/2014/main" id="{DE41291A-36AC-4227-9A0B-839B1E52AD06}"/>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sp>
        <p:nvSpPr>
          <p:cNvPr id="6" name="Rektangel 5">
            <a:extLst>
              <a:ext uri="{FF2B5EF4-FFF2-40B4-BE49-F238E27FC236}">
                <a16:creationId xmlns:a16="http://schemas.microsoft.com/office/drawing/2014/main" id="{18BEA76F-2B03-4C1B-8382-29D0EF7B818B}"/>
              </a:ext>
            </a:extLst>
          </p:cNvPr>
          <p:cNvSpPr/>
          <p:nvPr/>
        </p:nvSpPr>
        <p:spPr>
          <a:xfrm>
            <a:off x="3848986" y="4514046"/>
            <a:ext cx="2596264" cy="69675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214313" algn="l"/>
              </a:tabLst>
            </a:pPr>
            <a:r>
              <a:rPr lang="sv-SE" sz="2000" dirty="0">
                <a:solidFill>
                  <a:schemeClr val="tx1"/>
                </a:solidFill>
                <a:latin typeface="+mj-lt"/>
                <a:ea typeface="Arial" charset="0"/>
                <a:cs typeface="Arial" charset="0"/>
              </a:rPr>
              <a:t>Rapport från FI 2022</a:t>
            </a:r>
            <a:endParaRPr lang="sv-SE" sz="1400" dirty="0">
              <a:solidFill>
                <a:schemeClr val="tx1"/>
              </a:solidFill>
              <a:latin typeface="+mj-lt"/>
            </a:endParaRPr>
          </a:p>
        </p:txBody>
      </p:sp>
    </p:spTree>
    <p:extLst>
      <p:ext uri="{BB962C8B-B14F-4D97-AF65-F5344CB8AC3E}">
        <p14:creationId xmlns:p14="http://schemas.microsoft.com/office/powerpoint/2010/main" val="8305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Bildobjekt 21">
            <a:extLst>
              <a:ext uri="{FF2B5EF4-FFF2-40B4-BE49-F238E27FC236}">
                <a16:creationId xmlns:a16="http://schemas.microsoft.com/office/drawing/2014/main" id="{BAF4C9A7-F9BD-49A3-852E-EE06048DE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12084">
            <a:off x="8883379" y="4540275"/>
            <a:ext cx="1293495" cy="1824966"/>
          </a:xfrm>
          <a:prstGeom prst="rect">
            <a:avLst/>
          </a:prstGeom>
        </p:spPr>
      </p:pic>
      <p:sp>
        <p:nvSpPr>
          <p:cNvPr id="2" name="Rubrik 1">
            <a:extLst>
              <a:ext uri="{FF2B5EF4-FFF2-40B4-BE49-F238E27FC236}">
                <a16:creationId xmlns:a16="http://schemas.microsoft.com/office/drawing/2014/main" id="{BFB20776-F6E9-80B3-A381-52C8E40F1542}"/>
              </a:ext>
            </a:extLst>
          </p:cNvPr>
          <p:cNvSpPr>
            <a:spLocks noGrp="1"/>
          </p:cNvSpPr>
          <p:nvPr>
            <p:ph type="title"/>
          </p:nvPr>
        </p:nvSpPr>
        <p:spPr>
          <a:xfrm>
            <a:off x="601438" y="623163"/>
            <a:ext cx="10515600" cy="832775"/>
          </a:xfrm>
        </p:spPr>
        <p:txBody>
          <a:bodyPr/>
          <a:lstStyle/>
          <a:p>
            <a:r>
              <a:rPr lang="sv-SE" sz="3200" b="1" dirty="0">
                <a:latin typeface="Calibri" panose="020F0502020204030204" pitchFamily="34" charset="0"/>
                <a:ea typeface="Arial" charset="0"/>
                <a:cs typeface="Calibri" panose="020F0502020204030204" pitchFamily="34" charset="0"/>
              </a:rPr>
              <a:t>NÄR DU SPRIDER KUNSKAPEN VIDARE</a:t>
            </a:r>
          </a:p>
        </p:txBody>
      </p:sp>
      <p:sp>
        <p:nvSpPr>
          <p:cNvPr id="5" name="Platshållare för innehåll 2">
            <a:extLst>
              <a:ext uri="{FF2B5EF4-FFF2-40B4-BE49-F238E27FC236}">
                <a16:creationId xmlns:a16="http://schemas.microsoft.com/office/drawing/2014/main" id="{06472D65-7F18-471F-BE0B-BC031DE54BDA}"/>
              </a:ext>
            </a:extLst>
          </p:cNvPr>
          <p:cNvSpPr txBox="1">
            <a:spLocks/>
          </p:cNvSpPr>
          <p:nvPr/>
        </p:nvSpPr>
        <p:spPr>
          <a:xfrm>
            <a:off x="741138" y="1817022"/>
            <a:ext cx="51181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sz="2000" dirty="0">
                <a:ea typeface="Arial" charset="0"/>
                <a:cs typeface="Arial" charset="0"/>
              </a:rPr>
              <a:t>PowerPoints från kursen</a:t>
            </a:r>
            <a:br>
              <a:rPr lang="sv-SE" sz="2000" dirty="0">
                <a:ea typeface="Arial" charset="0"/>
                <a:cs typeface="Arial" charset="0"/>
              </a:rPr>
            </a:br>
            <a:r>
              <a:rPr lang="sv-SE" sz="2000" dirty="0">
                <a:ea typeface="Arial" charset="0"/>
                <a:cs typeface="Arial" charset="0"/>
              </a:rPr>
              <a:t>- Webbplats</a:t>
            </a:r>
          </a:p>
          <a:p>
            <a:pPr marL="185738" indent="-185738">
              <a:buFont typeface="Arial" panose="020B0604020202020204" pitchFamily="34" charset="0"/>
              <a:buChar char="•"/>
            </a:pPr>
            <a:r>
              <a:rPr lang="sv-SE" sz="2000" dirty="0">
                <a:ea typeface="Arial" charset="0"/>
                <a:cs typeface="Arial" charset="0"/>
              </a:rPr>
              <a:t>Tryckta broschyrer</a:t>
            </a:r>
          </a:p>
          <a:p>
            <a:pPr marL="185738" indent="-185738">
              <a:buFont typeface="Arial" panose="020B0604020202020204" pitchFamily="34" charset="0"/>
              <a:buChar char="•"/>
            </a:pPr>
            <a:r>
              <a:rPr lang="sv-SE" sz="2000" dirty="0">
                <a:ea typeface="Arial" charset="0"/>
                <a:cs typeface="Arial" charset="0"/>
              </a:rPr>
              <a:t>E-utbildning ”Trygga din ekonomi”</a:t>
            </a:r>
          </a:p>
          <a:p>
            <a:pPr marL="185738" indent="-185738">
              <a:buFont typeface="Arial" panose="020B0604020202020204" pitchFamily="34" charset="0"/>
              <a:buChar char="•"/>
            </a:pPr>
            <a:r>
              <a:rPr lang="sv-SE" sz="2000" dirty="0">
                <a:ea typeface="Arial" charset="0"/>
                <a:cs typeface="Arial" charset="0"/>
              </a:rPr>
              <a:t>Nyhetsbrev</a:t>
            </a:r>
          </a:p>
          <a:p>
            <a:pPr marL="185738" indent="-185738">
              <a:buFont typeface="Arial" panose="020B0604020202020204" pitchFamily="34" charset="0"/>
              <a:buChar char="•"/>
            </a:pPr>
            <a:r>
              <a:rPr lang="sv-SE" sz="2000" dirty="0" err="1">
                <a:ea typeface="Arial" charset="0"/>
                <a:cs typeface="Arial" charset="0"/>
              </a:rPr>
              <a:t>Podden</a:t>
            </a:r>
            <a:r>
              <a:rPr lang="sv-SE" sz="2000" dirty="0">
                <a:ea typeface="Arial" charset="0"/>
                <a:cs typeface="Arial" charset="0"/>
              </a:rPr>
              <a:t> </a:t>
            </a:r>
            <a:r>
              <a:rPr lang="sv-SE" sz="2000" i="1" dirty="0">
                <a:ea typeface="Arial" charset="0"/>
                <a:cs typeface="Arial" charset="0"/>
              </a:rPr>
              <a:t>Privatekonomi med Finansinspektionen</a:t>
            </a:r>
          </a:p>
        </p:txBody>
      </p:sp>
      <p:pic>
        <p:nvPicPr>
          <p:cNvPr id="10" name="Bildobjekt 9">
            <a:extLst>
              <a:ext uri="{FF2B5EF4-FFF2-40B4-BE49-F238E27FC236}">
                <a16:creationId xmlns:a16="http://schemas.microsoft.com/office/drawing/2014/main" id="{3EC19F25-168A-428E-B070-400CB58B7A5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88" b="92029" l="9951" r="89995">
                        <a14:foregroundMark x1="24849" y1="92029" x2="37823" y2="90214"/>
                        <a14:foregroundMark x1="44970" y1="10720" x2="65476" y2="8961"/>
                        <a14:foregroundMark x1="74876" y1="5827" x2="69984" y2="5827"/>
                        <a14:foregroundMark x1="21715" y1="7587" x2="50302" y2="4893"/>
                        <a14:foregroundMark x1="50742" y1="5827" x2="75316" y2="4288"/>
                        <a14:foregroundMark x1="75316" y1="4288" x2="61023" y2="4893"/>
                      </a14:backgroundRemoval>
                    </a14:imgEffect>
                  </a14:imgLayer>
                </a14:imgProps>
              </a:ext>
              <a:ext uri="{28A0092B-C50C-407E-A947-70E740481C1C}">
                <a14:useLocalDpi xmlns:a14="http://schemas.microsoft.com/office/drawing/2010/main" val="0"/>
              </a:ext>
            </a:extLst>
          </a:blip>
          <a:stretch>
            <a:fillRect/>
          </a:stretch>
        </p:blipFill>
        <p:spPr>
          <a:xfrm>
            <a:off x="9734697" y="4258603"/>
            <a:ext cx="2123845" cy="2123845"/>
          </a:xfrm>
          <a:prstGeom prst="rect">
            <a:avLst/>
          </a:prstGeom>
        </p:spPr>
      </p:pic>
      <p:grpSp>
        <p:nvGrpSpPr>
          <p:cNvPr id="11" name="Grupp 10">
            <a:extLst>
              <a:ext uri="{FF2B5EF4-FFF2-40B4-BE49-F238E27FC236}">
                <a16:creationId xmlns:a16="http://schemas.microsoft.com/office/drawing/2014/main" id="{7AB2DF1A-28B6-4D17-A997-5EC513B810F9}"/>
              </a:ext>
            </a:extLst>
          </p:cNvPr>
          <p:cNvGrpSpPr/>
          <p:nvPr/>
        </p:nvGrpSpPr>
        <p:grpSpPr>
          <a:xfrm>
            <a:off x="4781912" y="4313669"/>
            <a:ext cx="3884463" cy="2387019"/>
            <a:chOff x="5491424" y="1950720"/>
            <a:chExt cx="7042556" cy="4320363"/>
          </a:xfrm>
        </p:grpSpPr>
        <p:pic>
          <p:nvPicPr>
            <p:cNvPr id="12" name="Platshållare för bild 4" descr="laptop-start.png">
              <a:extLst>
                <a:ext uri="{FF2B5EF4-FFF2-40B4-BE49-F238E27FC236}">
                  <a16:creationId xmlns:a16="http://schemas.microsoft.com/office/drawing/2014/main" id="{98CB0727-D43C-445A-BB5E-3D2E799A14B7}"/>
                </a:ext>
              </a:extLst>
            </p:cNvPr>
            <p:cNvPicPr>
              <a:picLocks noChangeAspect="1"/>
            </p:cNvPicPr>
            <p:nvPr/>
          </p:nvPicPr>
          <p:blipFill rotWithShape="1">
            <a:blip r:embed="rId6">
              <a:extLst>
                <a:ext uri="{28A0092B-C50C-407E-A947-70E740481C1C}">
                  <a14:useLocalDpi xmlns:a14="http://schemas.microsoft.com/office/drawing/2010/main" val="0"/>
                </a:ext>
              </a:extLst>
            </a:blip>
            <a:srcRect l="-1012" r="-761"/>
            <a:stretch/>
          </p:blipFill>
          <p:spPr bwMode="auto">
            <a:xfrm>
              <a:off x="5491424" y="1950720"/>
              <a:ext cx="7042556" cy="43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0DE152C0-47B8-42AE-9D0B-15A3B76DCC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8803" y="2197165"/>
              <a:ext cx="5254521" cy="3322311"/>
            </a:xfrm>
            <a:prstGeom prst="rect">
              <a:avLst/>
            </a:prstGeom>
          </p:spPr>
        </p:pic>
      </p:grpSp>
      <p:sp>
        <p:nvSpPr>
          <p:cNvPr id="16" name="Platshållare för text 3">
            <a:extLst>
              <a:ext uri="{FF2B5EF4-FFF2-40B4-BE49-F238E27FC236}">
                <a16:creationId xmlns:a16="http://schemas.microsoft.com/office/drawing/2014/main" id="{68B5597C-9AD1-4041-8B9E-FFFC2D6A8FC7}"/>
              </a:ext>
            </a:extLst>
          </p:cNvPr>
          <p:cNvSpPr>
            <a:spLocks noGrp="1"/>
          </p:cNvSpPr>
          <p:nvPr>
            <p:ph type="body" sz="quarter" idx="11"/>
          </p:nvPr>
        </p:nvSpPr>
        <p:spPr>
          <a:xfrm>
            <a:off x="809624" y="6382448"/>
            <a:ext cx="1180254" cy="257369"/>
          </a:xfrm>
        </p:spPr>
        <p:txBody>
          <a:bodyPr wrap="none">
            <a:spAutoFit/>
          </a:bodyPr>
          <a:lstStyle/>
          <a:p>
            <a:r>
              <a:rPr lang="sv-SE" dirty="0"/>
              <a:t>KURSINFORMATION</a:t>
            </a:r>
          </a:p>
        </p:txBody>
      </p:sp>
      <p:pic>
        <p:nvPicPr>
          <p:cNvPr id="17" name="Bildobjekt 16">
            <a:extLst>
              <a:ext uri="{FF2B5EF4-FFF2-40B4-BE49-F238E27FC236}">
                <a16:creationId xmlns:a16="http://schemas.microsoft.com/office/drawing/2014/main" id="{475D40D7-972A-4EC8-BF26-A16F723CADEC}"/>
              </a:ext>
            </a:extLst>
          </p:cNvPr>
          <p:cNvPicPr>
            <a:picLocks noChangeAspect="1"/>
          </p:cNvPicPr>
          <p:nvPr/>
        </p:nvPicPr>
        <p:blipFill rotWithShape="1">
          <a:blip r:embed="rId8"/>
          <a:srcRect l="186" t="1435" r="69791" b="52447"/>
          <a:stretch/>
        </p:blipFill>
        <p:spPr>
          <a:xfrm>
            <a:off x="4908192" y="2014793"/>
            <a:ext cx="1225118" cy="1740023"/>
          </a:xfrm>
          <a:prstGeom prst="rect">
            <a:avLst/>
          </a:prstGeom>
        </p:spPr>
      </p:pic>
      <p:pic>
        <p:nvPicPr>
          <p:cNvPr id="18" name="Bildobjekt 17">
            <a:extLst>
              <a:ext uri="{FF2B5EF4-FFF2-40B4-BE49-F238E27FC236}">
                <a16:creationId xmlns:a16="http://schemas.microsoft.com/office/drawing/2014/main" id="{2017DBF6-ADF3-4DB4-BBD6-6F5A9BF1B4EA}"/>
              </a:ext>
            </a:extLst>
          </p:cNvPr>
          <p:cNvPicPr>
            <a:picLocks noChangeAspect="1"/>
          </p:cNvPicPr>
          <p:nvPr/>
        </p:nvPicPr>
        <p:blipFill rotWithShape="1">
          <a:blip r:embed="rId8"/>
          <a:srcRect l="34556" t="1898" r="35421" b="51060"/>
          <a:stretch/>
        </p:blipFill>
        <p:spPr>
          <a:xfrm>
            <a:off x="7513435" y="2012388"/>
            <a:ext cx="1225118" cy="1774875"/>
          </a:xfrm>
          <a:prstGeom prst="rect">
            <a:avLst/>
          </a:prstGeom>
        </p:spPr>
      </p:pic>
      <p:pic>
        <p:nvPicPr>
          <p:cNvPr id="19" name="Bildobjekt 18">
            <a:extLst>
              <a:ext uri="{FF2B5EF4-FFF2-40B4-BE49-F238E27FC236}">
                <a16:creationId xmlns:a16="http://schemas.microsoft.com/office/drawing/2014/main" id="{F628BB85-F46F-4009-BDE4-5CA6BF2750C1}"/>
              </a:ext>
            </a:extLst>
          </p:cNvPr>
          <p:cNvPicPr>
            <a:picLocks noChangeAspect="1"/>
          </p:cNvPicPr>
          <p:nvPr/>
        </p:nvPicPr>
        <p:blipFill rotWithShape="1">
          <a:blip r:embed="rId8"/>
          <a:srcRect l="68060" t="1118" r="1917" b="51840"/>
          <a:stretch/>
        </p:blipFill>
        <p:spPr>
          <a:xfrm>
            <a:off x="6210813" y="1997366"/>
            <a:ext cx="1225118" cy="1774875"/>
          </a:xfrm>
          <a:prstGeom prst="rect">
            <a:avLst/>
          </a:prstGeom>
        </p:spPr>
      </p:pic>
      <p:pic>
        <p:nvPicPr>
          <p:cNvPr id="20" name="Bildobjekt 19">
            <a:extLst>
              <a:ext uri="{FF2B5EF4-FFF2-40B4-BE49-F238E27FC236}">
                <a16:creationId xmlns:a16="http://schemas.microsoft.com/office/drawing/2014/main" id="{8B409440-208A-4511-B9A9-ACDE9FD157CD}"/>
              </a:ext>
            </a:extLst>
          </p:cNvPr>
          <p:cNvPicPr>
            <a:picLocks noChangeAspect="1"/>
          </p:cNvPicPr>
          <p:nvPr/>
        </p:nvPicPr>
        <p:blipFill rotWithShape="1">
          <a:blip r:embed="rId8"/>
          <a:srcRect l="34262" t="51370" r="35715" b="1588"/>
          <a:stretch/>
        </p:blipFill>
        <p:spPr>
          <a:xfrm>
            <a:off x="10225744" y="2012388"/>
            <a:ext cx="1225118" cy="1774875"/>
          </a:xfrm>
          <a:prstGeom prst="rect">
            <a:avLst/>
          </a:prstGeom>
        </p:spPr>
      </p:pic>
      <p:pic>
        <p:nvPicPr>
          <p:cNvPr id="21" name="Bildobjekt 20">
            <a:extLst>
              <a:ext uri="{FF2B5EF4-FFF2-40B4-BE49-F238E27FC236}">
                <a16:creationId xmlns:a16="http://schemas.microsoft.com/office/drawing/2014/main" id="{C1604826-A30E-48E1-BB52-E8BE4099CA87}"/>
              </a:ext>
            </a:extLst>
          </p:cNvPr>
          <p:cNvPicPr>
            <a:picLocks noChangeAspect="1"/>
          </p:cNvPicPr>
          <p:nvPr/>
        </p:nvPicPr>
        <p:blipFill rotWithShape="1">
          <a:blip r:embed="rId8"/>
          <a:srcRect l="349" t="51225" r="69628" b="1733"/>
          <a:stretch/>
        </p:blipFill>
        <p:spPr>
          <a:xfrm>
            <a:off x="8828179" y="2012388"/>
            <a:ext cx="1225118" cy="1774875"/>
          </a:xfrm>
          <a:prstGeom prst="rect">
            <a:avLst/>
          </a:prstGeom>
        </p:spPr>
      </p:pic>
    </p:spTree>
    <p:extLst>
      <p:ext uri="{BB962C8B-B14F-4D97-AF65-F5344CB8AC3E}">
        <p14:creationId xmlns:p14="http://schemas.microsoft.com/office/powerpoint/2010/main" val="2007926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Sofia Tyréus</a:t>
            </a:r>
          </a:p>
          <a:p>
            <a:pPr>
              <a:spcBef>
                <a:spcPts val="0"/>
              </a:spcBef>
            </a:pPr>
            <a:r>
              <a:rPr lang="sv-SE" sz="1800" dirty="0"/>
              <a:t>sofia.tyreus@fi.se</a:t>
            </a:r>
          </a:p>
        </p:txBody>
      </p:sp>
    </p:spTree>
    <p:extLst>
      <p:ext uri="{BB962C8B-B14F-4D97-AF65-F5344CB8AC3E}">
        <p14:creationId xmlns:p14="http://schemas.microsoft.com/office/powerpoint/2010/main" val="763527404"/>
      </p:ext>
    </p:extLst>
  </p:cSld>
  <p:clrMapOvr>
    <a:masterClrMapping/>
  </p:clrMapOvr>
</p:sld>
</file>

<file path=ppt/theme/theme1.xml><?xml version="1.0" encoding="utf-8"?>
<a:theme xmlns:a="http://schemas.openxmlformats.org/drawingml/2006/main" name="Office-tema">
  <a:themeElements>
    <a:clrScheme name="generell">
      <a:dk1>
        <a:srgbClr val="000000"/>
      </a:dk1>
      <a:lt1>
        <a:srgbClr val="FFFFFF"/>
      </a:lt1>
      <a:dk2>
        <a:srgbClr val="44546A"/>
      </a:dk2>
      <a:lt2>
        <a:srgbClr val="E7E6E6"/>
      </a:lt2>
      <a:accent1>
        <a:srgbClr val="00A1AA"/>
      </a:accent1>
      <a:accent2>
        <a:srgbClr val="00839E"/>
      </a:accent2>
      <a:accent3>
        <a:srgbClr val="A5A5A5"/>
      </a:accent3>
      <a:accent4>
        <a:srgbClr val="404040"/>
      </a:accent4>
      <a:accent5>
        <a:srgbClr val="5EC1D1"/>
      </a:accent5>
      <a:accent6>
        <a:srgbClr val="A3D8E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779CF15-D557-424A-AA17-C79CF656AB7E}" vid="{24F3AF02-26AF-0B4C-A53D-E79741F869D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PPT_mall_generell</Template>
  <TotalTime>116</TotalTime>
  <Words>886</Words>
  <Application>Microsoft Office PowerPoint</Application>
  <PresentationFormat>Bredbild</PresentationFormat>
  <Paragraphs>77</Paragraphs>
  <Slides>6</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Calibri Light</vt:lpstr>
      <vt:lpstr>Office-tema</vt:lpstr>
      <vt:lpstr>VÄLKOMMEN TILL KURSEN</vt:lpstr>
      <vt:lpstr>FINANSIELL FOLKBILDNING</vt:lpstr>
      <vt:lpstr>FINANSIELL FÖRMÅGA </vt:lpstr>
      <vt:lpstr>MER JÄMSTÄLLT SPARANDE</vt:lpstr>
      <vt:lpstr>NÄR DU SPRIDER KUNSKAPEN VIDARE</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 TILL KURSEN</dc:title>
  <dc:creator>Niklas Uppenberg</dc:creator>
  <cp:lastModifiedBy>Vanda Brandt</cp:lastModifiedBy>
  <cp:revision>7</cp:revision>
  <dcterms:created xsi:type="dcterms:W3CDTF">2023-02-01T13:26:18Z</dcterms:created>
  <dcterms:modified xsi:type="dcterms:W3CDTF">2023-04-05T07:55:41Z</dcterms:modified>
</cp:coreProperties>
</file>