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3" r:id="rId2"/>
    <p:sldId id="286" r:id="rId3"/>
    <p:sldId id="287" r:id="rId4"/>
    <p:sldId id="288" r:id="rId5"/>
    <p:sldId id="291" r:id="rId6"/>
    <p:sldId id="289" r:id="rId7"/>
    <p:sldId id="296" r:id="rId8"/>
    <p:sldId id="294" r:id="rId9"/>
    <p:sldId id="298" r:id="rId10"/>
    <p:sldId id="299" r:id="rId11"/>
    <p:sldId id="300" r:id="rId12"/>
    <p:sldId id="302" r:id="rId13"/>
    <p:sldId id="304" r:id="rId14"/>
    <p:sldId id="303" r:id="rId15"/>
    <p:sldId id="305" r:id="rId16"/>
    <p:sldId id="306" r:id="rId17"/>
    <p:sldId id="307" r:id="rId18"/>
    <p:sldId id="308" r:id="rId19"/>
    <p:sldId id="272" r:id="rId2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D61"/>
    <a:srgbClr val="F5D056"/>
    <a:srgbClr val="DB9B3D"/>
    <a:srgbClr val="F5D162"/>
    <a:srgbClr val="E05040"/>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60"/>
    <p:restoredTop sz="96327"/>
  </p:normalViewPr>
  <p:slideViewPr>
    <p:cSldViewPr snapToGrid="0" showGuides="1">
      <p:cViewPr varScale="1">
        <p:scale>
          <a:sx n="66" d="100"/>
          <a:sy n="66" d="100"/>
        </p:scale>
        <p:origin x="108" y="4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iup\AppData\Local\Microsoft\Windows\INetCache\Content.Outlook\C55KLQ96\Underlag%20till%20diagra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iup\AppData\Local\Microsoft\Windows\INetCache\Content.Outlook\C55KLQ96\Underlag%20till%20diagra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iup\AppData\Local\Microsoft\Windows\INetCache\Content.Outlook\C55KLQ96\Underlag%20till%20diagram.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a:t>Årsinkomst – Tkr</a:t>
            </a:r>
            <a:r>
              <a:rPr lang="sv-SE" baseline="0" dirty="0"/>
              <a:t> </a:t>
            </a:r>
            <a:endParaRPr lang="sv-S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3557264165508721E-2"/>
          <c:y val="0.11385162792288976"/>
          <c:w val="0.94973434203077556"/>
          <c:h val="0.76382422399707328"/>
        </c:manualLayout>
      </c:layout>
      <c:lineChart>
        <c:grouping val="standard"/>
        <c:varyColors val="0"/>
        <c:ser>
          <c:idx val="0"/>
          <c:order val="0"/>
          <c:tx>
            <c:strRef>
              <c:f>Blad1!$B$1</c:f>
              <c:strCache>
                <c:ptCount val="1"/>
                <c:pt idx="0">
                  <c:v>Män</c:v>
                </c:pt>
              </c:strCache>
            </c:strRef>
          </c:tx>
          <c:spPr>
            <a:ln w="28575" cap="rnd">
              <a:solidFill>
                <a:schemeClr val="accent2"/>
              </a:solidFill>
              <a:round/>
            </a:ln>
            <a:effectLst/>
          </c:spPr>
          <c:marker>
            <c:symbol val="none"/>
          </c:marker>
          <c:dLbls>
            <c:dLbl>
              <c:idx val="0"/>
              <c:layout>
                <c:manualLayout>
                  <c:x val="8.1649310937676649E-4"/>
                  <c:y val="-4.81444383696432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7D-4828-89BF-3CEA0B1995E4}"/>
                </c:ext>
              </c:extLst>
            </c:dLbl>
            <c:dLbl>
              <c:idx val="9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7D-4828-89BF-3CEA0B1995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Blad1!$A$2:$A$60</c:f>
              <c:numCache>
                <c:formatCode>General</c:formatCode>
                <c:ptCount val="5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pt idx="25">
                  <c:v>2024</c:v>
                </c:pt>
                <c:pt idx="26">
                  <c:v>2025</c:v>
                </c:pt>
                <c:pt idx="27">
                  <c:v>2026</c:v>
                </c:pt>
                <c:pt idx="28">
                  <c:v>2027</c:v>
                </c:pt>
                <c:pt idx="29">
                  <c:v>2028</c:v>
                </c:pt>
                <c:pt idx="30">
                  <c:v>2029</c:v>
                </c:pt>
                <c:pt idx="31">
                  <c:v>2030</c:v>
                </c:pt>
                <c:pt idx="32">
                  <c:v>2031</c:v>
                </c:pt>
                <c:pt idx="33">
                  <c:v>2032</c:v>
                </c:pt>
                <c:pt idx="34">
                  <c:v>2033</c:v>
                </c:pt>
                <c:pt idx="35">
                  <c:v>2034</c:v>
                </c:pt>
                <c:pt idx="36">
                  <c:v>2035</c:v>
                </c:pt>
                <c:pt idx="37">
                  <c:v>2036</c:v>
                </c:pt>
                <c:pt idx="38">
                  <c:v>2037</c:v>
                </c:pt>
                <c:pt idx="39">
                  <c:v>2038</c:v>
                </c:pt>
                <c:pt idx="40">
                  <c:v>2039</c:v>
                </c:pt>
                <c:pt idx="41">
                  <c:v>2040</c:v>
                </c:pt>
                <c:pt idx="42">
                  <c:v>2041</c:v>
                </c:pt>
                <c:pt idx="43">
                  <c:v>2042</c:v>
                </c:pt>
                <c:pt idx="44">
                  <c:v>2043</c:v>
                </c:pt>
                <c:pt idx="45">
                  <c:v>2044</c:v>
                </c:pt>
                <c:pt idx="46">
                  <c:v>2045</c:v>
                </c:pt>
                <c:pt idx="47">
                  <c:v>2046</c:v>
                </c:pt>
                <c:pt idx="48">
                  <c:v>2047</c:v>
                </c:pt>
                <c:pt idx="49">
                  <c:v>2048</c:v>
                </c:pt>
                <c:pt idx="50">
                  <c:v>2049</c:v>
                </c:pt>
                <c:pt idx="51">
                  <c:v>2050</c:v>
                </c:pt>
                <c:pt idx="52">
                  <c:v>2051</c:v>
                </c:pt>
                <c:pt idx="53">
                  <c:v>2052</c:v>
                </c:pt>
                <c:pt idx="54">
                  <c:v>2053</c:v>
                </c:pt>
                <c:pt idx="55">
                  <c:v>2054</c:v>
                </c:pt>
                <c:pt idx="56">
                  <c:v>2055</c:v>
                </c:pt>
                <c:pt idx="57">
                  <c:v>2056</c:v>
                </c:pt>
                <c:pt idx="58">
                  <c:v>2057</c:v>
                </c:pt>
              </c:numCache>
            </c:numRef>
          </c:cat>
          <c:val>
            <c:numRef>
              <c:f>Blad1!$B$2:$B$60</c:f>
              <c:numCache>
                <c:formatCode>0</c:formatCode>
                <c:ptCount val="59"/>
                <c:pt idx="0">
                  <c:v>223.9</c:v>
                </c:pt>
                <c:pt idx="1">
                  <c:v>236.8</c:v>
                </c:pt>
                <c:pt idx="2">
                  <c:v>247.7</c:v>
                </c:pt>
                <c:pt idx="3">
                  <c:v>254.5</c:v>
                </c:pt>
                <c:pt idx="4">
                  <c:v>258.60000000000002</c:v>
                </c:pt>
                <c:pt idx="5">
                  <c:v>264.89999999999998</c:v>
                </c:pt>
                <c:pt idx="6">
                  <c:v>273.39999999999998</c:v>
                </c:pt>
                <c:pt idx="7">
                  <c:v>282.2</c:v>
                </c:pt>
                <c:pt idx="8">
                  <c:v>294.8</c:v>
                </c:pt>
                <c:pt idx="9">
                  <c:v>304.2</c:v>
                </c:pt>
                <c:pt idx="10">
                  <c:v>302</c:v>
                </c:pt>
                <c:pt idx="11">
                  <c:v>307.2</c:v>
                </c:pt>
                <c:pt idx="12">
                  <c:v>318.5</c:v>
                </c:pt>
                <c:pt idx="13">
                  <c:v>325.5</c:v>
                </c:pt>
                <c:pt idx="14">
                  <c:v>330.2</c:v>
                </c:pt>
                <c:pt idx="15">
                  <c:v>338.2</c:v>
                </c:pt>
                <c:pt idx="16">
                  <c:v>345</c:v>
                </c:pt>
                <c:pt idx="17">
                  <c:v>356</c:v>
                </c:pt>
                <c:pt idx="18">
                  <c:v>365.4</c:v>
                </c:pt>
                <c:pt idx="19">
                  <c:v>377.9</c:v>
                </c:pt>
                <c:pt idx="20">
                  <c:v>388.10329999999993</c:v>
                </c:pt>
                <c:pt idx="21">
                  <c:v>398.58208909999991</c:v>
                </c:pt>
                <c:pt idx="22">
                  <c:v>409.34380550569989</c:v>
                </c:pt>
                <c:pt idx="23">
                  <c:v>420.39608825435374</c:v>
                </c:pt>
                <c:pt idx="24">
                  <c:v>431.74678263722126</c:v>
                </c:pt>
                <c:pt idx="25">
                  <c:v>443.40394576842618</c:v>
                </c:pt>
                <c:pt idx="26">
                  <c:v>455.37585230417363</c:v>
                </c:pt>
                <c:pt idx="27">
                  <c:v>467.67100031638626</c:v>
                </c:pt>
                <c:pt idx="28">
                  <c:v>480.29811732492863</c:v>
                </c:pt>
                <c:pt idx="29">
                  <c:v>493.26616649270164</c:v>
                </c:pt>
                <c:pt idx="30">
                  <c:v>506.58435298800453</c:v>
                </c:pt>
                <c:pt idx="31">
                  <c:v>520.26213051868058</c:v>
                </c:pt>
                <c:pt idx="32">
                  <c:v>534.30920804268487</c:v>
                </c:pt>
                <c:pt idx="33">
                  <c:v>548.73555665983736</c:v>
                </c:pt>
                <c:pt idx="34">
                  <c:v>563.55141668965291</c:v>
                </c:pt>
                <c:pt idx="35">
                  <c:v>578.76730494027345</c:v>
                </c:pt>
                <c:pt idx="36">
                  <c:v>594.3940221736608</c:v>
                </c:pt>
                <c:pt idx="37">
                  <c:v>610.44266077234954</c:v>
                </c:pt>
                <c:pt idx="38">
                  <c:v>626.92461261320295</c:v>
                </c:pt>
                <c:pt idx="39">
                  <c:v>643.85157715375942</c:v>
                </c:pt>
                <c:pt idx="40">
                  <c:v>661.23556973691086</c:v>
                </c:pt>
                <c:pt idx="41">
                  <c:v>679.0889301198074</c:v>
                </c:pt>
                <c:pt idx="42">
                  <c:v>697.42433123304215</c:v>
                </c:pt>
                <c:pt idx="43">
                  <c:v>716.25478817633427</c:v>
                </c:pt>
                <c:pt idx="44">
                  <c:v>735.59366745709519</c:v>
                </c:pt>
                <c:pt idx="45">
                  <c:v>755.45469647843674</c:v>
                </c:pt>
                <c:pt idx="46">
                  <c:v>775.85197328335448</c:v>
                </c:pt>
                <c:pt idx="47">
                  <c:v>796.79997656200499</c:v>
                </c:pt>
                <c:pt idx="48">
                  <c:v>818.31357592917902</c:v>
                </c:pt>
                <c:pt idx="49">
                  <c:v>840.40804247926678</c:v>
                </c:pt>
                <c:pt idx="50">
                  <c:v>863.09905962620689</c:v>
                </c:pt>
                <c:pt idx="51">
                  <c:v>886.40273423611438</c:v>
                </c:pt>
                <c:pt idx="52">
                  <c:v>910.33560806048945</c:v>
                </c:pt>
                <c:pt idx="53">
                  <c:v>934.91466947812262</c:v>
                </c:pt>
                <c:pt idx="54">
                  <c:v>960.1573655540318</c:v>
                </c:pt>
                <c:pt idx="55">
                  <c:v>986.08161442399057</c:v>
                </c:pt>
                <c:pt idx="56">
                  <c:v>1012.7058180134383</c:v>
                </c:pt>
                <c:pt idx="57">
                  <c:v>1040.0488750998011</c:v>
                </c:pt>
                <c:pt idx="58">
                  <c:v>1068.1301947274956</c:v>
                </c:pt>
              </c:numCache>
            </c:numRef>
          </c:val>
          <c:smooth val="0"/>
          <c:extLst>
            <c:ext xmlns:c16="http://schemas.microsoft.com/office/drawing/2014/chart" uri="{C3380CC4-5D6E-409C-BE32-E72D297353CC}">
              <c16:uniqueId val="{00000002-167D-4828-89BF-3CEA0B1995E4}"/>
            </c:ext>
          </c:extLst>
        </c:ser>
        <c:ser>
          <c:idx val="1"/>
          <c:order val="1"/>
          <c:tx>
            <c:strRef>
              <c:f>Blad1!$C$1</c:f>
              <c:strCache>
                <c:ptCount val="1"/>
                <c:pt idx="0">
                  <c:v>Kvinnor</c:v>
                </c:pt>
              </c:strCache>
            </c:strRef>
          </c:tx>
          <c:spPr>
            <a:ln w="28575" cap="rnd">
              <a:solidFill>
                <a:schemeClr val="accent4"/>
              </a:solidFill>
              <a:round/>
            </a:ln>
            <a:effectLst/>
          </c:spPr>
          <c:marker>
            <c:symbol val="none"/>
          </c:marker>
          <c:dLbls>
            <c:dLbl>
              <c:idx val="0"/>
              <c:layout>
                <c:manualLayout>
                  <c:x val="0"/>
                  <c:y val="8.0240730616071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67D-4828-89BF-3CEA0B1995E4}"/>
                </c:ext>
              </c:extLst>
            </c:dLbl>
            <c:dLbl>
              <c:idx val="9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67D-4828-89BF-3CEA0B1995E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Blad1!$A$2:$A$60</c:f>
              <c:numCache>
                <c:formatCode>General</c:formatCode>
                <c:ptCount val="5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pt idx="25">
                  <c:v>2024</c:v>
                </c:pt>
                <c:pt idx="26">
                  <c:v>2025</c:v>
                </c:pt>
                <c:pt idx="27">
                  <c:v>2026</c:v>
                </c:pt>
                <c:pt idx="28">
                  <c:v>2027</c:v>
                </c:pt>
                <c:pt idx="29">
                  <c:v>2028</c:v>
                </c:pt>
                <c:pt idx="30">
                  <c:v>2029</c:v>
                </c:pt>
                <c:pt idx="31">
                  <c:v>2030</c:v>
                </c:pt>
                <c:pt idx="32">
                  <c:v>2031</c:v>
                </c:pt>
                <c:pt idx="33">
                  <c:v>2032</c:v>
                </c:pt>
                <c:pt idx="34">
                  <c:v>2033</c:v>
                </c:pt>
                <c:pt idx="35">
                  <c:v>2034</c:v>
                </c:pt>
                <c:pt idx="36">
                  <c:v>2035</c:v>
                </c:pt>
                <c:pt idx="37">
                  <c:v>2036</c:v>
                </c:pt>
                <c:pt idx="38">
                  <c:v>2037</c:v>
                </c:pt>
                <c:pt idx="39">
                  <c:v>2038</c:v>
                </c:pt>
                <c:pt idx="40">
                  <c:v>2039</c:v>
                </c:pt>
                <c:pt idx="41">
                  <c:v>2040</c:v>
                </c:pt>
                <c:pt idx="42">
                  <c:v>2041</c:v>
                </c:pt>
                <c:pt idx="43">
                  <c:v>2042</c:v>
                </c:pt>
                <c:pt idx="44">
                  <c:v>2043</c:v>
                </c:pt>
                <c:pt idx="45">
                  <c:v>2044</c:v>
                </c:pt>
                <c:pt idx="46">
                  <c:v>2045</c:v>
                </c:pt>
                <c:pt idx="47">
                  <c:v>2046</c:v>
                </c:pt>
                <c:pt idx="48">
                  <c:v>2047</c:v>
                </c:pt>
                <c:pt idx="49">
                  <c:v>2048</c:v>
                </c:pt>
                <c:pt idx="50">
                  <c:v>2049</c:v>
                </c:pt>
                <c:pt idx="51">
                  <c:v>2050</c:v>
                </c:pt>
                <c:pt idx="52">
                  <c:v>2051</c:v>
                </c:pt>
                <c:pt idx="53">
                  <c:v>2052</c:v>
                </c:pt>
                <c:pt idx="54">
                  <c:v>2053</c:v>
                </c:pt>
                <c:pt idx="55">
                  <c:v>2054</c:v>
                </c:pt>
                <c:pt idx="56">
                  <c:v>2055</c:v>
                </c:pt>
                <c:pt idx="57">
                  <c:v>2056</c:v>
                </c:pt>
                <c:pt idx="58">
                  <c:v>2057</c:v>
                </c:pt>
              </c:numCache>
            </c:numRef>
          </c:cat>
          <c:val>
            <c:numRef>
              <c:f>Blad1!$C$2:$C$60</c:f>
              <c:numCache>
                <c:formatCode>0</c:formatCode>
                <c:ptCount val="59"/>
                <c:pt idx="0">
                  <c:v>161.80000000000001</c:v>
                </c:pt>
                <c:pt idx="1">
                  <c:v>169.1</c:v>
                </c:pt>
                <c:pt idx="2">
                  <c:v>177.9</c:v>
                </c:pt>
                <c:pt idx="3">
                  <c:v>185.4</c:v>
                </c:pt>
                <c:pt idx="4">
                  <c:v>191.5</c:v>
                </c:pt>
                <c:pt idx="5">
                  <c:v>196.9</c:v>
                </c:pt>
                <c:pt idx="6">
                  <c:v>201.9</c:v>
                </c:pt>
                <c:pt idx="7">
                  <c:v>209.4</c:v>
                </c:pt>
                <c:pt idx="8">
                  <c:v>217.3</c:v>
                </c:pt>
                <c:pt idx="9">
                  <c:v>226.1</c:v>
                </c:pt>
                <c:pt idx="10">
                  <c:v>229.7</c:v>
                </c:pt>
                <c:pt idx="11">
                  <c:v>233.6</c:v>
                </c:pt>
                <c:pt idx="12">
                  <c:v>241.3</c:v>
                </c:pt>
                <c:pt idx="13">
                  <c:v>249.2</c:v>
                </c:pt>
                <c:pt idx="14">
                  <c:v>256.10000000000002</c:v>
                </c:pt>
                <c:pt idx="15">
                  <c:v>264.10000000000002</c:v>
                </c:pt>
                <c:pt idx="16">
                  <c:v>272</c:v>
                </c:pt>
                <c:pt idx="17">
                  <c:v>283.10000000000002</c:v>
                </c:pt>
                <c:pt idx="18">
                  <c:v>292.2</c:v>
                </c:pt>
                <c:pt idx="19">
                  <c:v>301.60000000000002</c:v>
                </c:pt>
                <c:pt idx="20">
                  <c:v>311.55279999999999</c:v>
                </c:pt>
                <c:pt idx="21">
                  <c:v>321.83404239999999</c:v>
                </c:pt>
                <c:pt idx="22">
                  <c:v>332.45456579919994</c:v>
                </c:pt>
                <c:pt idx="23">
                  <c:v>343.42556647057353</c:v>
                </c:pt>
                <c:pt idx="24">
                  <c:v>354.75861016410244</c:v>
                </c:pt>
                <c:pt idx="25">
                  <c:v>366.46564429951781</c:v>
                </c:pt>
                <c:pt idx="26">
                  <c:v>378.55901056140186</c:v>
                </c:pt>
                <c:pt idx="27">
                  <c:v>391.0514579099281</c:v>
                </c:pt>
                <c:pt idx="28">
                  <c:v>403.95615602095569</c:v>
                </c:pt>
                <c:pt idx="29">
                  <c:v>417.28670916964717</c:v>
                </c:pt>
                <c:pt idx="30">
                  <c:v>431.05717057224547</c:v>
                </c:pt>
                <c:pt idx="31">
                  <c:v>445.28205720112953</c:v>
                </c:pt>
                <c:pt idx="32">
                  <c:v>459.97636508876678</c:v>
                </c:pt>
                <c:pt idx="33">
                  <c:v>475.15558513669606</c:v>
                </c:pt>
                <c:pt idx="34">
                  <c:v>490.83571944620701</c:v>
                </c:pt>
                <c:pt idx="35">
                  <c:v>507.03329818793179</c:v>
                </c:pt>
                <c:pt idx="36">
                  <c:v>523.76539702813352</c:v>
                </c:pt>
                <c:pt idx="37">
                  <c:v>541.04965513006186</c:v>
                </c:pt>
                <c:pt idx="38">
                  <c:v>558.90429374935388</c:v>
                </c:pt>
                <c:pt idx="39">
                  <c:v>577.34813544308247</c:v>
                </c:pt>
                <c:pt idx="40">
                  <c:v>596.40062391270419</c:v>
                </c:pt>
                <c:pt idx="41">
                  <c:v>616.08184450182341</c:v>
                </c:pt>
                <c:pt idx="42">
                  <c:v>636.41254537038355</c:v>
                </c:pt>
                <c:pt idx="43">
                  <c:v>657.4141593676062</c:v>
                </c:pt>
                <c:pt idx="44">
                  <c:v>679.10882662673714</c:v>
                </c:pt>
                <c:pt idx="45">
                  <c:v>701.51941790541946</c:v>
                </c:pt>
                <c:pt idx="46">
                  <c:v>724.66955869629828</c:v>
                </c:pt>
                <c:pt idx="47">
                  <c:v>748.58365413327601</c:v>
                </c:pt>
                <c:pt idx="48">
                  <c:v>773.28691471967409</c:v>
                </c:pt>
                <c:pt idx="49">
                  <c:v>798.80538290542324</c:v>
                </c:pt>
                <c:pt idx="50">
                  <c:v>825.16596054130218</c:v>
                </c:pt>
                <c:pt idx="51">
                  <c:v>852.39643723916504</c:v>
                </c:pt>
                <c:pt idx="52">
                  <c:v>880.52551966805743</c:v>
                </c:pt>
                <c:pt idx="53">
                  <c:v>909.58286181710321</c:v>
                </c:pt>
                <c:pt idx="54">
                  <c:v>939.59909625706757</c:v>
                </c:pt>
                <c:pt idx="55">
                  <c:v>970.60586643355077</c:v>
                </c:pt>
                <c:pt idx="56">
                  <c:v>1002.6358600258578</c:v>
                </c:pt>
                <c:pt idx="57">
                  <c:v>1035.722843406711</c:v>
                </c:pt>
                <c:pt idx="58">
                  <c:v>1069.9016972391323</c:v>
                </c:pt>
              </c:numCache>
            </c:numRef>
          </c:val>
          <c:smooth val="0"/>
          <c:extLst>
            <c:ext xmlns:c16="http://schemas.microsoft.com/office/drawing/2014/chart" uri="{C3380CC4-5D6E-409C-BE32-E72D297353CC}">
              <c16:uniqueId val="{00000005-167D-4828-89BF-3CEA0B1995E4}"/>
            </c:ext>
          </c:extLst>
        </c:ser>
        <c:dLbls>
          <c:showLegendKey val="0"/>
          <c:showVal val="0"/>
          <c:showCatName val="0"/>
          <c:showSerName val="0"/>
          <c:showPercent val="0"/>
          <c:showBubbleSize val="0"/>
        </c:dLbls>
        <c:smooth val="0"/>
        <c:axId val="1857844208"/>
        <c:axId val="1620583744"/>
      </c:lineChart>
      <c:catAx>
        <c:axId val="185784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20583744"/>
        <c:crosses val="autoZero"/>
        <c:auto val="1"/>
        <c:lblAlgn val="ctr"/>
        <c:lblOffset val="100"/>
        <c:noMultiLvlLbl val="0"/>
      </c:catAx>
      <c:valAx>
        <c:axId val="162058374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57844208"/>
        <c:crosses val="autoZero"/>
        <c:crossBetween val="between"/>
      </c:valAx>
      <c:spPr>
        <a:noFill/>
        <a:ln>
          <a:noFill/>
        </a:ln>
        <a:effectLst/>
      </c:spPr>
    </c:plotArea>
    <c:legend>
      <c:legendPos val="b"/>
      <c:layout>
        <c:manualLayout>
          <c:xMode val="edge"/>
          <c:yMode val="edge"/>
          <c:x val="0.41745135851989862"/>
          <c:y val="0.93762872159886645"/>
          <c:w val="0.16509728296020271"/>
          <c:h val="6.237127840113357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a:t>Genomsnittlig disponibel</a:t>
            </a:r>
            <a:r>
              <a:rPr lang="sv-SE" baseline="0" dirty="0"/>
              <a:t> årsinkomst</a:t>
            </a:r>
            <a:endParaRPr lang="sv-S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'Ekonomisk jämställdhet'!$A$2</c:f>
              <c:strCache>
                <c:ptCount val="1"/>
                <c:pt idx="0">
                  <c:v>Kvinnor</c:v>
                </c:pt>
              </c:strCache>
            </c:strRef>
          </c:tx>
          <c:spPr>
            <a:solidFill>
              <a:schemeClr val="accent1"/>
            </a:solidFill>
            <a:ln>
              <a:noFill/>
            </a:ln>
            <a:effectLst/>
          </c:spPr>
          <c:invertIfNegative val="0"/>
          <c:cat>
            <c:numRef>
              <c:f>'Ekonomisk jämställdhet'!$B$1:$K$1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'Ekonomisk jämställdhet'!$B$2:$K$2</c:f>
              <c:numCache>
                <c:formatCode>_-* #\ ##0\ "kr"_-;\-* #\ ##0\ "kr"_-;_-* "-"??\ "kr"_-;_-@_-</c:formatCode>
                <c:ptCount val="10"/>
                <c:pt idx="0">
                  <c:v>170500</c:v>
                </c:pt>
                <c:pt idx="1">
                  <c:v>176700</c:v>
                </c:pt>
                <c:pt idx="2">
                  <c:v>180400</c:v>
                </c:pt>
                <c:pt idx="3">
                  <c:v>185400</c:v>
                </c:pt>
                <c:pt idx="4">
                  <c:v>192600</c:v>
                </c:pt>
                <c:pt idx="5">
                  <c:v>197500</c:v>
                </c:pt>
                <c:pt idx="6">
                  <c:v>203200</c:v>
                </c:pt>
                <c:pt idx="7">
                  <c:v>210000</c:v>
                </c:pt>
                <c:pt idx="8">
                  <c:v>215400</c:v>
                </c:pt>
                <c:pt idx="9">
                  <c:v>219900</c:v>
                </c:pt>
              </c:numCache>
            </c:numRef>
          </c:val>
          <c:extLst>
            <c:ext xmlns:c16="http://schemas.microsoft.com/office/drawing/2014/chart" uri="{C3380CC4-5D6E-409C-BE32-E72D297353CC}">
              <c16:uniqueId val="{00000000-7922-42F0-83CC-9B84045816A9}"/>
            </c:ext>
          </c:extLst>
        </c:ser>
        <c:ser>
          <c:idx val="1"/>
          <c:order val="1"/>
          <c:tx>
            <c:strRef>
              <c:f>'Ekonomisk jämställdhet'!$A$3</c:f>
              <c:strCache>
                <c:ptCount val="1"/>
                <c:pt idx="0">
                  <c:v>Män</c:v>
                </c:pt>
              </c:strCache>
            </c:strRef>
          </c:tx>
          <c:spPr>
            <a:solidFill>
              <a:schemeClr val="accent2"/>
            </a:solidFill>
            <a:ln>
              <a:noFill/>
            </a:ln>
            <a:effectLst/>
          </c:spPr>
          <c:invertIfNegative val="0"/>
          <c:cat>
            <c:numRef>
              <c:f>'Ekonomisk jämställdhet'!$B$1:$K$1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'Ekonomisk jämställdhet'!$B$3:$K$3</c:f>
              <c:numCache>
                <c:formatCode>_-* #\ ##0\ "kr"_-;\-* #\ ##0\ "kr"_-;_-* "-"??\ "kr"_-;_-@_-</c:formatCode>
                <c:ptCount val="10"/>
                <c:pt idx="0">
                  <c:v>220500</c:v>
                </c:pt>
                <c:pt idx="1">
                  <c:v>227100</c:v>
                </c:pt>
                <c:pt idx="2">
                  <c:v>229900</c:v>
                </c:pt>
                <c:pt idx="3">
                  <c:v>236000</c:v>
                </c:pt>
                <c:pt idx="4">
                  <c:v>243400</c:v>
                </c:pt>
                <c:pt idx="5">
                  <c:v>247700</c:v>
                </c:pt>
                <c:pt idx="6">
                  <c:v>254300</c:v>
                </c:pt>
                <c:pt idx="7">
                  <c:v>261900</c:v>
                </c:pt>
                <c:pt idx="8">
                  <c:v>269100</c:v>
                </c:pt>
                <c:pt idx="9">
                  <c:v>272300</c:v>
                </c:pt>
              </c:numCache>
            </c:numRef>
          </c:val>
          <c:extLst>
            <c:ext xmlns:c16="http://schemas.microsoft.com/office/drawing/2014/chart" uri="{C3380CC4-5D6E-409C-BE32-E72D297353CC}">
              <c16:uniqueId val="{00000001-7922-42F0-83CC-9B84045816A9}"/>
            </c:ext>
          </c:extLst>
        </c:ser>
        <c:dLbls>
          <c:showLegendKey val="0"/>
          <c:showVal val="0"/>
          <c:showCatName val="0"/>
          <c:showSerName val="0"/>
          <c:showPercent val="0"/>
          <c:showBubbleSize val="0"/>
        </c:dLbls>
        <c:gapWidth val="219"/>
        <c:overlap val="-27"/>
        <c:axId val="611686056"/>
        <c:axId val="611685400"/>
      </c:barChart>
      <c:catAx>
        <c:axId val="611686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11685400"/>
        <c:crosses val="autoZero"/>
        <c:auto val="1"/>
        <c:lblAlgn val="ctr"/>
        <c:lblOffset val="100"/>
        <c:noMultiLvlLbl val="0"/>
      </c:catAx>
      <c:valAx>
        <c:axId val="611685400"/>
        <c:scaling>
          <c:orientation val="minMax"/>
        </c:scaling>
        <c:delete val="0"/>
        <c:axPos val="l"/>
        <c:majorGridlines>
          <c:spPr>
            <a:ln w="9525" cap="flat" cmpd="sng" algn="ctr">
              <a:solidFill>
                <a:schemeClr val="tx1">
                  <a:lumMod val="15000"/>
                  <a:lumOff val="85000"/>
                </a:schemeClr>
              </a:solidFill>
              <a:round/>
            </a:ln>
            <a:effectLst/>
          </c:spPr>
        </c:majorGridlines>
        <c:numFmt formatCode="_-* #\ ##0\ &quot;kr&quot;_-;\-* #\ ##0\ &quot;kr&quot;_-;_-* &quot;-&quot;??\ &quot;kr&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11686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a:t>Dagar med föräldrapenning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'Fördelning av föräldrapenning'!$A$2</c:f>
              <c:strCache>
                <c:ptCount val="1"/>
                <c:pt idx="0">
                  <c:v>Kvinnor</c:v>
                </c:pt>
              </c:strCache>
            </c:strRef>
          </c:tx>
          <c:spPr>
            <a:solidFill>
              <a:schemeClr val="accent1"/>
            </a:solidFill>
            <a:ln>
              <a:noFill/>
            </a:ln>
            <a:effectLst/>
          </c:spPr>
          <c:invertIfNegative val="0"/>
          <c:cat>
            <c:numRef>
              <c:f>'Fördelning av föräldrapenning'!$B$1:$K$1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'Fördelning av föräldrapenning'!$B$2:$K$2</c:f>
              <c:numCache>
                <c:formatCode>#\ ##0_ ;\-#\ ##0\ </c:formatCode>
                <c:ptCount val="10"/>
                <c:pt idx="0">
                  <c:v>92.4</c:v>
                </c:pt>
                <c:pt idx="1">
                  <c:v>91.6</c:v>
                </c:pt>
                <c:pt idx="2">
                  <c:v>91.5</c:v>
                </c:pt>
                <c:pt idx="3">
                  <c:v>90.4</c:v>
                </c:pt>
                <c:pt idx="4">
                  <c:v>90.1</c:v>
                </c:pt>
                <c:pt idx="5">
                  <c:v>88.8</c:v>
                </c:pt>
                <c:pt idx="6">
                  <c:v>88.3</c:v>
                </c:pt>
                <c:pt idx="7">
                  <c:v>84.1</c:v>
                </c:pt>
                <c:pt idx="8">
                  <c:v>83</c:v>
                </c:pt>
                <c:pt idx="9">
                  <c:v>80.400000000000006</c:v>
                </c:pt>
              </c:numCache>
            </c:numRef>
          </c:val>
          <c:extLst>
            <c:ext xmlns:c16="http://schemas.microsoft.com/office/drawing/2014/chart" uri="{C3380CC4-5D6E-409C-BE32-E72D297353CC}">
              <c16:uniqueId val="{00000000-311E-4828-82F5-DAC8D9068F2D}"/>
            </c:ext>
          </c:extLst>
        </c:ser>
        <c:ser>
          <c:idx val="1"/>
          <c:order val="1"/>
          <c:tx>
            <c:strRef>
              <c:f>'Fördelning av föräldrapenning'!$A$3</c:f>
              <c:strCache>
                <c:ptCount val="1"/>
                <c:pt idx="0">
                  <c:v>Män</c:v>
                </c:pt>
              </c:strCache>
            </c:strRef>
          </c:tx>
          <c:spPr>
            <a:solidFill>
              <a:schemeClr val="accent2"/>
            </a:solidFill>
            <a:ln>
              <a:noFill/>
            </a:ln>
            <a:effectLst/>
          </c:spPr>
          <c:invertIfNegative val="0"/>
          <c:cat>
            <c:numRef>
              <c:f>'Fördelning av föräldrapenning'!$B$1:$K$1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'Fördelning av föräldrapenning'!$B$3:$K$3</c:f>
              <c:numCache>
                <c:formatCode>#\ ##0_ ;\-#\ ##0\ </c:formatCode>
                <c:ptCount val="10"/>
                <c:pt idx="0">
                  <c:v>33.1</c:v>
                </c:pt>
                <c:pt idx="1">
                  <c:v>33.4</c:v>
                </c:pt>
                <c:pt idx="2">
                  <c:v>33.700000000000003</c:v>
                </c:pt>
                <c:pt idx="3">
                  <c:v>34.700000000000003</c:v>
                </c:pt>
                <c:pt idx="4">
                  <c:v>36.299999999999997</c:v>
                </c:pt>
                <c:pt idx="5">
                  <c:v>36.9</c:v>
                </c:pt>
                <c:pt idx="6">
                  <c:v>38.4</c:v>
                </c:pt>
                <c:pt idx="7">
                  <c:v>38.6</c:v>
                </c:pt>
                <c:pt idx="8">
                  <c:v>38.5</c:v>
                </c:pt>
                <c:pt idx="9">
                  <c:v>37.799999999999997</c:v>
                </c:pt>
              </c:numCache>
            </c:numRef>
          </c:val>
          <c:extLst>
            <c:ext xmlns:c16="http://schemas.microsoft.com/office/drawing/2014/chart" uri="{C3380CC4-5D6E-409C-BE32-E72D297353CC}">
              <c16:uniqueId val="{00000001-311E-4828-82F5-DAC8D9068F2D}"/>
            </c:ext>
          </c:extLst>
        </c:ser>
        <c:dLbls>
          <c:showLegendKey val="0"/>
          <c:showVal val="0"/>
          <c:showCatName val="0"/>
          <c:showSerName val="0"/>
          <c:showPercent val="0"/>
          <c:showBubbleSize val="0"/>
        </c:dLbls>
        <c:gapWidth val="219"/>
        <c:overlap val="-27"/>
        <c:axId val="859662360"/>
        <c:axId val="859661704"/>
      </c:barChart>
      <c:catAx>
        <c:axId val="859662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59661704"/>
        <c:crosses val="autoZero"/>
        <c:auto val="1"/>
        <c:lblAlgn val="ctr"/>
        <c:lblOffset val="100"/>
        <c:noMultiLvlLbl val="0"/>
      </c:catAx>
      <c:valAx>
        <c:axId val="859661704"/>
        <c:scaling>
          <c:orientation val="minMax"/>
        </c:scaling>
        <c:delete val="0"/>
        <c:axPos val="l"/>
        <c:majorGridlines>
          <c:spPr>
            <a:ln w="9525" cap="flat" cmpd="sng" algn="ctr">
              <a:solidFill>
                <a:schemeClr val="tx1">
                  <a:lumMod val="15000"/>
                  <a:lumOff val="85000"/>
                </a:schemeClr>
              </a:solidFill>
              <a:round/>
            </a:ln>
            <a:effectLst/>
          </c:spPr>
        </c:majorGridlines>
        <c:numFmt formatCode="#\ ##0_ ;\-#\ ##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59662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a:t>Uttag av VAB-dagar</a:t>
            </a:r>
          </a:p>
        </c:rich>
      </c:tx>
      <c:layout>
        <c:manualLayout>
          <c:xMode val="edge"/>
          <c:yMode val="edge"/>
          <c:x val="0.42358300032939938"/>
          <c:y val="1.82408452261888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'Fördelning av VAB'!$A$2</c:f>
              <c:strCache>
                <c:ptCount val="1"/>
                <c:pt idx="0">
                  <c:v>Kvinnor</c:v>
                </c:pt>
              </c:strCache>
            </c:strRef>
          </c:tx>
          <c:spPr>
            <a:solidFill>
              <a:schemeClr val="accent1"/>
            </a:solidFill>
            <a:ln>
              <a:noFill/>
            </a:ln>
            <a:effectLst/>
          </c:spPr>
          <c:invertIfNegative val="0"/>
          <c:cat>
            <c:numRef>
              <c:f>'Fördelning av VAB'!$B$1:$L$1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'Fördelning av VAB'!$B$2:$L$2</c:f>
              <c:numCache>
                <c:formatCode>#\ ##0.00_ ;\-#\ ##0.00\ </c:formatCode>
                <c:ptCount val="11"/>
                <c:pt idx="0">
                  <c:v>7.8</c:v>
                </c:pt>
                <c:pt idx="1">
                  <c:v>7.8</c:v>
                </c:pt>
                <c:pt idx="2">
                  <c:v>8.1999999999999993</c:v>
                </c:pt>
                <c:pt idx="3">
                  <c:v>8.4</c:v>
                </c:pt>
                <c:pt idx="4">
                  <c:v>8.4</c:v>
                </c:pt>
                <c:pt idx="5">
                  <c:v>8.3000000000000007</c:v>
                </c:pt>
                <c:pt idx="6">
                  <c:v>8.4</c:v>
                </c:pt>
                <c:pt idx="7">
                  <c:v>8.6</c:v>
                </c:pt>
                <c:pt idx="8">
                  <c:v>8.3000000000000007</c:v>
                </c:pt>
                <c:pt idx="9">
                  <c:v>10</c:v>
                </c:pt>
                <c:pt idx="10">
                  <c:v>10.5</c:v>
                </c:pt>
              </c:numCache>
            </c:numRef>
          </c:val>
          <c:extLst>
            <c:ext xmlns:c16="http://schemas.microsoft.com/office/drawing/2014/chart" uri="{C3380CC4-5D6E-409C-BE32-E72D297353CC}">
              <c16:uniqueId val="{00000000-E433-4C73-97A7-FE4775A63E98}"/>
            </c:ext>
          </c:extLst>
        </c:ser>
        <c:ser>
          <c:idx val="1"/>
          <c:order val="1"/>
          <c:tx>
            <c:strRef>
              <c:f>'Fördelning av VAB'!$A$3</c:f>
              <c:strCache>
                <c:ptCount val="1"/>
                <c:pt idx="0">
                  <c:v>Män</c:v>
                </c:pt>
              </c:strCache>
            </c:strRef>
          </c:tx>
          <c:spPr>
            <a:solidFill>
              <a:schemeClr val="accent2"/>
            </a:solidFill>
            <a:ln>
              <a:noFill/>
            </a:ln>
            <a:effectLst/>
          </c:spPr>
          <c:invertIfNegative val="0"/>
          <c:cat>
            <c:numRef>
              <c:f>'Fördelning av VAB'!$B$1:$L$1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'Fördelning av VAB'!$B$3:$L$3</c:f>
              <c:numCache>
                <c:formatCode>#\ ##0.00_ ;\-#\ ##0.00\ </c:formatCode>
                <c:ptCount val="11"/>
                <c:pt idx="0">
                  <c:v>5.9</c:v>
                </c:pt>
                <c:pt idx="1">
                  <c:v>5.9</c:v>
                </c:pt>
                <c:pt idx="2">
                  <c:v>6.4</c:v>
                </c:pt>
                <c:pt idx="3">
                  <c:v>6.6</c:v>
                </c:pt>
                <c:pt idx="4">
                  <c:v>6.7</c:v>
                </c:pt>
                <c:pt idx="5">
                  <c:v>6.7</c:v>
                </c:pt>
                <c:pt idx="6">
                  <c:v>6.7</c:v>
                </c:pt>
                <c:pt idx="7">
                  <c:v>6.8</c:v>
                </c:pt>
                <c:pt idx="8">
                  <c:v>6.6</c:v>
                </c:pt>
                <c:pt idx="9">
                  <c:v>8</c:v>
                </c:pt>
                <c:pt idx="10">
                  <c:v>8.5</c:v>
                </c:pt>
              </c:numCache>
            </c:numRef>
          </c:val>
          <c:extLst>
            <c:ext xmlns:c16="http://schemas.microsoft.com/office/drawing/2014/chart" uri="{C3380CC4-5D6E-409C-BE32-E72D297353CC}">
              <c16:uniqueId val="{00000001-E433-4C73-97A7-FE4775A63E98}"/>
            </c:ext>
          </c:extLst>
        </c:ser>
        <c:dLbls>
          <c:showLegendKey val="0"/>
          <c:showVal val="0"/>
          <c:showCatName val="0"/>
          <c:showSerName val="0"/>
          <c:showPercent val="0"/>
          <c:showBubbleSize val="0"/>
        </c:dLbls>
        <c:gapWidth val="219"/>
        <c:overlap val="-27"/>
        <c:axId val="856993624"/>
        <c:axId val="856996576"/>
      </c:barChart>
      <c:catAx>
        <c:axId val="856993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56996576"/>
        <c:crosses val="autoZero"/>
        <c:auto val="1"/>
        <c:lblAlgn val="ctr"/>
        <c:lblOffset val="100"/>
        <c:noMultiLvlLbl val="0"/>
      </c:catAx>
      <c:valAx>
        <c:axId val="856996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56993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Kvinnor</c:v>
                </c:pt>
              </c:strCache>
            </c:strRef>
          </c:tx>
          <c:spPr>
            <a:solidFill>
              <a:schemeClr val="accent1"/>
            </a:solidFill>
            <a:ln>
              <a:noFill/>
            </a:ln>
            <a:effectLst/>
          </c:spPr>
          <c:invertIfNegative val="0"/>
          <c:cat>
            <c:strRef>
              <c:f>Blad1!$A$2:$A$3</c:f>
              <c:strCache>
                <c:ptCount val="2"/>
                <c:pt idx="0">
                  <c:v>Aktiefonder</c:v>
                </c:pt>
                <c:pt idx="1">
                  <c:v>Sparkonto</c:v>
                </c:pt>
              </c:strCache>
            </c:strRef>
          </c:cat>
          <c:val>
            <c:numRef>
              <c:f>Blad1!$B$2:$B$3</c:f>
              <c:numCache>
                <c:formatCode>General</c:formatCode>
                <c:ptCount val="2"/>
                <c:pt idx="0">
                  <c:v>0.23</c:v>
                </c:pt>
                <c:pt idx="1">
                  <c:v>0.44</c:v>
                </c:pt>
              </c:numCache>
            </c:numRef>
          </c:val>
          <c:extLst>
            <c:ext xmlns:c16="http://schemas.microsoft.com/office/drawing/2014/chart" uri="{C3380CC4-5D6E-409C-BE32-E72D297353CC}">
              <c16:uniqueId val="{00000000-41A8-48CA-A722-66189F851D71}"/>
            </c:ext>
          </c:extLst>
        </c:ser>
        <c:ser>
          <c:idx val="1"/>
          <c:order val="1"/>
          <c:tx>
            <c:strRef>
              <c:f>Blad1!$C$1</c:f>
              <c:strCache>
                <c:ptCount val="1"/>
                <c:pt idx="0">
                  <c:v>Män</c:v>
                </c:pt>
              </c:strCache>
            </c:strRef>
          </c:tx>
          <c:spPr>
            <a:solidFill>
              <a:schemeClr val="accent2"/>
            </a:solidFill>
            <a:ln>
              <a:noFill/>
            </a:ln>
            <a:effectLst/>
          </c:spPr>
          <c:invertIfNegative val="0"/>
          <c:cat>
            <c:strRef>
              <c:f>Blad1!$A$2:$A$3</c:f>
              <c:strCache>
                <c:ptCount val="2"/>
                <c:pt idx="0">
                  <c:v>Aktiefonder</c:v>
                </c:pt>
                <c:pt idx="1">
                  <c:v>Sparkonto</c:v>
                </c:pt>
              </c:strCache>
            </c:strRef>
          </c:cat>
          <c:val>
            <c:numRef>
              <c:f>Blad1!$C$2:$C$3</c:f>
              <c:numCache>
                <c:formatCode>General</c:formatCode>
                <c:ptCount val="2"/>
                <c:pt idx="0">
                  <c:v>0.32</c:v>
                </c:pt>
                <c:pt idx="1">
                  <c:v>0.3</c:v>
                </c:pt>
              </c:numCache>
            </c:numRef>
          </c:val>
          <c:extLst>
            <c:ext xmlns:c16="http://schemas.microsoft.com/office/drawing/2014/chart" uri="{C3380CC4-5D6E-409C-BE32-E72D297353CC}">
              <c16:uniqueId val="{00000001-41A8-48CA-A722-66189F851D71}"/>
            </c:ext>
          </c:extLst>
        </c:ser>
        <c:dLbls>
          <c:showLegendKey val="0"/>
          <c:showVal val="0"/>
          <c:showCatName val="0"/>
          <c:showSerName val="0"/>
          <c:showPercent val="0"/>
          <c:showBubbleSize val="0"/>
        </c:dLbls>
        <c:gapWidth val="219"/>
        <c:overlap val="-27"/>
        <c:axId val="936048168"/>
        <c:axId val="936046200"/>
      </c:barChart>
      <c:catAx>
        <c:axId val="936048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36046200"/>
        <c:crosses val="autoZero"/>
        <c:auto val="1"/>
        <c:lblAlgn val="ctr"/>
        <c:lblOffset val="100"/>
        <c:noMultiLvlLbl val="0"/>
      </c:catAx>
      <c:valAx>
        <c:axId val="936046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36048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Kvinnor</c:v>
                </c:pt>
              </c:strCache>
            </c:strRef>
          </c:tx>
          <c:spPr>
            <a:solidFill>
              <a:schemeClr val="accent1"/>
            </a:solidFill>
            <a:ln>
              <a:noFill/>
            </a:ln>
            <a:effectLst/>
          </c:spPr>
          <c:invertIfNegative val="0"/>
          <c:cat>
            <c:strRef>
              <c:f>Blad1!$A$2:$A$9</c:f>
              <c:strCache>
                <c:ptCount val="8"/>
                <c:pt idx="0">
                  <c:v>Av bankrådgivare</c:v>
                </c:pt>
                <c:pt idx="1">
                  <c:v>Av familj, släkt eller bekant</c:v>
                </c:pt>
                <c:pt idx="2">
                  <c:v>Genom internetbanken</c:v>
                </c:pt>
                <c:pt idx="3">
                  <c:v>Följer blogg, podd, internet</c:v>
                </c:pt>
                <c:pt idx="4">
                  <c:v>Via dagstidning</c:v>
                </c:pt>
                <c:pt idx="5">
                  <c:v>Via facktidning</c:v>
                </c:pt>
                <c:pt idx="6">
                  <c:v>Går kurs, studiecirkel</c:v>
                </c:pt>
                <c:pt idx="7">
                  <c:v>Jag söker inte sådan information</c:v>
                </c:pt>
              </c:strCache>
            </c:strRef>
          </c:cat>
          <c:val>
            <c:numRef>
              <c:f>Blad1!$B$2:$B$9</c:f>
              <c:numCache>
                <c:formatCode>General</c:formatCode>
                <c:ptCount val="8"/>
                <c:pt idx="0">
                  <c:v>0.46</c:v>
                </c:pt>
                <c:pt idx="1">
                  <c:v>0.37</c:v>
                </c:pt>
                <c:pt idx="2">
                  <c:v>0.23</c:v>
                </c:pt>
                <c:pt idx="3">
                  <c:v>0.11</c:v>
                </c:pt>
                <c:pt idx="4">
                  <c:v>0.12</c:v>
                </c:pt>
                <c:pt idx="5">
                  <c:v>0.03</c:v>
                </c:pt>
                <c:pt idx="6">
                  <c:v>0.01</c:v>
                </c:pt>
                <c:pt idx="7">
                  <c:v>0.19</c:v>
                </c:pt>
              </c:numCache>
            </c:numRef>
          </c:val>
          <c:extLst>
            <c:ext xmlns:c16="http://schemas.microsoft.com/office/drawing/2014/chart" uri="{C3380CC4-5D6E-409C-BE32-E72D297353CC}">
              <c16:uniqueId val="{00000000-98D2-4DC9-B566-59EEE1D6E69C}"/>
            </c:ext>
          </c:extLst>
        </c:ser>
        <c:ser>
          <c:idx val="1"/>
          <c:order val="1"/>
          <c:tx>
            <c:strRef>
              <c:f>Blad1!$C$1</c:f>
              <c:strCache>
                <c:ptCount val="1"/>
                <c:pt idx="0">
                  <c:v>Män</c:v>
                </c:pt>
              </c:strCache>
            </c:strRef>
          </c:tx>
          <c:spPr>
            <a:solidFill>
              <a:schemeClr val="accent2"/>
            </a:solidFill>
            <a:ln>
              <a:noFill/>
            </a:ln>
            <a:effectLst/>
          </c:spPr>
          <c:invertIfNegative val="0"/>
          <c:cat>
            <c:strRef>
              <c:f>Blad1!$A$2:$A$9</c:f>
              <c:strCache>
                <c:ptCount val="8"/>
                <c:pt idx="0">
                  <c:v>Av bankrådgivare</c:v>
                </c:pt>
                <c:pt idx="1">
                  <c:v>Av familj, släkt eller bekant</c:v>
                </c:pt>
                <c:pt idx="2">
                  <c:v>Genom internetbanken</c:v>
                </c:pt>
                <c:pt idx="3">
                  <c:v>Följer blogg, podd, internet</c:v>
                </c:pt>
                <c:pt idx="4">
                  <c:v>Via dagstidning</c:v>
                </c:pt>
                <c:pt idx="5">
                  <c:v>Via facktidning</c:v>
                </c:pt>
                <c:pt idx="6">
                  <c:v>Går kurs, studiecirkel</c:v>
                </c:pt>
                <c:pt idx="7">
                  <c:v>Jag söker inte sådan information</c:v>
                </c:pt>
              </c:strCache>
            </c:strRef>
          </c:cat>
          <c:val>
            <c:numRef>
              <c:f>Blad1!$C$2:$C$9</c:f>
              <c:numCache>
                <c:formatCode>General</c:formatCode>
                <c:ptCount val="8"/>
                <c:pt idx="0">
                  <c:v>0.37</c:v>
                </c:pt>
                <c:pt idx="1">
                  <c:v>0.3</c:v>
                </c:pt>
                <c:pt idx="2">
                  <c:v>0.32</c:v>
                </c:pt>
                <c:pt idx="3">
                  <c:v>0.22</c:v>
                </c:pt>
                <c:pt idx="4">
                  <c:v>0.22</c:v>
                </c:pt>
                <c:pt idx="5">
                  <c:v>0.16</c:v>
                </c:pt>
                <c:pt idx="6">
                  <c:v>0.02</c:v>
                </c:pt>
                <c:pt idx="7">
                  <c:v>0.13</c:v>
                </c:pt>
              </c:numCache>
            </c:numRef>
          </c:val>
          <c:extLst>
            <c:ext xmlns:c16="http://schemas.microsoft.com/office/drawing/2014/chart" uri="{C3380CC4-5D6E-409C-BE32-E72D297353CC}">
              <c16:uniqueId val="{00000001-98D2-4DC9-B566-59EEE1D6E69C}"/>
            </c:ext>
          </c:extLst>
        </c:ser>
        <c:dLbls>
          <c:showLegendKey val="0"/>
          <c:showVal val="0"/>
          <c:showCatName val="0"/>
          <c:showSerName val="0"/>
          <c:showPercent val="0"/>
          <c:showBubbleSize val="0"/>
        </c:dLbls>
        <c:gapWidth val="219"/>
        <c:axId val="936048168"/>
        <c:axId val="936046200"/>
      </c:barChart>
      <c:catAx>
        <c:axId val="936048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36046200"/>
        <c:crosses val="autoZero"/>
        <c:auto val="1"/>
        <c:lblAlgn val="ctr"/>
        <c:lblOffset val="100"/>
        <c:noMultiLvlLbl val="0"/>
      </c:catAx>
      <c:valAx>
        <c:axId val="936046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36048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0,32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A5-4D7D-A564-2AD933A09E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A5-4D7D-A564-2AD933A09E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A5-4D7D-A564-2AD933A09EE1}"/>
              </c:ext>
            </c:extLst>
          </c:dPt>
          <c:dPt>
            <c:idx val="3"/>
            <c:bubble3D val="0"/>
            <c:spPr>
              <a:solidFill>
                <a:srgbClr val="E37D61"/>
              </a:solidFill>
              <a:ln w="19050">
                <a:solidFill>
                  <a:schemeClr val="lt1"/>
                </a:solidFill>
              </a:ln>
              <a:effectLst/>
            </c:spPr>
            <c:extLst>
              <c:ext xmlns:c16="http://schemas.microsoft.com/office/drawing/2014/chart" uri="{C3380CC4-5D6E-409C-BE32-E72D297353CC}">
                <c16:uniqueId val="{00000007-CAA5-4D7D-A564-2AD933A09EE1}"/>
              </c:ext>
            </c:extLst>
          </c:dPt>
          <c:cat>
            <c:strRef>
              <c:f>Blad1!$A$2:$A$5</c:f>
              <c:strCache>
                <c:ptCount val="4"/>
                <c:pt idx="0">
                  <c:v>Ja, kanske</c:v>
                </c:pt>
                <c:pt idx="1">
                  <c:v>Tveksam</c:v>
                </c:pt>
                <c:pt idx="2">
                  <c:v>Nej</c:v>
                </c:pt>
                <c:pt idx="3">
                  <c:v>Vet ej</c:v>
                </c:pt>
              </c:strCache>
            </c:strRef>
          </c:cat>
          <c:val>
            <c:numRef>
              <c:f>Blad1!$B$2:$B$5</c:f>
              <c:numCache>
                <c:formatCode>General</c:formatCode>
                <c:ptCount val="4"/>
                <c:pt idx="0">
                  <c:v>0.4</c:v>
                </c:pt>
                <c:pt idx="1">
                  <c:v>0.12</c:v>
                </c:pt>
                <c:pt idx="2">
                  <c:v>0.09</c:v>
                </c:pt>
                <c:pt idx="3">
                  <c:v>7.0000000000000007E-2</c:v>
                </c:pt>
              </c:numCache>
            </c:numRef>
          </c:val>
          <c:extLst>
            <c:ext xmlns:c16="http://schemas.microsoft.com/office/drawing/2014/chart" uri="{C3380CC4-5D6E-409C-BE32-E72D297353CC}">
              <c16:uniqueId val="{00000008-CAA5-4D7D-A564-2AD933A09EE1}"/>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2023-02-01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10;&#10;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10;&#10;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10;&#10;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10;&#10;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7778"/>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10;&#10;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10;&#10;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10;&#10;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10;&#10;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10;&#10;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10;&#10;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10712227" cy="1086443"/>
          </a:xfrm>
        </p:spPr>
        <p:txBody>
          <a:bodyPr/>
          <a:lstStyle/>
          <a:p>
            <a:r>
              <a:rPr lang="sv-SE" dirty="0"/>
              <a:t>Jämställdhet börjar i plånboken</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665234"/>
            <a:ext cx="3816477" cy="487316"/>
          </a:xfrm>
        </p:spPr>
        <p:txBody>
          <a:bodyPr/>
          <a:lstStyle/>
          <a:p>
            <a:r>
              <a:rPr lang="sv-SE" dirty="0"/>
              <a:t>Emma Persson, Länsförsäkringar</a:t>
            </a:r>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VAD GER ALLMÄN PENSION?</a:t>
            </a:r>
          </a:p>
        </p:txBody>
      </p:sp>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7" name="textruta 6">
            <a:extLst>
              <a:ext uri="{FF2B5EF4-FFF2-40B4-BE49-F238E27FC236}">
                <a16:creationId xmlns:a16="http://schemas.microsoft.com/office/drawing/2014/main" id="{56ECD5A9-999F-4B46-8691-B854EA62C387}"/>
              </a:ext>
            </a:extLst>
          </p:cNvPr>
          <p:cNvSpPr txBox="1"/>
          <p:nvPr/>
        </p:nvSpPr>
        <p:spPr>
          <a:xfrm>
            <a:off x="601438" y="2018110"/>
            <a:ext cx="4735560" cy="1987467"/>
          </a:xfrm>
          <a:prstGeom prst="rect">
            <a:avLst/>
          </a:prstGeom>
          <a:noFill/>
        </p:spPr>
        <p:txBody>
          <a:bodyPr wrap="square">
            <a:spAutoFit/>
          </a:bodyPr>
          <a:lstStyle/>
          <a:p>
            <a:pPr marL="342900" indent="-342900">
              <a:lnSpc>
                <a:spcPts val="3000"/>
              </a:lnSpc>
              <a:buFont typeface="Arial" panose="020B0604020202020204" pitchFamily="34" charset="0"/>
              <a:buChar char="•"/>
            </a:pPr>
            <a:r>
              <a:rPr lang="sv-SE" sz="2000" dirty="0">
                <a:ea typeface="Arial" charset="0"/>
                <a:cs typeface="Arial" charset="0"/>
              </a:rPr>
              <a:t>Det är viktigt att prata hemma om hur man ska fördela utgifter och vem som ansvarar för vilket utgiftsområde. </a:t>
            </a:r>
          </a:p>
          <a:p>
            <a:pPr marL="342900" indent="-342900">
              <a:lnSpc>
                <a:spcPts val="3000"/>
              </a:lnSpc>
              <a:buFont typeface="Arial" panose="020B0604020202020204" pitchFamily="34" charset="0"/>
              <a:buChar char="•"/>
            </a:pPr>
            <a:r>
              <a:rPr lang="sv-SE" sz="2000" dirty="0">
                <a:ea typeface="Arial" charset="0"/>
                <a:cs typeface="Arial" charset="0"/>
              </a:rPr>
              <a:t>Viktigt att tänka sig för hur det blir vid en eventuell separation.</a:t>
            </a:r>
          </a:p>
        </p:txBody>
      </p:sp>
      <p:graphicFrame>
        <p:nvGraphicFramePr>
          <p:cNvPr id="9" name="Tabell 5">
            <a:extLst>
              <a:ext uri="{FF2B5EF4-FFF2-40B4-BE49-F238E27FC236}">
                <a16:creationId xmlns:a16="http://schemas.microsoft.com/office/drawing/2014/main" id="{C4E202D7-35D9-4E69-90BE-867C5277B58C}"/>
              </a:ext>
            </a:extLst>
          </p:cNvPr>
          <p:cNvGraphicFramePr>
            <a:graphicFrameLocks/>
          </p:cNvGraphicFramePr>
          <p:nvPr>
            <p:extLst>
              <p:ext uri="{D42A27DB-BD31-4B8C-83A1-F6EECF244321}">
                <p14:modId xmlns:p14="http://schemas.microsoft.com/office/powerpoint/2010/main" val="3354515769"/>
              </p:ext>
            </p:extLst>
          </p:nvPr>
        </p:nvGraphicFramePr>
        <p:xfrm>
          <a:off x="5565298" y="1490434"/>
          <a:ext cx="5551740" cy="4471452"/>
        </p:xfrm>
        <a:graphic>
          <a:graphicData uri="http://schemas.openxmlformats.org/drawingml/2006/table">
            <a:tbl>
              <a:tblPr firstRow="1" bandRow="1">
                <a:tableStyleId>{5C22544A-7EE6-4342-B048-85BDC9FD1C3A}</a:tableStyleId>
              </a:tblPr>
              <a:tblGrid>
                <a:gridCol w="1850580">
                  <a:extLst>
                    <a:ext uri="{9D8B030D-6E8A-4147-A177-3AD203B41FA5}">
                      <a16:colId xmlns:a16="http://schemas.microsoft.com/office/drawing/2014/main" val="2336489506"/>
                    </a:ext>
                  </a:extLst>
                </a:gridCol>
                <a:gridCol w="1850580">
                  <a:extLst>
                    <a:ext uri="{9D8B030D-6E8A-4147-A177-3AD203B41FA5}">
                      <a16:colId xmlns:a16="http://schemas.microsoft.com/office/drawing/2014/main" val="3788303289"/>
                    </a:ext>
                  </a:extLst>
                </a:gridCol>
                <a:gridCol w="1850580">
                  <a:extLst>
                    <a:ext uri="{9D8B030D-6E8A-4147-A177-3AD203B41FA5}">
                      <a16:colId xmlns:a16="http://schemas.microsoft.com/office/drawing/2014/main" val="2744437489"/>
                    </a:ext>
                  </a:extLst>
                </a:gridCol>
              </a:tblGrid>
              <a:tr h="562786">
                <a:tc>
                  <a:txBody>
                    <a:bodyPr/>
                    <a:lstStyle/>
                    <a:p>
                      <a:endParaRPr lang="sv-SE" dirty="0">
                        <a:solidFill>
                          <a:schemeClr val="accent1"/>
                        </a:solidFill>
                      </a:endParaRP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chemeClr val="accent1"/>
                          </a:solidFill>
                        </a:rPr>
                        <a:t>KVINNOR</a:t>
                      </a: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chemeClr val="accent1"/>
                          </a:solidFill>
                        </a:rPr>
                        <a:t>MÄN</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578205">
                <a:tc>
                  <a:txBody>
                    <a:bodyPr/>
                    <a:lstStyle/>
                    <a:p>
                      <a:r>
                        <a:rPr lang="sv-SE" sz="1900" dirty="0">
                          <a:solidFill>
                            <a:schemeClr val="tx1"/>
                          </a:solidFill>
                          <a:latin typeface="+mj-lt"/>
                        </a:rPr>
                        <a:t>Livsmedel</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578205">
                <a:tc>
                  <a:txBody>
                    <a:bodyPr/>
                    <a:lstStyle/>
                    <a:p>
                      <a:r>
                        <a:rPr lang="sv-SE" sz="1900" dirty="0">
                          <a:solidFill>
                            <a:schemeClr val="tx1"/>
                          </a:solidFill>
                          <a:latin typeface="+mj-lt"/>
                        </a:rPr>
                        <a:t>Bil/båt</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1017641">
                <a:tc>
                  <a:txBody>
                    <a:bodyPr/>
                    <a:lstStyle/>
                    <a:p>
                      <a:r>
                        <a:rPr lang="sv-SE" sz="1900" dirty="0">
                          <a:solidFill>
                            <a:schemeClr val="tx1"/>
                          </a:solidFill>
                          <a:latin typeface="+mj-lt"/>
                        </a:rPr>
                        <a:t>Kläder och småprylar </a:t>
                      </a:r>
                      <a:br>
                        <a:rPr lang="sv-SE" sz="1900" dirty="0">
                          <a:solidFill>
                            <a:schemeClr val="tx1"/>
                          </a:solidFill>
                          <a:latin typeface="+mj-lt"/>
                        </a:rPr>
                      </a:br>
                      <a:r>
                        <a:rPr lang="sv-SE" sz="1900" dirty="0">
                          <a:solidFill>
                            <a:schemeClr val="tx1"/>
                          </a:solidFill>
                          <a:latin typeface="+mj-lt"/>
                        </a:rPr>
                        <a:t>till hemmet</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578205">
                <a:tc>
                  <a:txBody>
                    <a:bodyPr/>
                    <a:lstStyle/>
                    <a:p>
                      <a:r>
                        <a:rPr lang="sv-SE" sz="1900" dirty="0">
                          <a:solidFill>
                            <a:schemeClr val="tx1"/>
                          </a:solidFill>
                          <a:latin typeface="+mj-lt"/>
                        </a:rPr>
                        <a:t>Inredning</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578205">
                <a:tc>
                  <a:txBody>
                    <a:bodyPr/>
                    <a:lstStyle/>
                    <a:p>
                      <a:r>
                        <a:rPr lang="sv-SE" sz="1900" dirty="0">
                          <a:solidFill>
                            <a:schemeClr val="tx1"/>
                          </a:solidFill>
                          <a:latin typeface="+mj-lt"/>
                        </a:rPr>
                        <a:t>Elektronik</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r h="578205">
                <a:tc>
                  <a:txBody>
                    <a:bodyPr/>
                    <a:lstStyle/>
                    <a:p>
                      <a:r>
                        <a:rPr lang="sv-SE" sz="1900" dirty="0">
                          <a:solidFill>
                            <a:schemeClr val="tx1"/>
                          </a:solidFill>
                          <a:latin typeface="+mj-lt"/>
                        </a:rPr>
                        <a:t>Sparande</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091069"/>
                  </a:ext>
                </a:extLst>
              </a:tr>
            </a:tbl>
          </a:graphicData>
        </a:graphic>
      </p:graphicFrame>
      <p:sp>
        <p:nvSpPr>
          <p:cNvPr id="10" name="Flödesschema: Koppling 9">
            <a:extLst>
              <a:ext uri="{FF2B5EF4-FFF2-40B4-BE49-F238E27FC236}">
                <a16:creationId xmlns:a16="http://schemas.microsoft.com/office/drawing/2014/main" id="{82BB9438-06AE-4186-A14E-AE44129D0641}"/>
              </a:ext>
            </a:extLst>
          </p:cNvPr>
          <p:cNvSpPr/>
          <p:nvPr/>
        </p:nvSpPr>
        <p:spPr>
          <a:xfrm>
            <a:off x="7874869" y="2238771"/>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Flödesschema: Koppling 10">
            <a:extLst>
              <a:ext uri="{FF2B5EF4-FFF2-40B4-BE49-F238E27FC236}">
                <a16:creationId xmlns:a16="http://schemas.microsoft.com/office/drawing/2014/main" id="{53120873-2E75-4316-8292-8D8318F2A3AA}"/>
              </a:ext>
            </a:extLst>
          </p:cNvPr>
          <p:cNvSpPr/>
          <p:nvPr/>
        </p:nvSpPr>
        <p:spPr>
          <a:xfrm>
            <a:off x="9511645" y="2815997"/>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Flödesschema: Koppling 11">
            <a:extLst>
              <a:ext uri="{FF2B5EF4-FFF2-40B4-BE49-F238E27FC236}">
                <a16:creationId xmlns:a16="http://schemas.microsoft.com/office/drawing/2014/main" id="{55C4B577-8DBC-44D6-8B4B-B3BF0EE303EB}"/>
              </a:ext>
            </a:extLst>
          </p:cNvPr>
          <p:cNvSpPr/>
          <p:nvPr/>
        </p:nvSpPr>
        <p:spPr>
          <a:xfrm>
            <a:off x="7874869" y="3598584"/>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Flödesschema: Koppling 12">
            <a:extLst>
              <a:ext uri="{FF2B5EF4-FFF2-40B4-BE49-F238E27FC236}">
                <a16:creationId xmlns:a16="http://schemas.microsoft.com/office/drawing/2014/main" id="{F992CEE1-0C96-4E66-B179-F4136459BA44}"/>
              </a:ext>
            </a:extLst>
          </p:cNvPr>
          <p:cNvSpPr/>
          <p:nvPr/>
        </p:nvSpPr>
        <p:spPr>
          <a:xfrm>
            <a:off x="7874869" y="4421267"/>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Flödesschema: Koppling 13">
            <a:extLst>
              <a:ext uri="{FF2B5EF4-FFF2-40B4-BE49-F238E27FC236}">
                <a16:creationId xmlns:a16="http://schemas.microsoft.com/office/drawing/2014/main" id="{831E65AF-DAE6-4E1A-9F93-825EB1E13E82}"/>
              </a:ext>
            </a:extLst>
          </p:cNvPr>
          <p:cNvSpPr/>
          <p:nvPr/>
        </p:nvSpPr>
        <p:spPr>
          <a:xfrm>
            <a:off x="9511645" y="5018547"/>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Flödesschema: Koppling 14">
            <a:extLst>
              <a:ext uri="{FF2B5EF4-FFF2-40B4-BE49-F238E27FC236}">
                <a16:creationId xmlns:a16="http://schemas.microsoft.com/office/drawing/2014/main" id="{F63F73EE-724C-41AA-97BD-077997CC4973}"/>
              </a:ext>
            </a:extLst>
          </p:cNvPr>
          <p:cNvSpPr/>
          <p:nvPr/>
        </p:nvSpPr>
        <p:spPr>
          <a:xfrm>
            <a:off x="9507214" y="5558043"/>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700C1ADA-EB62-4331-B211-4631578B2D30}"/>
              </a:ext>
            </a:extLst>
          </p:cNvPr>
          <p:cNvSpPr txBox="1"/>
          <p:nvPr/>
        </p:nvSpPr>
        <p:spPr>
          <a:xfrm>
            <a:off x="8737600" y="6492332"/>
            <a:ext cx="3028530" cy="201993"/>
          </a:xfrm>
          <a:prstGeom prst="rect">
            <a:avLst/>
          </a:prstGeom>
          <a:noFill/>
        </p:spPr>
        <p:txBody>
          <a:bodyPr wrap="square" lIns="0" tIns="0" rIns="0" bIns="0" rtlCol="0">
            <a:noAutofit/>
          </a:bodyPr>
          <a:lstStyle/>
          <a:p>
            <a:r>
              <a:rPr lang="sv-SE" sz="1100" i="1" dirty="0">
                <a:solidFill>
                  <a:srgbClr val="000000"/>
                </a:solidFill>
              </a:rPr>
              <a:t>Källa: </a:t>
            </a:r>
            <a:r>
              <a:rPr lang="sv-SE" sz="1100" dirty="0" err="1"/>
              <a:t>Novus</a:t>
            </a:r>
            <a:r>
              <a:rPr lang="sv-SE" sz="1100" dirty="0"/>
              <a:t> på uppdrag av Länsförsäkringar, 2020</a:t>
            </a:r>
            <a:endParaRPr lang="sv-SE" sz="1100" i="1" dirty="0">
              <a:solidFill>
                <a:srgbClr val="000000"/>
              </a:solidFill>
            </a:endParaRPr>
          </a:p>
        </p:txBody>
      </p:sp>
    </p:spTree>
    <p:extLst>
      <p:ext uri="{BB962C8B-B14F-4D97-AF65-F5344CB8AC3E}">
        <p14:creationId xmlns:p14="http://schemas.microsoft.com/office/powerpoint/2010/main" val="294005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VÅGA PRATA PENGAR!</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2884429210"/>
              </p:ext>
            </p:extLst>
          </p:nvPr>
        </p:nvGraphicFramePr>
        <p:xfrm>
          <a:off x="1246475" y="2295149"/>
          <a:ext cx="8751115" cy="3385213"/>
        </p:xfrm>
        <a:graphic>
          <a:graphicData uri="http://schemas.openxmlformats.org/drawingml/2006/table">
            <a:tbl>
              <a:tblPr firstRow="1" bandRow="1">
                <a:tableStyleId>{5C22544A-7EE6-4342-B048-85BDC9FD1C3A}</a:tableStyleId>
              </a:tblPr>
              <a:tblGrid>
                <a:gridCol w="4074995">
                  <a:extLst>
                    <a:ext uri="{9D8B030D-6E8A-4147-A177-3AD203B41FA5}">
                      <a16:colId xmlns:a16="http://schemas.microsoft.com/office/drawing/2014/main" val="2336489506"/>
                    </a:ext>
                  </a:extLst>
                </a:gridCol>
                <a:gridCol w="1301466">
                  <a:extLst>
                    <a:ext uri="{9D8B030D-6E8A-4147-A177-3AD203B41FA5}">
                      <a16:colId xmlns:a16="http://schemas.microsoft.com/office/drawing/2014/main" val="3788303289"/>
                    </a:ext>
                  </a:extLst>
                </a:gridCol>
                <a:gridCol w="1496097">
                  <a:extLst>
                    <a:ext uri="{9D8B030D-6E8A-4147-A177-3AD203B41FA5}">
                      <a16:colId xmlns:a16="http://schemas.microsoft.com/office/drawing/2014/main" val="616797527"/>
                    </a:ext>
                  </a:extLst>
                </a:gridCol>
                <a:gridCol w="1878557">
                  <a:extLst>
                    <a:ext uri="{9D8B030D-6E8A-4147-A177-3AD203B41FA5}">
                      <a16:colId xmlns:a16="http://schemas.microsoft.com/office/drawing/2014/main" val="2744437489"/>
                    </a:ext>
                  </a:extLst>
                </a:gridCol>
              </a:tblGrid>
              <a:tr h="472507">
                <a:tc>
                  <a:txBody>
                    <a:bodyPr/>
                    <a:lstStyle/>
                    <a:p>
                      <a:endParaRPr lang="sv-SE" dirty="0">
                        <a:solidFill>
                          <a:srgbClr val="DB9B3D"/>
                        </a:solidFill>
                      </a:endParaRP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rgbClr val="DB9B3D"/>
                          </a:solidFill>
                        </a:rPr>
                        <a:t>ALLA</a:t>
                      </a: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rgbClr val="DB9B3D"/>
                          </a:solidFill>
                        </a:rPr>
                        <a:t>MÄN</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rgbClr val="DB9B3D"/>
                          </a:solidFill>
                        </a:rPr>
                        <a:t>KVINNOR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485451">
                <a:tc>
                  <a:txBody>
                    <a:bodyPr/>
                    <a:lstStyle/>
                    <a:p>
                      <a:r>
                        <a:rPr lang="sv-SE" sz="1900" dirty="0">
                          <a:latin typeface="+mj-lt"/>
                        </a:rPr>
                        <a:t>Stämmer helt och hållet</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6 %</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5 %</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7 %</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485451">
                <a:tc>
                  <a:txBody>
                    <a:bodyPr/>
                    <a:lstStyle/>
                    <a:p>
                      <a:r>
                        <a:rPr lang="sv-SE" sz="1900" dirty="0">
                          <a:latin typeface="+mj-lt"/>
                        </a:rPr>
                        <a:t>Stämmer</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36 %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39 %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33 %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485451">
                <a:tc>
                  <a:txBody>
                    <a:bodyPr/>
                    <a:lstStyle/>
                    <a:p>
                      <a:r>
                        <a:rPr lang="sv-SE" sz="1900" dirty="0">
                          <a:latin typeface="+mj-lt"/>
                        </a:rPr>
                        <a:t>Varken stämmer eller inte stämmer</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17 %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16 %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18 %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485451">
                <a:tc>
                  <a:txBody>
                    <a:bodyPr/>
                    <a:lstStyle/>
                    <a:p>
                      <a:r>
                        <a:rPr lang="sv-SE" sz="1900" dirty="0">
                          <a:latin typeface="+mj-lt"/>
                        </a:rPr>
                        <a:t>Stämmer inte</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13 %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10 %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15 %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485451">
                <a:tc>
                  <a:txBody>
                    <a:bodyPr/>
                    <a:lstStyle/>
                    <a:p>
                      <a:r>
                        <a:rPr lang="sv-SE" sz="1900" dirty="0">
                          <a:latin typeface="+mj-lt"/>
                        </a:rPr>
                        <a:t>Stämmer inte alls</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4 %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r h="485451">
                <a:tc>
                  <a:txBody>
                    <a:bodyPr/>
                    <a:lstStyle/>
                    <a:p>
                      <a:r>
                        <a:rPr lang="sv-SE" sz="1900" dirty="0">
                          <a:latin typeface="+mj-lt"/>
                        </a:rPr>
                        <a:t>Vet ej</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26 %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27 %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24 %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091069"/>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6" name="Platshållare för innehåll 5">
            <a:extLst>
              <a:ext uri="{FF2B5EF4-FFF2-40B4-BE49-F238E27FC236}">
                <a16:creationId xmlns:a16="http://schemas.microsoft.com/office/drawing/2014/main" id="{9ABA980F-B5EA-457F-9793-DAE57ACC9E8B}"/>
              </a:ext>
            </a:extLst>
          </p:cNvPr>
          <p:cNvSpPr txBox="1">
            <a:spLocks/>
          </p:cNvSpPr>
          <p:nvPr/>
        </p:nvSpPr>
        <p:spPr>
          <a:xfrm>
            <a:off x="643383" y="1282817"/>
            <a:ext cx="9187966"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14313" algn="l"/>
              </a:tabLst>
            </a:pPr>
            <a:r>
              <a:rPr lang="sv-SE" dirty="0">
                <a:ea typeface="Arial" charset="0"/>
                <a:cs typeface="Arial" charset="0"/>
              </a:rPr>
              <a:t>På frågan ”stämmer det att par ofta inte pratar om sin egen ekonomi utanför den gemensamma ekonomin?” svarar många att det gör det. Hushållsekonomi är viktigt, men ett långsiktigt eget sparande kan också vara det!</a:t>
            </a:r>
          </a:p>
        </p:txBody>
      </p:sp>
      <p:sp>
        <p:nvSpPr>
          <p:cNvPr id="7" name="textruta 6">
            <a:extLst>
              <a:ext uri="{FF2B5EF4-FFF2-40B4-BE49-F238E27FC236}">
                <a16:creationId xmlns:a16="http://schemas.microsoft.com/office/drawing/2014/main" id="{8354FFCC-CAA0-4F15-98D9-8478B3041F8D}"/>
              </a:ext>
            </a:extLst>
          </p:cNvPr>
          <p:cNvSpPr txBox="1"/>
          <p:nvPr/>
        </p:nvSpPr>
        <p:spPr>
          <a:xfrm>
            <a:off x="8737600" y="6492332"/>
            <a:ext cx="3028530" cy="201993"/>
          </a:xfrm>
          <a:prstGeom prst="rect">
            <a:avLst/>
          </a:prstGeom>
          <a:noFill/>
        </p:spPr>
        <p:txBody>
          <a:bodyPr wrap="square" lIns="0" tIns="0" rIns="0" bIns="0" rtlCol="0">
            <a:noAutofit/>
          </a:bodyPr>
          <a:lstStyle/>
          <a:p>
            <a:r>
              <a:rPr lang="sv-SE" sz="1100" i="1" dirty="0">
                <a:solidFill>
                  <a:srgbClr val="000000"/>
                </a:solidFill>
              </a:rPr>
              <a:t>Källa: </a:t>
            </a:r>
            <a:r>
              <a:rPr lang="sv-SE" sz="1100" dirty="0" err="1"/>
              <a:t>Novus</a:t>
            </a:r>
            <a:r>
              <a:rPr lang="sv-SE" sz="1100" dirty="0"/>
              <a:t> på uppdrag av Länsförsäkringar, 2020</a:t>
            </a:r>
            <a:endParaRPr lang="sv-SE" sz="1100" i="1" dirty="0">
              <a:solidFill>
                <a:srgbClr val="000000"/>
              </a:solidFill>
            </a:endParaRPr>
          </a:p>
        </p:txBody>
      </p:sp>
    </p:spTree>
    <p:extLst>
      <p:ext uri="{BB962C8B-B14F-4D97-AF65-F5344CB8AC3E}">
        <p14:creationId xmlns:p14="http://schemas.microsoft.com/office/powerpoint/2010/main" val="4007733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VAD SKA VI PRATA OM DÅ?</a:t>
            </a:r>
          </a:p>
        </p:txBody>
      </p:sp>
      <p:sp>
        <p:nvSpPr>
          <p:cNvPr id="7" name="Platshållare för innehåll 6">
            <a:extLst>
              <a:ext uri="{FF2B5EF4-FFF2-40B4-BE49-F238E27FC236}">
                <a16:creationId xmlns:a16="http://schemas.microsoft.com/office/drawing/2014/main" id="{B889D844-650B-3349-AD4E-5572C6ED2D5A}"/>
              </a:ext>
            </a:extLst>
          </p:cNvPr>
          <p:cNvSpPr>
            <a:spLocks noGrp="1"/>
          </p:cNvSpPr>
          <p:nvPr>
            <p:ph idx="10"/>
          </p:nvPr>
        </p:nvSpPr>
        <p:spPr/>
        <p:txBody>
          <a:bodyPr/>
          <a:lstStyle/>
          <a:p>
            <a:pPr marL="0" indent="0">
              <a:buNone/>
            </a:pPr>
            <a:r>
              <a:rPr lang="sv-SE" sz="2000" b="1" dirty="0">
                <a:latin typeface="Calibri" panose="020F0502020204030204" pitchFamily="34" charset="0"/>
              </a:rPr>
              <a:t>Det kortsiktiga sparandet och juridiken</a:t>
            </a:r>
          </a:p>
          <a:p>
            <a:pPr>
              <a:buFontTx/>
              <a:buChar char="-"/>
            </a:pPr>
            <a:r>
              <a:rPr lang="sv-SE" sz="2000" dirty="0">
                <a:latin typeface="Calibri" panose="020F0502020204030204" pitchFamily="34" charset="0"/>
              </a:rPr>
              <a:t>Vad ska vi göra inom dem år?</a:t>
            </a:r>
          </a:p>
          <a:p>
            <a:pPr>
              <a:buFontTx/>
              <a:buChar char="-"/>
            </a:pPr>
            <a:r>
              <a:rPr lang="sv-SE" sz="2000" dirty="0">
                <a:latin typeface="Calibri" panose="020F0502020204030204" pitchFamily="34" charset="0"/>
              </a:rPr>
              <a:t>Vem får vad om vi separerar eller skiljer oss?</a:t>
            </a:r>
          </a:p>
          <a:p>
            <a:pPr>
              <a:buFontTx/>
              <a:buChar char="-"/>
            </a:pPr>
            <a:r>
              <a:rPr lang="sv-SE" sz="2000" dirty="0">
                <a:latin typeface="Calibri" panose="020F0502020204030204" pitchFamily="34" charset="0"/>
              </a:rPr>
              <a:t>Behöver vi skriva några juridiska avtal?</a:t>
            </a:r>
            <a:endParaRPr lang="sv-SE" sz="2000" b="1" dirty="0">
              <a:effectLst/>
              <a:latin typeface="Calibri" panose="020F0502020204030204" pitchFamily="34" charset="0"/>
            </a:endParaRPr>
          </a:p>
          <a:p>
            <a:endParaRPr lang="sv-SE" b="1" dirty="0">
              <a:latin typeface="Calibri" panose="020F0502020204030204" pitchFamily="34" charset="0"/>
            </a:endParaRPr>
          </a:p>
          <a:p>
            <a:pPr marL="0" indent="0">
              <a:buNone/>
            </a:pPr>
            <a:r>
              <a:rPr lang="sv-SE" sz="2000" b="1" dirty="0">
                <a:effectLst/>
                <a:latin typeface="Calibri" panose="020F0502020204030204" pitchFamily="34" charset="0"/>
              </a:rPr>
              <a:t>Det långsiktiga sparandet och pensionen</a:t>
            </a:r>
          </a:p>
          <a:p>
            <a:pPr>
              <a:buFontTx/>
              <a:buChar char="-"/>
            </a:pPr>
            <a:r>
              <a:rPr lang="sv-SE" sz="2000" dirty="0">
                <a:effectLst/>
                <a:latin typeface="Calibri" panose="020F0502020204030204" pitchFamily="34" charset="0"/>
              </a:rPr>
              <a:t>Planer och drömmar mer än fem år fram i     tiden.</a:t>
            </a:r>
          </a:p>
          <a:p>
            <a:pPr>
              <a:buFontTx/>
              <a:buChar char="-"/>
            </a:pPr>
            <a:r>
              <a:rPr lang="sv-SE" dirty="0">
                <a:latin typeface="Calibri" panose="020F0502020204030204" pitchFamily="34" charset="0"/>
              </a:rPr>
              <a:t>Hur ser våra pensioner ut – både som par och på egen hand?</a:t>
            </a:r>
            <a:endParaRPr lang="sv-SE" sz="2000" dirty="0">
              <a:effectLst/>
              <a:latin typeface="Calibri" panose="020F0502020204030204" pitchFamily="34" charset="0"/>
            </a:endParaRP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817022"/>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latin typeface="Calibri" panose="020F0502020204030204" pitchFamily="34" charset="0"/>
              </a:rPr>
              <a:t>När man ska prata om den gemensamma ekonomin är det viktigt att man får med alla delar som den består av – kortsiktigt och långsiktigt. </a:t>
            </a:r>
            <a:br>
              <a:rPr lang="sv-SE" sz="2000" dirty="0">
                <a:latin typeface="Calibri" panose="020F0502020204030204" pitchFamily="34" charset="0"/>
              </a:rPr>
            </a:br>
            <a:endParaRPr lang="sv-SE" sz="2000" dirty="0">
              <a:latin typeface="Calibri" panose="020F0502020204030204" pitchFamily="34" charset="0"/>
            </a:endParaRPr>
          </a:p>
          <a:p>
            <a:pPr marL="0" indent="0">
              <a:buNone/>
            </a:pPr>
            <a:r>
              <a:rPr lang="sv-SE" sz="2000" b="1" dirty="0">
                <a:latin typeface="Calibri" panose="020F0502020204030204" pitchFamily="34" charset="0"/>
              </a:rPr>
              <a:t>Vardags ekonomin inklusive buffert</a:t>
            </a:r>
          </a:p>
          <a:p>
            <a:pPr>
              <a:buFontTx/>
              <a:buChar char="-"/>
            </a:pPr>
            <a:r>
              <a:rPr lang="sv-SE" sz="2000" dirty="0">
                <a:latin typeface="Calibri" panose="020F0502020204030204" pitchFamily="34" charset="0"/>
              </a:rPr>
              <a:t>Hur delar vi på hushållsutgifter?</a:t>
            </a:r>
          </a:p>
          <a:p>
            <a:pPr>
              <a:buFontTx/>
              <a:buChar char="-"/>
            </a:pPr>
            <a:r>
              <a:rPr lang="sv-SE" sz="2000" dirty="0">
                <a:latin typeface="Calibri" panose="020F0502020204030204" pitchFamily="34" charset="0"/>
              </a:rPr>
              <a:t>Vem betalar vad?</a:t>
            </a:r>
          </a:p>
          <a:p>
            <a:pPr>
              <a:buFontTx/>
              <a:buChar char="-"/>
            </a:pPr>
            <a:r>
              <a:rPr lang="sv-SE" sz="2000" dirty="0">
                <a:latin typeface="Calibri" panose="020F0502020204030204" pitchFamily="34" charset="0"/>
              </a:rPr>
              <a:t>Hur stor buffert behöver vi?</a:t>
            </a:r>
          </a:p>
        </p:txBody>
      </p:sp>
    </p:spTree>
    <p:extLst>
      <p:ext uri="{BB962C8B-B14F-4D97-AF65-F5344CB8AC3E}">
        <p14:creationId xmlns:p14="http://schemas.microsoft.com/office/powerpoint/2010/main" val="1746607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KVINNOR SPARAR GENERELLT MED LÄGRE RISK</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9" name="Platshållare för diagram 8">
            <a:extLst>
              <a:ext uri="{FF2B5EF4-FFF2-40B4-BE49-F238E27FC236}">
                <a16:creationId xmlns:a16="http://schemas.microsoft.com/office/drawing/2014/main" id="{E35E7F4B-BFDD-4017-A5B9-F1E652C69ADF}"/>
              </a:ext>
            </a:extLst>
          </p:cNvPr>
          <p:cNvGraphicFramePr>
            <a:graphicFrameLocks/>
          </p:cNvGraphicFramePr>
          <p:nvPr>
            <p:extLst>
              <p:ext uri="{D42A27DB-BD31-4B8C-83A1-F6EECF244321}">
                <p14:modId xmlns:p14="http://schemas.microsoft.com/office/powerpoint/2010/main" val="3662703184"/>
              </p:ext>
            </p:extLst>
          </p:nvPr>
        </p:nvGraphicFramePr>
        <p:xfrm>
          <a:off x="6096000" y="1773819"/>
          <a:ext cx="5232270" cy="404142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ruta 9">
            <a:extLst>
              <a:ext uri="{FF2B5EF4-FFF2-40B4-BE49-F238E27FC236}">
                <a16:creationId xmlns:a16="http://schemas.microsoft.com/office/drawing/2014/main" id="{5E5B304B-4FD2-49B6-B84F-4BB6CAD33D24}"/>
              </a:ext>
            </a:extLst>
          </p:cNvPr>
          <p:cNvSpPr txBox="1"/>
          <p:nvPr/>
        </p:nvSpPr>
        <p:spPr>
          <a:xfrm>
            <a:off x="601438" y="1948726"/>
            <a:ext cx="5065584" cy="1602746"/>
          </a:xfrm>
          <a:prstGeom prst="rect">
            <a:avLst/>
          </a:prstGeom>
          <a:noFill/>
        </p:spPr>
        <p:txBody>
          <a:bodyPr wrap="square">
            <a:spAutoFit/>
          </a:bodyPr>
          <a:lstStyle/>
          <a:p>
            <a:pPr>
              <a:lnSpc>
                <a:spcPts val="3000"/>
              </a:lnSpc>
            </a:pPr>
            <a:r>
              <a:rPr lang="sv-SE" sz="2000" dirty="0">
                <a:ea typeface="Arial" charset="0"/>
                <a:cs typeface="Arial" charset="0"/>
              </a:rPr>
              <a:t>I Konsumentverkets rapport ”Långsiktigt sparande – en ojämställd marknad framgår det att kvinnor oftare sparar med lägre risk. Det kan få konsekvenser på kapitalet. </a:t>
            </a:r>
          </a:p>
        </p:txBody>
      </p:sp>
      <p:sp>
        <p:nvSpPr>
          <p:cNvPr id="12" name="textruta 11">
            <a:extLst>
              <a:ext uri="{FF2B5EF4-FFF2-40B4-BE49-F238E27FC236}">
                <a16:creationId xmlns:a16="http://schemas.microsoft.com/office/drawing/2014/main" id="{8234E388-5477-45AB-8329-F9D4026D0206}"/>
              </a:ext>
            </a:extLst>
          </p:cNvPr>
          <p:cNvSpPr txBox="1"/>
          <p:nvPr/>
        </p:nvSpPr>
        <p:spPr>
          <a:xfrm>
            <a:off x="7179733" y="6469341"/>
            <a:ext cx="4586397" cy="242211"/>
          </a:xfrm>
          <a:prstGeom prst="rect">
            <a:avLst/>
          </a:prstGeom>
          <a:noFill/>
        </p:spPr>
        <p:txBody>
          <a:bodyPr wrap="square" lIns="0" tIns="0" rIns="0" bIns="0" rtlCol="0">
            <a:noAutofit/>
          </a:bodyPr>
          <a:lstStyle/>
          <a:p>
            <a:r>
              <a:rPr lang="sv-SE" sz="1100" i="1" dirty="0">
                <a:solidFill>
                  <a:srgbClr val="000000"/>
                </a:solidFill>
              </a:rPr>
              <a:t>Källa: </a:t>
            </a:r>
            <a:r>
              <a:rPr lang="sv-SE" sz="1100" dirty="0"/>
              <a:t>Konsumentverket ”Långsiktigt sparande – en ojämställd marknad”, 2019. </a:t>
            </a:r>
            <a:endParaRPr lang="sv-SE" sz="1100" i="1" dirty="0">
              <a:solidFill>
                <a:srgbClr val="000000"/>
              </a:solidFill>
            </a:endParaRPr>
          </a:p>
        </p:txBody>
      </p:sp>
    </p:spTree>
    <p:extLst>
      <p:ext uri="{BB962C8B-B14F-4D97-AF65-F5344CB8AC3E}">
        <p14:creationId xmlns:p14="http://schemas.microsoft.com/office/powerpoint/2010/main" val="361949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KVINNOR OCH MÄN SÖKER INFORMATION PÅ OLIKA SÄTT</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9" name="Platshållare för diagram 8">
            <a:extLst>
              <a:ext uri="{FF2B5EF4-FFF2-40B4-BE49-F238E27FC236}">
                <a16:creationId xmlns:a16="http://schemas.microsoft.com/office/drawing/2014/main" id="{A05FFC65-E28B-4E1D-A80C-7AE2D6102C82}"/>
              </a:ext>
            </a:extLst>
          </p:cNvPr>
          <p:cNvGraphicFramePr>
            <a:graphicFrameLocks noGrp="1"/>
          </p:cNvGraphicFramePr>
          <p:nvPr>
            <p:ph type="chart" sz="quarter" idx="10"/>
            <p:extLst>
              <p:ext uri="{D42A27DB-BD31-4B8C-83A1-F6EECF244321}">
                <p14:modId xmlns:p14="http://schemas.microsoft.com/office/powerpoint/2010/main" val="2821820812"/>
              </p:ext>
            </p:extLst>
          </p:nvPr>
        </p:nvGraphicFramePr>
        <p:xfrm>
          <a:off x="987930" y="2212976"/>
          <a:ext cx="9742615" cy="39299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ruta 9">
            <a:extLst>
              <a:ext uri="{FF2B5EF4-FFF2-40B4-BE49-F238E27FC236}">
                <a16:creationId xmlns:a16="http://schemas.microsoft.com/office/drawing/2014/main" id="{F65FA861-4EDE-4D00-9B2D-E2A24A168B54}"/>
              </a:ext>
            </a:extLst>
          </p:cNvPr>
          <p:cNvSpPr txBox="1"/>
          <p:nvPr/>
        </p:nvSpPr>
        <p:spPr>
          <a:xfrm>
            <a:off x="601438" y="1221969"/>
            <a:ext cx="10235895" cy="833305"/>
          </a:xfrm>
          <a:prstGeom prst="rect">
            <a:avLst/>
          </a:prstGeom>
          <a:noFill/>
        </p:spPr>
        <p:txBody>
          <a:bodyPr wrap="square">
            <a:spAutoFit/>
          </a:bodyPr>
          <a:lstStyle/>
          <a:p>
            <a:pPr>
              <a:lnSpc>
                <a:spcPts val="3000"/>
              </a:lnSpc>
            </a:pPr>
            <a:r>
              <a:rPr lang="sv-SE" sz="2000" dirty="0">
                <a:ea typeface="Arial" charset="0"/>
                <a:cs typeface="Arial" charset="0"/>
              </a:rPr>
              <a:t>Fler män än kvinnor söker aktivt information efter långsiktigt sparande, vilket gör att kvinnor i högre utsträckning hänvisas till råd från banker och familjen. </a:t>
            </a:r>
          </a:p>
        </p:txBody>
      </p:sp>
      <p:sp>
        <p:nvSpPr>
          <p:cNvPr id="14" name="textruta 13">
            <a:extLst>
              <a:ext uri="{FF2B5EF4-FFF2-40B4-BE49-F238E27FC236}">
                <a16:creationId xmlns:a16="http://schemas.microsoft.com/office/drawing/2014/main" id="{17FAAC71-929F-4E03-A449-B177ACD64630}"/>
              </a:ext>
            </a:extLst>
          </p:cNvPr>
          <p:cNvSpPr txBox="1"/>
          <p:nvPr/>
        </p:nvSpPr>
        <p:spPr>
          <a:xfrm>
            <a:off x="7179733" y="6469341"/>
            <a:ext cx="4586397" cy="242211"/>
          </a:xfrm>
          <a:prstGeom prst="rect">
            <a:avLst/>
          </a:prstGeom>
          <a:noFill/>
        </p:spPr>
        <p:txBody>
          <a:bodyPr wrap="square" lIns="0" tIns="0" rIns="0" bIns="0" rtlCol="0">
            <a:noAutofit/>
          </a:bodyPr>
          <a:lstStyle/>
          <a:p>
            <a:r>
              <a:rPr lang="sv-SE" sz="1100" i="1" dirty="0">
                <a:solidFill>
                  <a:srgbClr val="000000"/>
                </a:solidFill>
              </a:rPr>
              <a:t>Källa: </a:t>
            </a:r>
            <a:r>
              <a:rPr lang="sv-SE" sz="1100" dirty="0"/>
              <a:t>Konsumentverket ”Långsiktigt sparande – en ojämställd marknad”, 2019. </a:t>
            </a:r>
            <a:endParaRPr lang="sv-SE" sz="1100" i="1" dirty="0">
              <a:solidFill>
                <a:srgbClr val="000000"/>
              </a:solidFill>
            </a:endParaRPr>
          </a:p>
        </p:txBody>
      </p:sp>
    </p:spTree>
    <p:extLst>
      <p:ext uri="{BB962C8B-B14F-4D97-AF65-F5344CB8AC3E}">
        <p14:creationId xmlns:p14="http://schemas.microsoft.com/office/powerpoint/2010/main" val="3473797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VALFRIHET ATT LEVA DET LIV MAN VILL</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9" name="Platshållare för diagram 9">
            <a:extLst>
              <a:ext uri="{FF2B5EF4-FFF2-40B4-BE49-F238E27FC236}">
                <a16:creationId xmlns:a16="http://schemas.microsoft.com/office/drawing/2014/main" id="{0E7E2E26-AC8B-4CF2-8CA7-71BB03BC6DA9}"/>
              </a:ext>
            </a:extLst>
          </p:cNvPr>
          <p:cNvGraphicFramePr>
            <a:graphicFrameLocks noGrp="1"/>
          </p:cNvGraphicFramePr>
          <p:nvPr>
            <p:ph type="chart" sz="quarter" idx="10"/>
            <p:extLst>
              <p:ext uri="{D42A27DB-BD31-4B8C-83A1-F6EECF244321}">
                <p14:modId xmlns:p14="http://schemas.microsoft.com/office/powerpoint/2010/main" val="142806510"/>
              </p:ext>
            </p:extLst>
          </p:nvPr>
        </p:nvGraphicFramePr>
        <p:xfrm>
          <a:off x="6160785" y="1379331"/>
          <a:ext cx="5314549" cy="459311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ruta 9">
            <a:extLst>
              <a:ext uri="{FF2B5EF4-FFF2-40B4-BE49-F238E27FC236}">
                <a16:creationId xmlns:a16="http://schemas.microsoft.com/office/drawing/2014/main" id="{CBB6B19A-1F6B-478E-BE2E-8915235900A8}"/>
              </a:ext>
            </a:extLst>
          </p:cNvPr>
          <p:cNvSpPr txBox="1"/>
          <p:nvPr/>
        </p:nvSpPr>
        <p:spPr>
          <a:xfrm>
            <a:off x="601438" y="1792107"/>
            <a:ext cx="5065584" cy="1218026"/>
          </a:xfrm>
          <a:prstGeom prst="rect">
            <a:avLst/>
          </a:prstGeom>
          <a:noFill/>
        </p:spPr>
        <p:txBody>
          <a:bodyPr wrap="square">
            <a:spAutoFit/>
          </a:bodyPr>
          <a:lstStyle/>
          <a:p>
            <a:pPr>
              <a:lnSpc>
                <a:spcPts val="3000"/>
              </a:lnSpc>
            </a:pPr>
            <a:r>
              <a:rPr lang="sv-SE" sz="2000" dirty="0">
                <a:ea typeface="Arial" charset="0"/>
                <a:cs typeface="Arial" charset="0"/>
              </a:rPr>
              <a:t>På frågan ”Tror du att ekonomi och pengar kan vara en orsak till att stanna i en dålig relation?” svarar oroväckande många ja.</a:t>
            </a:r>
          </a:p>
        </p:txBody>
      </p:sp>
      <p:sp>
        <p:nvSpPr>
          <p:cNvPr id="12" name="textruta 11">
            <a:extLst>
              <a:ext uri="{FF2B5EF4-FFF2-40B4-BE49-F238E27FC236}">
                <a16:creationId xmlns:a16="http://schemas.microsoft.com/office/drawing/2014/main" id="{2937A85E-C885-445C-8FE8-898072D25C65}"/>
              </a:ext>
            </a:extLst>
          </p:cNvPr>
          <p:cNvSpPr txBox="1"/>
          <p:nvPr/>
        </p:nvSpPr>
        <p:spPr>
          <a:xfrm>
            <a:off x="8737600" y="6492332"/>
            <a:ext cx="3028530" cy="201993"/>
          </a:xfrm>
          <a:prstGeom prst="rect">
            <a:avLst/>
          </a:prstGeom>
          <a:noFill/>
        </p:spPr>
        <p:txBody>
          <a:bodyPr wrap="square" lIns="0" tIns="0" rIns="0" bIns="0" rtlCol="0">
            <a:noAutofit/>
          </a:bodyPr>
          <a:lstStyle/>
          <a:p>
            <a:r>
              <a:rPr lang="sv-SE" sz="1100" i="1" dirty="0">
                <a:solidFill>
                  <a:srgbClr val="000000"/>
                </a:solidFill>
              </a:rPr>
              <a:t>Källa: </a:t>
            </a:r>
            <a:r>
              <a:rPr lang="sv-SE" sz="1100" dirty="0" err="1"/>
              <a:t>Novus</a:t>
            </a:r>
            <a:r>
              <a:rPr lang="sv-SE" sz="1100" dirty="0"/>
              <a:t> på uppdrag av Länsförsäkringar, 2019.</a:t>
            </a:r>
            <a:endParaRPr lang="sv-SE" sz="1100" i="1" dirty="0">
              <a:solidFill>
                <a:srgbClr val="000000"/>
              </a:solidFill>
            </a:endParaRPr>
          </a:p>
        </p:txBody>
      </p:sp>
    </p:spTree>
    <p:extLst>
      <p:ext uri="{BB962C8B-B14F-4D97-AF65-F5344CB8AC3E}">
        <p14:creationId xmlns:p14="http://schemas.microsoft.com/office/powerpoint/2010/main" val="2274791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ÅNGEST ELLER STOLTHET ÖVER SPARANDET?</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176033949"/>
              </p:ext>
            </p:extLst>
          </p:nvPr>
        </p:nvGraphicFramePr>
        <p:xfrm>
          <a:off x="601438" y="2146521"/>
          <a:ext cx="8004174" cy="1803400"/>
        </p:xfrm>
        <a:graphic>
          <a:graphicData uri="http://schemas.openxmlformats.org/drawingml/2006/table">
            <a:tbl>
              <a:tblPr firstRow="1" bandRow="1">
                <a:tableStyleId>{5C22544A-7EE6-4342-B048-85BDC9FD1C3A}</a:tableStyleId>
              </a:tblPr>
              <a:tblGrid>
                <a:gridCol w="2668058">
                  <a:extLst>
                    <a:ext uri="{9D8B030D-6E8A-4147-A177-3AD203B41FA5}">
                      <a16:colId xmlns:a16="http://schemas.microsoft.com/office/drawing/2014/main" val="2336489506"/>
                    </a:ext>
                  </a:extLst>
                </a:gridCol>
                <a:gridCol w="2668058">
                  <a:extLst>
                    <a:ext uri="{9D8B030D-6E8A-4147-A177-3AD203B41FA5}">
                      <a16:colId xmlns:a16="http://schemas.microsoft.com/office/drawing/2014/main" val="3788303289"/>
                    </a:ext>
                  </a:extLst>
                </a:gridCol>
                <a:gridCol w="2668058">
                  <a:extLst>
                    <a:ext uri="{9D8B030D-6E8A-4147-A177-3AD203B41FA5}">
                      <a16:colId xmlns:a16="http://schemas.microsoft.com/office/drawing/2014/main" val="2744437489"/>
                    </a:ext>
                  </a:extLst>
                </a:gridCol>
              </a:tblGrid>
              <a:tr h="370840">
                <a:tc>
                  <a:txBody>
                    <a:bodyPr/>
                    <a:lstStyle/>
                    <a:p>
                      <a:endParaRPr lang="sv-SE" dirty="0">
                        <a:solidFill>
                          <a:srgbClr val="00A780"/>
                        </a:solidFill>
                      </a:endParaRP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chemeClr val="accent1"/>
                          </a:solidFill>
                        </a:rPr>
                        <a:t>Kvinnor</a:t>
                      </a: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chemeClr val="accent1"/>
                          </a:solidFill>
                        </a:rPr>
                        <a:t>Män</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1900" dirty="0">
                          <a:latin typeface="+mj-lt"/>
                        </a:rPr>
                        <a:t>Ångest och stress</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42 %</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34 %</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1900" dirty="0">
                          <a:latin typeface="+mj-lt"/>
                        </a:rPr>
                        <a:t>Stolthet och nöjdhet</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51 %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65 %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1900" dirty="0">
                          <a:latin typeface="+mj-lt"/>
                        </a:rPr>
                        <a:t>Stress över att inte ha kontroll på ekonomin</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31 %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19 %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6" name="Platshållare för innehåll 5">
            <a:extLst>
              <a:ext uri="{FF2B5EF4-FFF2-40B4-BE49-F238E27FC236}">
                <a16:creationId xmlns:a16="http://schemas.microsoft.com/office/drawing/2014/main" id="{F6198E86-686F-423B-9EBD-616AB765C588}"/>
              </a:ext>
            </a:extLst>
          </p:cNvPr>
          <p:cNvSpPr txBox="1">
            <a:spLocks/>
          </p:cNvSpPr>
          <p:nvPr/>
        </p:nvSpPr>
        <p:spPr>
          <a:xfrm>
            <a:off x="601438" y="1483740"/>
            <a:ext cx="9187966"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14313" algn="l"/>
              </a:tabLst>
            </a:pPr>
            <a:r>
              <a:rPr lang="sv-SE" dirty="0">
                <a:ea typeface="Arial" charset="0"/>
                <a:cs typeface="Arial" charset="0"/>
              </a:rPr>
              <a:t>Vad känner du när du tänker på ditt befintliga sparande?</a:t>
            </a:r>
          </a:p>
        </p:txBody>
      </p:sp>
    </p:spTree>
    <p:extLst>
      <p:ext uri="{BB962C8B-B14F-4D97-AF65-F5344CB8AC3E}">
        <p14:creationId xmlns:p14="http://schemas.microsoft.com/office/powerpoint/2010/main" val="812597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2800" dirty="0">
                <a:latin typeface="Calibri" panose="020F0502020204030204" pitchFamily="34" charset="0"/>
                <a:ea typeface="Arial" charset="0"/>
                <a:cs typeface="Calibri" panose="020F0502020204030204" pitchFamily="34" charset="0"/>
              </a:rPr>
              <a:t>HUR FÅR VI MER JÄMSTÄLLDA LIVSINKOMSTER?</a:t>
            </a:r>
            <a:endParaRPr lang="sv-SE" dirty="0"/>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9" name="Platshållare för innehåll 2">
            <a:extLst>
              <a:ext uri="{FF2B5EF4-FFF2-40B4-BE49-F238E27FC236}">
                <a16:creationId xmlns:a16="http://schemas.microsoft.com/office/drawing/2014/main" id="{34D70449-0862-47F7-A329-5D2F320DC2EA}"/>
              </a:ext>
            </a:extLst>
          </p:cNvPr>
          <p:cNvSpPr txBox="1">
            <a:spLocks/>
          </p:cNvSpPr>
          <p:nvPr/>
        </p:nvSpPr>
        <p:spPr>
          <a:xfrm>
            <a:off x="741138" y="1817022"/>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latin typeface="Calibri" panose="020F0502020204030204" pitchFamily="34" charset="0"/>
              </a:rPr>
              <a:t>Lösning är komplex men några saker är viktiga:</a:t>
            </a:r>
            <a:br>
              <a:rPr lang="sv-SE" sz="2000" dirty="0">
                <a:latin typeface="Calibri" panose="020F0502020204030204" pitchFamily="34" charset="0"/>
              </a:rPr>
            </a:br>
            <a:endParaRPr lang="sv-SE" sz="2000" dirty="0">
              <a:latin typeface="Calibri" panose="020F0502020204030204" pitchFamily="34" charset="0"/>
            </a:endParaRPr>
          </a:p>
          <a:p>
            <a:r>
              <a:rPr lang="sv-SE" sz="2000" dirty="0">
                <a:latin typeface="Calibri" panose="020F0502020204030204" pitchFamily="34" charset="0"/>
              </a:rPr>
              <a:t>Konsekvenserna av olika livsval måste tydliggöras:</a:t>
            </a:r>
          </a:p>
          <a:p>
            <a:pPr>
              <a:buFontTx/>
              <a:buChar char="-"/>
            </a:pPr>
            <a:r>
              <a:rPr lang="sv-SE" sz="2000" dirty="0">
                <a:latin typeface="Calibri" panose="020F0502020204030204" pitchFamily="34" charset="0"/>
              </a:rPr>
              <a:t>Val av utbildning och yrke.</a:t>
            </a:r>
          </a:p>
          <a:p>
            <a:pPr>
              <a:buFontTx/>
              <a:buChar char="-"/>
            </a:pPr>
            <a:r>
              <a:rPr lang="sv-SE" sz="2000" dirty="0">
                <a:latin typeface="Calibri" panose="020F0502020204030204" pitchFamily="34" charset="0"/>
              </a:rPr>
              <a:t>Arbetsgivare bör åläggas att informera om de ekonomiska konsekvenserna av deltidsarbete.</a:t>
            </a:r>
          </a:p>
        </p:txBody>
      </p:sp>
      <p:sp>
        <p:nvSpPr>
          <p:cNvPr id="10" name="Platshållare för innehåll 6">
            <a:extLst>
              <a:ext uri="{FF2B5EF4-FFF2-40B4-BE49-F238E27FC236}">
                <a16:creationId xmlns:a16="http://schemas.microsoft.com/office/drawing/2014/main" id="{951F67E9-C583-4D15-A069-E0924ACA2370}"/>
              </a:ext>
            </a:extLst>
          </p:cNvPr>
          <p:cNvSpPr>
            <a:spLocks noGrp="1"/>
          </p:cNvSpPr>
          <p:nvPr>
            <p:ph idx="10"/>
          </p:nvPr>
        </p:nvSpPr>
        <p:spPr>
          <a:xfrm>
            <a:off x="6108700" y="1817688"/>
            <a:ext cx="5118100" cy="4351337"/>
          </a:xfrm>
        </p:spPr>
        <p:txBody>
          <a:bodyPr/>
          <a:lstStyle/>
          <a:p>
            <a:r>
              <a:rPr lang="sv-SE" sz="2000" dirty="0">
                <a:latin typeface="Calibri" panose="020F0502020204030204" pitchFamily="34" charset="0"/>
              </a:rPr>
              <a:t>Privatekonomisk kunskap måste prioriteras redan i skolan.</a:t>
            </a:r>
          </a:p>
          <a:p>
            <a:r>
              <a:rPr lang="sv-SE" sz="2000" dirty="0">
                <a:latin typeface="Calibri" panose="020F0502020204030204" pitchFamily="34" charset="0"/>
              </a:rPr>
              <a:t>Alla måste veta att en jämställd fördelning av hushållssysslor och föräldraledighet lägger grunden för kvinnors framtida inkomstutveckling och därmed en mer jämställd pension. </a:t>
            </a:r>
          </a:p>
          <a:p>
            <a:r>
              <a:rPr lang="sv-SE" sz="2000" dirty="0">
                <a:latin typeface="Calibri" panose="020F0502020204030204" pitchFamily="34" charset="0"/>
              </a:rPr>
              <a:t>En jämställd inkomst ökar möjligheterna för att bygga ett frihetskapital som i sin tur ökar handlingsutrymmet i livet. </a:t>
            </a:r>
          </a:p>
        </p:txBody>
      </p:sp>
    </p:spTree>
    <p:extLst>
      <p:ext uri="{BB962C8B-B14F-4D97-AF65-F5344CB8AC3E}">
        <p14:creationId xmlns:p14="http://schemas.microsoft.com/office/powerpoint/2010/main" val="3765903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049A1DC6-D2A7-846C-B594-D55242E3195E}"/>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rcRect/>
          <a:stretch/>
        </p:blipFill>
        <p:spPr>
          <a:xfrm>
            <a:off x="10355" y="5824"/>
            <a:ext cx="12171290" cy="6846351"/>
          </a:xfr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0"/>
            <a:ext cx="12192000" cy="6863823"/>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698904" y="803197"/>
            <a:ext cx="8583319" cy="1325563"/>
          </a:xfrm>
        </p:spPr>
        <p:txBody>
          <a:bodyPr/>
          <a:lstStyle/>
          <a:p>
            <a:pPr algn="l"/>
            <a:r>
              <a:rPr lang="sv-SE" b="1" dirty="0"/>
              <a:t>DET VIKTIGASTE ATT TA MED SIG:</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cxnSp>
        <p:nvCxnSpPr>
          <p:cNvPr id="8" name="Rak 16">
            <a:extLst>
              <a:ext uri="{FF2B5EF4-FFF2-40B4-BE49-F238E27FC236}">
                <a16:creationId xmlns:a16="http://schemas.microsoft.com/office/drawing/2014/main" id="{48BC8736-B6DC-4A1A-B5E2-872FAA8A72BB}"/>
              </a:ext>
            </a:extLst>
          </p:cNvPr>
          <p:cNvCxnSpPr>
            <a:cxnSpLocks/>
          </p:cNvCxnSpPr>
          <p:nvPr/>
        </p:nvCxnSpPr>
        <p:spPr>
          <a:xfrm flipH="1">
            <a:off x="774673" y="1294864"/>
            <a:ext cx="97940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AC3F2F72-FB4B-4525-A7B7-728A328895ED}"/>
              </a:ext>
            </a:extLst>
          </p:cNvPr>
          <p:cNvSpPr txBox="1"/>
          <p:nvPr/>
        </p:nvSpPr>
        <p:spPr>
          <a:xfrm>
            <a:off x="902689" y="1663976"/>
            <a:ext cx="9521471" cy="3141629"/>
          </a:xfrm>
          <a:prstGeom prst="rect">
            <a:avLst/>
          </a:prstGeom>
          <a:noFill/>
        </p:spPr>
        <p:txBody>
          <a:bodyPr wrap="square">
            <a:spAutoFit/>
          </a:bodyPr>
          <a:lstStyle/>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Prata pengar med din eventuella partner. Dela på föräldraledigheten,</a:t>
            </a:r>
            <a:br>
              <a:rPr lang="sv-SE" sz="2000" dirty="0">
                <a:solidFill>
                  <a:schemeClr val="bg1"/>
                </a:solidFill>
                <a:ea typeface="Arial" charset="0"/>
                <a:cs typeface="Arial" charset="0"/>
              </a:rPr>
            </a:br>
            <a:r>
              <a:rPr lang="sv-SE" sz="2000" dirty="0">
                <a:solidFill>
                  <a:schemeClr val="bg1"/>
                </a:solidFill>
                <a:ea typeface="Arial" charset="0"/>
                <a:cs typeface="Arial" charset="0"/>
              </a:rPr>
              <a:t>VAB och deltidsarbete.</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Gör dig inte beroende av någon annan. Ha gärna ett eget frihetskapital.</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Logga in på minpension och planera din pension. </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Jobba så mycket och länge som möjligt.</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Hitta sparutrymmet i vardagen och sätt av pengar till sparandet i början av månaden.</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Hitta DIN balans i sparandet. </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Ta hjälp om du tycker ekonomi är svårt.</a:t>
            </a:r>
          </a:p>
        </p:txBody>
      </p:sp>
    </p:spTree>
    <p:extLst>
      <p:ext uri="{BB962C8B-B14F-4D97-AF65-F5344CB8AC3E}">
        <p14:creationId xmlns:p14="http://schemas.microsoft.com/office/powerpoint/2010/main" val="592445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 för idag!</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Emma Persson</a:t>
            </a:r>
          </a:p>
          <a:p>
            <a:pPr>
              <a:spcBef>
                <a:spcPts val="0"/>
              </a:spcBef>
            </a:pPr>
            <a:r>
              <a:rPr lang="sv-SE" sz="1800" dirty="0"/>
              <a:t>emma.persson@lansforsakringar.se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a:xfrm>
            <a:off x="601438" y="623164"/>
            <a:ext cx="10515600" cy="625340"/>
          </a:xfrm>
        </p:spPr>
        <p:txBody>
          <a:bodyPr/>
          <a:lstStyle/>
          <a:p>
            <a:r>
              <a:rPr lang="sv-SE" dirty="0"/>
              <a:t>DET ÄR DAGS ATT PRATA OM… </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pSp>
        <p:nvGrpSpPr>
          <p:cNvPr id="5" name="Grupp 4">
            <a:extLst>
              <a:ext uri="{FF2B5EF4-FFF2-40B4-BE49-F238E27FC236}">
                <a16:creationId xmlns:a16="http://schemas.microsoft.com/office/drawing/2014/main" id="{9070DB2D-8B72-4BEF-BEDA-FB70D32F00C4}"/>
              </a:ext>
            </a:extLst>
          </p:cNvPr>
          <p:cNvGrpSpPr/>
          <p:nvPr/>
        </p:nvGrpSpPr>
        <p:grpSpPr>
          <a:xfrm>
            <a:off x="683298" y="1357277"/>
            <a:ext cx="8723372" cy="3158140"/>
            <a:chOff x="691687" y="1315332"/>
            <a:chExt cx="8723372" cy="3158140"/>
          </a:xfrm>
        </p:grpSpPr>
        <p:sp>
          <p:nvSpPr>
            <p:cNvPr id="32" name="textruta 31">
              <a:extLst>
                <a:ext uri="{FF2B5EF4-FFF2-40B4-BE49-F238E27FC236}">
                  <a16:creationId xmlns:a16="http://schemas.microsoft.com/office/drawing/2014/main" id="{89D84345-F70C-40D7-8C08-7DE7FF9D8BFE}"/>
                </a:ext>
              </a:extLst>
            </p:cNvPr>
            <p:cNvSpPr txBox="1"/>
            <p:nvPr/>
          </p:nvSpPr>
          <p:spPr>
            <a:xfrm>
              <a:off x="1222035" y="1315332"/>
              <a:ext cx="8193024" cy="369332"/>
            </a:xfrm>
            <a:prstGeom prst="rect">
              <a:avLst/>
            </a:prstGeom>
            <a:noFill/>
          </p:spPr>
          <p:txBody>
            <a:bodyPr wrap="square">
              <a:spAutoFit/>
            </a:bodyPr>
            <a:lstStyle/>
            <a:p>
              <a:pPr marL="0" indent="0">
                <a:buFont typeface="Arial" panose="020B0604020202020204" pitchFamily="34" charset="0"/>
                <a:buNone/>
              </a:pPr>
              <a:r>
                <a:rPr lang="sv-SE" sz="1800" b="0" dirty="0">
                  <a:latin typeface="+mn-lt"/>
                </a:rPr>
                <a:t>Ojämställt ansvar för barn och familj.</a:t>
              </a:r>
            </a:p>
          </p:txBody>
        </p:sp>
        <p:sp>
          <p:nvSpPr>
            <p:cNvPr id="33" name="textruta 32">
              <a:extLst>
                <a:ext uri="{FF2B5EF4-FFF2-40B4-BE49-F238E27FC236}">
                  <a16:creationId xmlns:a16="http://schemas.microsoft.com/office/drawing/2014/main" id="{0713C148-1CAD-4176-8691-CEC67C6BB168}"/>
                </a:ext>
              </a:extLst>
            </p:cNvPr>
            <p:cNvSpPr txBox="1"/>
            <p:nvPr/>
          </p:nvSpPr>
          <p:spPr>
            <a:xfrm>
              <a:off x="1222035" y="1871918"/>
              <a:ext cx="8193024" cy="369332"/>
            </a:xfrm>
            <a:prstGeom prst="rect">
              <a:avLst/>
            </a:prstGeom>
            <a:noFill/>
          </p:spPr>
          <p:txBody>
            <a:bodyPr wrap="square">
              <a:spAutoFit/>
            </a:bodyPr>
            <a:lstStyle/>
            <a:p>
              <a:r>
                <a:rPr lang="sv-SE" sz="1800" b="0" dirty="0">
                  <a:latin typeface="+mn-lt"/>
                </a:rPr>
                <a:t>Konsekvenserna av deltidsarbete.</a:t>
              </a:r>
              <a:endParaRPr lang="sv-SE" dirty="0"/>
            </a:p>
          </p:txBody>
        </p:sp>
        <p:sp>
          <p:nvSpPr>
            <p:cNvPr id="34" name="textruta 33">
              <a:extLst>
                <a:ext uri="{FF2B5EF4-FFF2-40B4-BE49-F238E27FC236}">
                  <a16:creationId xmlns:a16="http://schemas.microsoft.com/office/drawing/2014/main" id="{5CD4793F-0ECF-4ABC-80E8-24FC3B6E476E}"/>
                </a:ext>
              </a:extLst>
            </p:cNvPr>
            <p:cNvSpPr txBox="1"/>
            <p:nvPr/>
          </p:nvSpPr>
          <p:spPr>
            <a:xfrm>
              <a:off x="1222035" y="2409518"/>
              <a:ext cx="8193024" cy="369332"/>
            </a:xfrm>
            <a:prstGeom prst="rect">
              <a:avLst/>
            </a:prstGeom>
            <a:noFill/>
          </p:spPr>
          <p:txBody>
            <a:bodyPr wrap="square">
              <a:spAutoFit/>
            </a:bodyPr>
            <a:lstStyle/>
            <a:p>
              <a:r>
                <a:rPr lang="sv-SE" sz="1800" b="0" i="0" dirty="0">
                  <a:solidFill>
                    <a:schemeClr val="tx1"/>
                  </a:solidFill>
                  <a:latin typeface="+mn-lt"/>
                </a:rPr>
                <a:t>Vem ansvarar för vad i hushållsekonomin?</a:t>
              </a:r>
              <a:endParaRPr lang="sv-SE" dirty="0"/>
            </a:p>
          </p:txBody>
        </p:sp>
        <p:sp>
          <p:nvSpPr>
            <p:cNvPr id="35" name="textruta 34">
              <a:extLst>
                <a:ext uri="{FF2B5EF4-FFF2-40B4-BE49-F238E27FC236}">
                  <a16:creationId xmlns:a16="http://schemas.microsoft.com/office/drawing/2014/main" id="{31E38B10-C88D-40FB-B07D-90005662A61E}"/>
                </a:ext>
              </a:extLst>
            </p:cNvPr>
            <p:cNvSpPr txBox="1"/>
            <p:nvPr/>
          </p:nvSpPr>
          <p:spPr>
            <a:xfrm>
              <a:off x="1222035" y="2947118"/>
              <a:ext cx="8193024" cy="369332"/>
            </a:xfrm>
            <a:prstGeom prst="rect">
              <a:avLst/>
            </a:prstGeom>
            <a:noFill/>
          </p:spPr>
          <p:txBody>
            <a:bodyPr wrap="square">
              <a:spAutoFit/>
            </a:bodyPr>
            <a:lstStyle/>
            <a:p>
              <a:r>
                <a:rPr lang="sv-SE" sz="1800" b="0" dirty="0">
                  <a:latin typeface="+mn-lt"/>
                </a:rPr>
                <a:t>Varför pratar vi inte om pengar?</a:t>
              </a:r>
              <a:endParaRPr lang="sv-SE" dirty="0"/>
            </a:p>
          </p:txBody>
        </p:sp>
        <p:sp>
          <p:nvSpPr>
            <p:cNvPr id="36" name="textruta 35">
              <a:extLst>
                <a:ext uri="{FF2B5EF4-FFF2-40B4-BE49-F238E27FC236}">
                  <a16:creationId xmlns:a16="http://schemas.microsoft.com/office/drawing/2014/main" id="{5FB79CDE-3E5B-4AF7-847E-DAA6B100BA99}"/>
                </a:ext>
              </a:extLst>
            </p:cNvPr>
            <p:cNvSpPr txBox="1"/>
            <p:nvPr/>
          </p:nvSpPr>
          <p:spPr>
            <a:xfrm>
              <a:off x="1222035" y="3503529"/>
              <a:ext cx="8193024" cy="369332"/>
            </a:xfrm>
            <a:prstGeom prst="rect">
              <a:avLst/>
            </a:prstGeom>
            <a:noFill/>
          </p:spPr>
          <p:txBody>
            <a:bodyPr wrap="square">
              <a:spAutoFit/>
            </a:bodyPr>
            <a:lstStyle/>
            <a:p>
              <a:r>
                <a:rPr lang="sv-SE" sz="1800" b="0" dirty="0">
                  <a:latin typeface="+mn-lt"/>
                </a:rPr>
                <a:t>Kvinnor och män sparar på olika sätt.</a:t>
              </a:r>
              <a:endParaRPr lang="sv-SE" dirty="0"/>
            </a:p>
          </p:txBody>
        </p:sp>
        <p:sp>
          <p:nvSpPr>
            <p:cNvPr id="37" name="textruta 36">
              <a:extLst>
                <a:ext uri="{FF2B5EF4-FFF2-40B4-BE49-F238E27FC236}">
                  <a16:creationId xmlns:a16="http://schemas.microsoft.com/office/drawing/2014/main" id="{4228D6B2-DC39-47B6-BF91-6EBC90537457}"/>
                </a:ext>
              </a:extLst>
            </p:cNvPr>
            <p:cNvSpPr txBox="1"/>
            <p:nvPr/>
          </p:nvSpPr>
          <p:spPr>
            <a:xfrm>
              <a:off x="1222035" y="4047106"/>
              <a:ext cx="8193024" cy="369332"/>
            </a:xfrm>
            <a:prstGeom prst="rect">
              <a:avLst/>
            </a:prstGeom>
            <a:noFill/>
          </p:spPr>
          <p:txBody>
            <a:bodyPr wrap="square">
              <a:spAutoFit/>
            </a:bodyPr>
            <a:lstStyle/>
            <a:p>
              <a:r>
                <a:rPr lang="sv-SE" sz="1800" b="0" i="0" dirty="0">
                  <a:solidFill>
                    <a:schemeClr val="tx1"/>
                  </a:solidFill>
                  <a:latin typeface="+mn-lt"/>
                </a:rPr>
                <a:t>Vad kan vi göra åt ojämställda livsinkomster?</a:t>
              </a:r>
              <a:endParaRPr lang="sv-SE" dirty="0"/>
            </a:p>
          </p:txBody>
        </p:sp>
        <p:grpSp>
          <p:nvGrpSpPr>
            <p:cNvPr id="3" name="Grupp 2">
              <a:extLst>
                <a:ext uri="{FF2B5EF4-FFF2-40B4-BE49-F238E27FC236}">
                  <a16:creationId xmlns:a16="http://schemas.microsoft.com/office/drawing/2014/main" id="{6D399F17-1CA3-4546-ABE5-0F492D2CC659}"/>
                </a:ext>
              </a:extLst>
            </p:cNvPr>
            <p:cNvGrpSpPr/>
            <p:nvPr/>
          </p:nvGrpSpPr>
          <p:grpSpPr>
            <a:xfrm>
              <a:off x="691687" y="1316169"/>
              <a:ext cx="437135" cy="3157303"/>
              <a:chOff x="1689977" y="1627464"/>
              <a:chExt cx="437135" cy="3157303"/>
            </a:xfrm>
          </p:grpSpPr>
          <p:sp>
            <p:nvSpPr>
              <p:cNvPr id="26" name="Ellips 25">
                <a:extLst>
                  <a:ext uri="{FF2B5EF4-FFF2-40B4-BE49-F238E27FC236}">
                    <a16:creationId xmlns:a16="http://schemas.microsoft.com/office/drawing/2014/main" id="{EFEAE09B-EA86-4F95-B5E8-25C91BE865AA}"/>
                  </a:ext>
                </a:extLst>
              </p:cNvPr>
              <p:cNvSpPr/>
              <p:nvPr/>
            </p:nvSpPr>
            <p:spPr>
              <a:xfrm>
                <a:off x="1689980" y="1627464"/>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1 </a:t>
                </a:r>
              </a:p>
            </p:txBody>
          </p:sp>
          <p:sp>
            <p:nvSpPr>
              <p:cNvPr id="16" name="Ellips 15">
                <a:extLst>
                  <a:ext uri="{FF2B5EF4-FFF2-40B4-BE49-F238E27FC236}">
                    <a16:creationId xmlns:a16="http://schemas.microsoft.com/office/drawing/2014/main" id="{19CF19D7-A1C1-4670-9023-CCD74F5621FF}"/>
                  </a:ext>
                </a:extLst>
              </p:cNvPr>
              <p:cNvSpPr/>
              <p:nvPr/>
            </p:nvSpPr>
            <p:spPr>
              <a:xfrm>
                <a:off x="1689977" y="2176959"/>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2 </a:t>
                </a:r>
              </a:p>
            </p:txBody>
          </p:sp>
          <p:sp>
            <p:nvSpPr>
              <p:cNvPr id="17" name="Ellips 16">
                <a:extLst>
                  <a:ext uri="{FF2B5EF4-FFF2-40B4-BE49-F238E27FC236}">
                    <a16:creationId xmlns:a16="http://schemas.microsoft.com/office/drawing/2014/main" id="{BFC230FF-BE8C-43B6-B840-A8AAD96BB988}"/>
                  </a:ext>
                </a:extLst>
              </p:cNvPr>
              <p:cNvSpPr/>
              <p:nvPr/>
            </p:nvSpPr>
            <p:spPr>
              <a:xfrm>
                <a:off x="1689977" y="2726454"/>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3 </a:t>
                </a:r>
              </a:p>
            </p:txBody>
          </p:sp>
          <p:sp>
            <p:nvSpPr>
              <p:cNvPr id="18" name="Ellips 17">
                <a:extLst>
                  <a:ext uri="{FF2B5EF4-FFF2-40B4-BE49-F238E27FC236}">
                    <a16:creationId xmlns:a16="http://schemas.microsoft.com/office/drawing/2014/main" id="{D7A5B594-98B5-47D5-8892-76BEB2AB5839}"/>
                  </a:ext>
                </a:extLst>
              </p:cNvPr>
              <p:cNvSpPr/>
              <p:nvPr/>
            </p:nvSpPr>
            <p:spPr>
              <a:xfrm>
                <a:off x="1689977" y="3277022"/>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4 </a:t>
                </a:r>
              </a:p>
            </p:txBody>
          </p:sp>
          <p:sp>
            <p:nvSpPr>
              <p:cNvPr id="19" name="Ellips 18">
                <a:extLst>
                  <a:ext uri="{FF2B5EF4-FFF2-40B4-BE49-F238E27FC236}">
                    <a16:creationId xmlns:a16="http://schemas.microsoft.com/office/drawing/2014/main" id="{F5773543-97B0-497B-A800-CECFFCECC16A}"/>
                  </a:ext>
                </a:extLst>
              </p:cNvPr>
              <p:cNvSpPr/>
              <p:nvPr/>
            </p:nvSpPr>
            <p:spPr>
              <a:xfrm>
                <a:off x="1689977" y="3823686"/>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5 </a:t>
                </a:r>
              </a:p>
            </p:txBody>
          </p:sp>
          <p:sp>
            <p:nvSpPr>
              <p:cNvPr id="20" name="Ellips 19">
                <a:extLst>
                  <a:ext uri="{FF2B5EF4-FFF2-40B4-BE49-F238E27FC236}">
                    <a16:creationId xmlns:a16="http://schemas.microsoft.com/office/drawing/2014/main" id="{7209BDFF-1771-4FEB-9D68-AF8E8C2F0E5C}"/>
                  </a:ext>
                </a:extLst>
              </p:cNvPr>
              <p:cNvSpPr/>
              <p:nvPr/>
            </p:nvSpPr>
            <p:spPr>
              <a:xfrm>
                <a:off x="1689977" y="4377182"/>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6 </a:t>
                </a:r>
              </a:p>
            </p:txBody>
          </p:sp>
        </p:grpSp>
      </p:grpSp>
    </p:spTree>
    <p:extLst>
      <p:ext uri="{BB962C8B-B14F-4D97-AF65-F5344CB8AC3E}">
        <p14:creationId xmlns:p14="http://schemas.microsoft.com/office/powerpoint/2010/main" val="2554731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ÅR 2057 KOMMER ÅRSINKOMSTERNA VARA LIKA</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5" name="Platshållare för bild 5">
            <a:extLst>
              <a:ext uri="{FF2B5EF4-FFF2-40B4-BE49-F238E27FC236}">
                <a16:creationId xmlns:a16="http://schemas.microsoft.com/office/drawing/2014/main" id="{A075F3EA-43FC-48DB-9987-6A499B34DEB4}"/>
              </a:ext>
            </a:extLst>
          </p:cNvPr>
          <p:cNvGraphicFramePr>
            <a:graphicFrameLocks/>
          </p:cNvGraphicFramePr>
          <p:nvPr>
            <p:extLst>
              <p:ext uri="{D42A27DB-BD31-4B8C-83A1-F6EECF244321}">
                <p14:modId xmlns:p14="http://schemas.microsoft.com/office/powerpoint/2010/main" val="3654998121"/>
              </p:ext>
            </p:extLst>
          </p:nvPr>
        </p:nvGraphicFramePr>
        <p:xfrm>
          <a:off x="1603375" y="1295400"/>
          <a:ext cx="8461375" cy="4845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7392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EKONOMISK JÄMSTÄLLDHET</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5" name="Diagram 4">
            <a:extLst>
              <a:ext uri="{FF2B5EF4-FFF2-40B4-BE49-F238E27FC236}">
                <a16:creationId xmlns:a16="http://schemas.microsoft.com/office/drawing/2014/main" id="{73095025-D219-4909-9AA7-B2AD6FF658DF}"/>
              </a:ext>
            </a:extLst>
          </p:cNvPr>
          <p:cNvGraphicFramePr>
            <a:graphicFrameLocks/>
          </p:cNvGraphicFramePr>
          <p:nvPr>
            <p:extLst>
              <p:ext uri="{D42A27DB-BD31-4B8C-83A1-F6EECF244321}">
                <p14:modId xmlns:p14="http://schemas.microsoft.com/office/powerpoint/2010/main" val="5802485"/>
              </p:ext>
            </p:extLst>
          </p:nvPr>
        </p:nvGraphicFramePr>
        <p:xfrm>
          <a:off x="1442906" y="2119249"/>
          <a:ext cx="9071006" cy="422805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ruta 5">
            <a:extLst>
              <a:ext uri="{FF2B5EF4-FFF2-40B4-BE49-F238E27FC236}">
                <a16:creationId xmlns:a16="http://schemas.microsoft.com/office/drawing/2014/main" id="{8B09A6EB-94BF-4C96-9BC5-241B8498F306}"/>
              </a:ext>
            </a:extLst>
          </p:cNvPr>
          <p:cNvSpPr txBox="1"/>
          <p:nvPr/>
        </p:nvSpPr>
        <p:spPr>
          <a:xfrm>
            <a:off x="685156" y="1200682"/>
            <a:ext cx="10281051" cy="833305"/>
          </a:xfrm>
          <a:prstGeom prst="rect">
            <a:avLst/>
          </a:prstGeom>
          <a:noFill/>
        </p:spPr>
        <p:txBody>
          <a:bodyPr wrap="square">
            <a:spAutoFit/>
          </a:bodyPr>
          <a:lstStyle/>
          <a:p>
            <a:pPr>
              <a:lnSpc>
                <a:spcPts val="3000"/>
              </a:lnSpc>
            </a:pPr>
            <a:r>
              <a:rPr lang="sv-SE" sz="2000" dirty="0">
                <a:ea typeface="Arial" charset="0"/>
                <a:cs typeface="Arial" charset="0"/>
              </a:rPr>
              <a:t>Att ha lägre inkomst är en utmaning på flera sätt. Kvinnor får en sämre förmåga att bygga upp ett sparkapital, hantera tillfälliga inkomstbortfall och pensionen blir lägre.</a:t>
            </a:r>
          </a:p>
        </p:txBody>
      </p:sp>
    </p:spTree>
    <p:extLst>
      <p:ext uri="{BB962C8B-B14F-4D97-AF65-F5344CB8AC3E}">
        <p14:creationId xmlns:p14="http://schemas.microsoft.com/office/powerpoint/2010/main" val="45649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FÖRDELNING FÖRÄLDRAPENNING</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7" name="Diagram 6">
            <a:extLst>
              <a:ext uri="{FF2B5EF4-FFF2-40B4-BE49-F238E27FC236}">
                <a16:creationId xmlns:a16="http://schemas.microsoft.com/office/drawing/2014/main" id="{68789CE9-3BEA-4E23-BCC1-86758CBEEF91}"/>
              </a:ext>
            </a:extLst>
          </p:cNvPr>
          <p:cNvGraphicFramePr>
            <a:graphicFrameLocks/>
          </p:cNvGraphicFramePr>
          <p:nvPr>
            <p:extLst>
              <p:ext uri="{D42A27DB-BD31-4B8C-83A1-F6EECF244321}">
                <p14:modId xmlns:p14="http://schemas.microsoft.com/office/powerpoint/2010/main" val="3078520397"/>
              </p:ext>
            </p:extLst>
          </p:nvPr>
        </p:nvGraphicFramePr>
        <p:xfrm>
          <a:off x="1125573" y="2485091"/>
          <a:ext cx="9337468" cy="381632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ruta 7">
            <a:extLst>
              <a:ext uri="{FF2B5EF4-FFF2-40B4-BE49-F238E27FC236}">
                <a16:creationId xmlns:a16="http://schemas.microsoft.com/office/drawing/2014/main" id="{E9324406-6CE1-4ABA-8001-A0964DC0D42D}"/>
              </a:ext>
            </a:extLst>
          </p:cNvPr>
          <p:cNvSpPr txBox="1"/>
          <p:nvPr/>
        </p:nvSpPr>
        <p:spPr>
          <a:xfrm>
            <a:off x="641844" y="1150751"/>
            <a:ext cx="9475365" cy="1211229"/>
          </a:xfrm>
          <a:prstGeom prst="rect">
            <a:avLst/>
          </a:prstGeom>
          <a:noFill/>
        </p:spPr>
        <p:txBody>
          <a:bodyPr wrap="square">
            <a:spAutoFit/>
          </a:bodyPr>
          <a:lstStyle/>
          <a:p>
            <a:pPr>
              <a:lnSpc>
                <a:spcPts val="3000"/>
              </a:lnSpc>
            </a:pPr>
            <a:r>
              <a:rPr lang="sv-SE" sz="1800" dirty="0">
                <a:ea typeface="Arial" charset="0"/>
                <a:cs typeface="Arial" charset="0"/>
              </a:rPr>
              <a:t>Kvinnor tar ut fler dagar med föräldrapenning. Möjligheten att kombinera förvärvsarbete och ta hand om barn innebär bättre förutsättningar för jämställdhet mellan könen. Ett större ansvar för barn och familj får konsekvenser för livsinkomsten. </a:t>
            </a:r>
          </a:p>
        </p:txBody>
      </p:sp>
    </p:spTree>
    <p:extLst>
      <p:ext uri="{BB962C8B-B14F-4D97-AF65-F5344CB8AC3E}">
        <p14:creationId xmlns:p14="http://schemas.microsoft.com/office/powerpoint/2010/main" val="1599511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a:xfrm>
            <a:off x="601438" y="623163"/>
            <a:ext cx="10515600" cy="562677"/>
          </a:xfrm>
        </p:spPr>
        <p:txBody>
          <a:bodyPr/>
          <a:lstStyle/>
          <a:p>
            <a:r>
              <a:rPr lang="sv-SE" dirty="0"/>
              <a:t>FÖRDELNING VAB</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6" name="Diagram 5">
            <a:extLst>
              <a:ext uri="{FF2B5EF4-FFF2-40B4-BE49-F238E27FC236}">
                <a16:creationId xmlns:a16="http://schemas.microsoft.com/office/drawing/2014/main" id="{779CF5CD-8847-403D-8856-72E0501A5233}"/>
              </a:ext>
            </a:extLst>
          </p:cNvPr>
          <p:cNvGraphicFramePr>
            <a:graphicFrameLocks/>
          </p:cNvGraphicFramePr>
          <p:nvPr>
            <p:extLst>
              <p:ext uri="{D42A27DB-BD31-4B8C-83A1-F6EECF244321}">
                <p14:modId xmlns:p14="http://schemas.microsoft.com/office/powerpoint/2010/main" val="1302155071"/>
              </p:ext>
            </p:extLst>
          </p:nvPr>
        </p:nvGraphicFramePr>
        <p:xfrm>
          <a:off x="1351033" y="1948726"/>
          <a:ext cx="9016410" cy="41774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a:extLst>
              <a:ext uri="{FF2B5EF4-FFF2-40B4-BE49-F238E27FC236}">
                <a16:creationId xmlns:a16="http://schemas.microsoft.com/office/drawing/2014/main" id="{205A9512-23A4-4A7E-9CB6-FB9A0B3D8826}"/>
              </a:ext>
            </a:extLst>
          </p:cNvPr>
          <p:cNvSpPr txBox="1"/>
          <p:nvPr/>
        </p:nvSpPr>
        <p:spPr>
          <a:xfrm>
            <a:off x="638734" y="1185840"/>
            <a:ext cx="9172012" cy="826508"/>
          </a:xfrm>
          <a:prstGeom prst="rect">
            <a:avLst/>
          </a:prstGeom>
          <a:noFill/>
        </p:spPr>
        <p:txBody>
          <a:bodyPr wrap="square">
            <a:spAutoFit/>
          </a:bodyPr>
          <a:lstStyle/>
          <a:p>
            <a:pPr>
              <a:lnSpc>
                <a:spcPts val="3000"/>
              </a:lnSpc>
            </a:pPr>
            <a:r>
              <a:rPr lang="sv-SE" sz="1800" dirty="0">
                <a:ea typeface="Arial" charset="0"/>
                <a:cs typeface="Arial" charset="0"/>
              </a:rPr>
              <a:t>Kvinnor tar även ut fler dagar med tillfällig föräldrapenning, VAB. Det innebär att det ojämställda ansvaret verkar fortsätta när barnet blir äldre. </a:t>
            </a:r>
          </a:p>
        </p:txBody>
      </p:sp>
    </p:spTree>
    <p:extLst>
      <p:ext uri="{BB962C8B-B14F-4D97-AF65-F5344CB8AC3E}">
        <p14:creationId xmlns:p14="http://schemas.microsoft.com/office/powerpoint/2010/main" val="489414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VEM LÖSER LIVSPUSSLET?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p:txBody>
          <a:bodyPr>
            <a:normAutofit/>
          </a:bodyPr>
          <a:lstStyle/>
          <a:p>
            <a:r>
              <a:rPr lang="sv-SE" sz="1800" dirty="0">
                <a:latin typeface="Calibri" panose="020F0502020204030204" pitchFamily="34" charset="0"/>
              </a:rPr>
              <a:t>I barnfamiljer med barn i åldrarna 3-5 år arbetar 40 procent av kvinnorna deltid – och 11 procent av männen.</a:t>
            </a:r>
          </a:p>
          <a:p>
            <a:r>
              <a:rPr lang="sv-SE" sz="1800" dirty="0">
                <a:latin typeface="Calibri" panose="020F0502020204030204" pitchFamily="34" charset="0"/>
              </a:rPr>
              <a:t>Kvinnor gör i genomsnitt fem timmar mer oavlönat hushållsarbete per vecka.</a:t>
            </a:r>
          </a:p>
          <a:p>
            <a:r>
              <a:rPr lang="sv-SE" sz="1800" dirty="0">
                <a:latin typeface="Calibri" panose="020F0502020204030204" pitchFamily="34" charset="0"/>
              </a:rPr>
              <a:t>Tjänstepensioner ingår inte i bodelning vid skilsmässa.</a:t>
            </a:r>
            <a:endParaRPr lang="sv-SE" sz="2000" dirty="0"/>
          </a:p>
          <a:p>
            <a:pPr marL="0" indent="0">
              <a:buNone/>
            </a:pPr>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pic>
        <p:nvPicPr>
          <p:cNvPr id="9" name="Platshållare för bild 10" descr="En bild som visar träd, mark, utomhus, person&#10;&#10;Automatiskt genererad beskrivning">
            <a:extLst>
              <a:ext uri="{FF2B5EF4-FFF2-40B4-BE49-F238E27FC236}">
                <a16:creationId xmlns:a16="http://schemas.microsoft.com/office/drawing/2014/main" id="{8A352D01-A64A-4CB9-A25C-2D6571BA79C7}"/>
              </a:ext>
            </a:extLst>
          </p:cNvPr>
          <p:cNvPicPr>
            <a:picLocks noGrp="1" noChangeAspect="1"/>
          </p:cNvPicPr>
          <p:nvPr>
            <p:ph type="pic" sz="quarter" idx="13"/>
          </p:nvPr>
        </p:nvPicPr>
        <p:blipFill>
          <a:blip r:embed="rId2"/>
          <a:srcRect l="22982" r="22982"/>
          <a:stretch>
            <a:fillRect/>
          </a:stretch>
        </p:blipFill>
        <p:spPr>
          <a:xfrm>
            <a:off x="6445250" y="620713"/>
            <a:ext cx="5075238" cy="5283200"/>
          </a:xfrm>
        </p:spPr>
      </p:pic>
      <p:sp>
        <p:nvSpPr>
          <p:cNvPr id="6" name="textruta 5">
            <a:extLst>
              <a:ext uri="{FF2B5EF4-FFF2-40B4-BE49-F238E27FC236}">
                <a16:creationId xmlns:a16="http://schemas.microsoft.com/office/drawing/2014/main" id="{3E170C8B-2972-400A-B60E-B8FB85632054}"/>
              </a:ext>
            </a:extLst>
          </p:cNvPr>
          <p:cNvSpPr txBox="1"/>
          <p:nvPr/>
        </p:nvSpPr>
        <p:spPr>
          <a:xfrm>
            <a:off x="11063483" y="6510853"/>
            <a:ext cx="637786" cy="207405"/>
          </a:xfrm>
          <a:prstGeom prst="rect">
            <a:avLst/>
          </a:prstGeom>
          <a:noFill/>
        </p:spPr>
        <p:txBody>
          <a:bodyPr wrap="square" lIns="0" tIns="0" rIns="0" bIns="0" rtlCol="0">
            <a:noAutofit/>
          </a:bodyPr>
          <a:lstStyle/>
          <a:p>
            <a:r>
              <a:rPr lang="sv-SE" sz="1100" i="1" dirty="0">
                <a:solidFill>
                  <a:srgbClr val="000000"/>
                </a:solidFill>
              </a:rPr>
              <a:t>Källa: SCB</a:t>
            </a:r>
          </a:p>
        </p:txBody>
      </p:sp>
    </p:spTree>
    <p:extLst>
      <p:ext uri="{BB962C8B-B14F-4D97-AF65-F5344CB8AC3E}">
        <p14:creationId xmlns:p14="http://schemas.microsoft.com/office/powerpoint/2010/main" val="48296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2800" b="1" dirty="0">
                <a:latin typeface="Calibri" panose="020F0502020204030204" pitchFamily="34" charset="0"/>
                <a:ea typeface="Arial" charset="0"/>
                <a:cs typeface="Calibri" panose="020F0502020204030204" pitchFamily="34" charset="0"/>
              </a:rPr>
              <a:t>EXEMPEL - DELTIDSARBETE</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marL="0" indent="0">
              <a:buNone/>
              <a:tabLst>
                <a:tab pos="214313" algn="l"/>
              </a:tabLst>
            </a:pPr>
            <a:r>
              <a:rPr lang="sv-SE" sz="1800" b="1" dirty="0">
                <a:latin typeface="Calibri" panose="020F0502020204030204" pitchFamily="34" charset="0"/>
                <a:ea typeface="Arial" charset="0"/>
                <a:cs typeface="Calibri" panose="020F0502020204030204" pitchFamily="34" charset="0"/>
              </a:rPr>
              <a:t>En undersköterska som arbetar deltid i 8 år får 192 499 kronor mindre i pensionskapital.</a:t>
            </a:r>
            <a:br>
              <a:rPr lang="sv-SE" sz="1800" b="1" dirty="0">
                <a:latin typeface="Calibri" panose="020F0502020204030204" pitchFamily="34" charset="0"/>
                <a:ea typeface="Arial" charset="0"/>
                <a:cs typeface="Calibri" panose="020F0502020204030204" pitchFamily="34" charset="0"/>
              </a:rPr>
            </a:br>
            <a:endParaRPr lang="sv-SE" sz="1800" dirty="0">
              <a:ea typeface="Arial" charset="0"/>
              <a:cs typeface="Arial" charset="0"/>
            </a:endParaRPr>
          </a:p>
          <a:p>
            <a:pPr>
              <a:tabLst>
                <a:tab pos="214313" algn="l"/>
              </a:tabLst>
            </a:pPr>
            <a:r>
              <a:rPr lang="sv-SE" sz="1800" dirty="0">
                <a:ea typeface="Arial" charset="0"/>
                <a:cs typeface="Arial" charset="0"/>
              </a:rPr>
              <a:t>Ett eget sparande på 1 579 kr i månaden kompenserar för bortfallet.</a:t>
            </a:r>
          </a:p>
          <a:p>
            <a:pPr>
              <a:tabLst>
                <a:tab pos="214313" algn="l"/>
              </a:tabLst>
            </a:pPr>
            <a:r>
              <a:rPr lang="sv-SE" sz="1800" dirty="0">
                <a:ea typeface="Arial" charset="0"/>
                <a:cs typeface="Arial" charset="0"/>
              </a:rPr>
              <a:t>För par som är gifta går det också att föra över premiepensionsrätter. </a:t>
            </a:r>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pic>
        <p:nvPicPr>
          <p:cNvPr id="9" name="Platshållare för bild 8">
            <a:extLst>
              <a:ext uri="{FF2B5EF4-FFF2-40B4-BE49-F238E27FC236}">
                <a16:creationId xmlns:a16="http://schemas.microsoft.com/office/drawing/2014/main" id="{158E6D31-2523-4848-B3FC-D19D81037D3C}"/>
              </a:ext>
            </a:extLst>
          </p:cNvPr>
          <p:cNvPicPr>
            <a:picLocks noGrp="1" noChangeAspect="1"/>
          </p:cNvPicPr>
          <p:nvPr>
            <p:ph type="pic" sz="quarter" idx="13"/>
          </p:nvPr>
        </p:nvPicPr>
        <p:blipFill>
          <a:blip r:embed="rId2"/>
          <a:srcRect t="3644" b="3644"/>
          <a:stretch/>
        </p:blipFill>
        <p:spPr>
          <a:xfrm>
            <a:off x="6445250" y="620713"/>
            <a:ext cx="5075238" cy="5283200"/>
          </a:xfrm>
        </p:spPr>
      </p:pic>
      <p:sp>
        <p:nvSpPr>
          <p:cNvPr id="10" name="textruta 9">
            <a:extLst>
              <a:ext uri="{FF2B5EF4-FFF2-40B4-BE49-F238E27FC236}">
                <a16:creationId xmlns:a16="http://schemas.microsoft.com/office/drawing/2014/main" id="{70AA087F-7145-4076-8AD4-2FB3DE320F10}"/>
              </a:ext>
            </a:extLst>
          </p:cNvPr>
          <p:cNvSpPr txBox="1"/>
          <p:nvPr/>
        </p:nvSpPr>
        <p:spPr>
          <a:xfrm>
            <a:off x="8590844" y="6389914"/>
            <a:ext cx="3175286" cy="304412"/>
          </a:xfrm>
          <a:prstGeom prst="rect">
            <a:avLst/>
          </a:prstGeom>
          <a:noFill/>
        </p:spPr>
        <p:txBody>
          <a:bodyPr wrap="square" lIns="0" tIns="0" rIns="0" bIns="0" rtlCol="0">
            <a:noAutofit/>
          </a:bodyPr>
          <a:lstStyle/>
          <a:p>
            <a:r>
              <a:rPr lang="sv-SE" sz="1100" i="1" dirty="0">
                <a:solidFill>
                  <a:srgbClr val="000000"/>
                </a:solidFill>
              </a:rPr>
              <a:t>Källa: </a:t>
            </a:r>
            <a:r>
              <a:rPr lang="sv-SE" sz="1100" dirty="0"/>
              <a:t>Egna beräkningar. Exempelpensionen är 30 år, </a:t>
            </a:r>
            <a:br>
              <a:rPr lang="sv-SE" sz="1100" dirty="0"/>
            </a:br>
            <a:r>
              <a:rPr lang="sv-SE" sz="1100" dirty="0"/>
              <a:t>född 1992 och har en premiebestämd tjänstepension. </a:t>
            </a:r>
            <a:endParaRPr lang="sv-SE" sz="1100" i="1" dirty="0">
              <a:solidFill>
                <a:srgbClr val="000000"/>
              </a:solidFill>
            </a:endParaRPr>
          </a:p>
        </p:txBody>
      </p:sp>
    </p:spTree>
    <p:extLst>
      <p:ext uri="{BB962C8B-B14F-4D97-AF65-F5344CB8AC3E}">
        <p14:creationId xmlns:p14="http://schemas.microsoft.com/office/powerpoint/2010/main" val="2047610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LÄGRE LIVSINKOMST LEDER TILL OJÄMSTÄLLD PENSION</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008287924"/>
              </p:ext>
            </p:extLst>
          </p:nvPr>
        </p:nvGraphicFramePr>
        <p:xfrm>
          <a:off x="6096000" y="1847597"/>
          <a:ext cx="5307900" cy="1837436"/>
        </p:xfrm>
        <a:graphic>
          <a:graphicData uri="http://schemas.openxmlformats.org/drawingml/2006/table">
            <a:tbl>
              <a:tblPr firstRow="1" bandRow="1">
                <a:tableStyleId>{5C22544A-7EE6-4342-B048-85BDC9FD1C3A}</a:tableStyleId>
              </a:tblPr>
              <a:tblGrid>
                <a:gridCol w="1769300">
                  <a:extLst>
                    <a:ext uri="{9D8B030D-6E8A-4147-A177-3AD203B41FA5}">
                      <a16:colId xmlns:a16="http://schemas.microsoft.com/office/drawing/2014/main" val="2336489506"/>
                    </a:ext>
                  </a:extLst>
                </a:gridCol>
                <a:gridCol w="1769300">
                  <a:extLst>
                    <a:ext uri="{9D8B030D-6E8A-4147-A177-3AD203B41FA5}">
                      <a16:colId xmlns:a16="http://schemas.microsoft.com/office/drawing/2014/main" val="3788303289"/>
                    </a:ext>
                  </a:extLst>
                </a:gridCol>
                <a:gridCol w="1769300">
                  <a:extLst>
                    <a:ext uri="{9D8B030D-6E8A-4147-A177-3AD203B41FA5}">
                      <a16:colId xmlns:a16="http://schemas.microsoft.com/office/drawing/2014/main" val="2744437489"/>
                    </a:ext>
                  </a:extLst>
                </a:gridCol>
              </a:tblGrid>
              <a:tr h="479046">
                <a:tc>
                  <a:txBody>
                    <a:bodyPr/>
                    <a:lstStyle/>
                    <a:p>
                      <a:endParaRPr lang="sv-SE" sz="2000" dirty="0">
                        <a:solidFill>
                          <a:schemeClr val="accent1"/>
                        </a:solidFill>
                      </a:endParaRP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accent1"/>
                          </a:solidFill>
                        </a:rPr>
                        <a:t>KVINNOR</a:t>
                      </a: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accent1"/>
                          </a:solidFill>
                        </a:rPr>
                        <a:t>MÄN</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866220">
                <a:tc>
                  <a:txBody>
                    <a:bodyPr/>
                    <a:lstStyle/>
                    <a:p>
                      <a:r>
                        <a:rPr lang="sv-SE" sz="2000" dirty="0">
                          <a:solidFill>
                            <a:schemeClr val="tx1"/>
                          </a:solidFill>
                          <a:latin typeface="+mj-lt"/>
                        </a:rPr>
                        <a:t>Genomsnittlig total pension</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tx1"/>
                          </a:solidFill>
                          <a:latin typeface="+mj-lt"/>
                        </a:rPr>
                        <a:t>16 500 kr/mån</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tx1"/>
                          </a:solidFill>
                          <a:latin typeface="+mj-lt"/>
                        </a:rPr>
                        <a:t>19 800 kr/mån</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492170">
                <a:tc>
                  <a:txBody>
                    <a:bodyPr/>
                    <a:lstStyle/>
                    <a:p>
                      <a:r>
                        <a:rPr lang="sv-SE" sz="2000" dirty="0">
                          <a:solidFill>
                            <a:schemeClr val="tx1"/>
                          </a:solidFill>
                          <a:latin typeface="+mj-lt"/>
                        </a:rPr>
                        <a:t>Medellivslängd</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tx1"/>
                          </a:solidFill>
                          <a:latin typeface="+mj-lt"/>
                        </a:rPr>
                        <a:t>84,3 år</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tx1"/>
                          </a:solidFill>
                          <a:latin typeface="+mj-lt"/>
                        </a:rPr>
                        <a:t>80,6 år</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6" name="textruta 5">
            <a:extLst>
              <a:ext uri="{FF2B5EF4-FFF2-40B4-BE49-F238E27FC236}">
                <a16:creationId xmlns:a16="http://schemas.microsoft.com/office/drawing/2014/main" id="{CF595591-B7B8-4DAE-82A0-96C0321A50B9}"/>
              </a:ext>
            </a:extLst>
          </p:cNvPr>
          <p:cNvSpPr txBox="1"/>
          <p:nvPr/>
        </p:nvSpPr>
        <p:spPr>
          <a:xfrm>
            <a:off x="601438" y="1948726"/>
            <a:ext cx="5065585" cy="2756909"/>
          </a:xfrm>
          <a:prstGeom prst="rect">
            <a:avLst/>
          </a:prstGeom>
          <a:noFill/>
        </p:spPr>
        <p:txBody>
          <a:bodyPr wrap="square">
            <a:spAutoFit/>
          </a:bodyPr>
          <a:lstStyle/>
          <a:p>
            <a:pPr marL="342900" indent="-342900">
              <a:lnSpc>
                <a:spcPts val="3000"/>
              </a:lnSpc>
              <a:buFont typeface="Arial" panose="020B0604020202020204" pitchFamily="34" charset="0"/>
              <a:buChar char="•"/>
            </a:pPr>
            <a:r>
              <a:rPr lang="sv-SE" sz="2000" dirty="0">
                <a:ea typeface="Arial" charset="0"/>
                <a:cs typeface="Arial" charset="0"/>
              </a:rPr>
              <a:t>Vårt pensionssystem bygger på livsinkomstprincipen.</a:t>
            </a:r>
          </a:p>
          <a:p>
            <a:pPr marL="342900" indent="-342900">
              <a:lnSpc>
                <a:spcPts val="3000"/>
              </a:lnSpc>
              <a:buFont typeface="Arial" panose="020B0604020202020204" pitchFamily="34" charset="0"/>
              <a:buChar char="•"/>
            </a:pPr>
            <a:r>
              <a:rPr lang="sv-SE" sz="2000" dirty="0">
                <a:ea typeface="Arial" charset="0"/>
                <a:cs typeface="Arial" charset="0"/>
              </a:rPr>
              <a:t>Varje intjänad krona påverkar din pension.</a:t>
            </a:r>
          </a:p>
          <a:p>
            <a:pPr marL="342900" indent="-342900">
              <a:lnSpc>
                <a:spcPts val="3000"/>
              </a:lnSpc>
              <a:buFont typeface="Arial" panose="020B0604020202020204" pitchFamily="34" charset="0"/>
              <a:buChar char="•"/>
            </a:pPr>
            <a:r>
              <a:rPr lang="sv-SE" sz="2000" dirty="0">
                <a:ea typeface="Arial" charset="0"/>
                <a:cs typeface="Arial" charset="0"/>
              </a:rPr>
              <a:t>Antal pensionärer med allmän pension är 2,3 miljoner.</a:t>
            </a:r>
          </a:p>
          <a:p>
            <a:pPr marL="342900" indent="-342900">
              <a:lnSpc>
                <a:spcPts val="3000"/>
              </a:lnSpc>
              <a:buFont typeface="Arial" panose="020B0604020202020204" pitchFamily="34" charset="0"/>
              <a:buChar char="•"/>
            </a:pPr>
            <a:r>
              <a:rPr lang="sv-SE" sz="2000" dirty="0"/>
              <a:t>Kvinnor har i genomsnitt 69 procent i genomsnitt av männens pension.</a:t>
            </a:r>
          </a:p>
        </p:txBody>
      </p:sp>
      <p:sp>
        <p:nvSpPr>
          <p:cNvPr id="7" name="textruta 6">
            <a:extLst>
              <a:ext uri="{FF2B5EF4-FFF2-40B4-BE49-F238E27FC236}">
                <a16:creationId xmlns:a16="http://schemas.microsoft.com/office/drawing/2014/main" id="{1527043D-9B6A-44EA-89BD-E84C5025EBC1}"/>
              </a:ext>
            </a:extLst>
          </p:cNvPr>
          <p:cNvSpPr txBox="1"/>
          <p:nvPr/>
        </p:nvSpPr>
        <p:spPr>
          <a:xfrm>
            <a:off x="10026788" y="6536473"/>
            <a:ext cx="1874808" cy="224984"/>
          </a:xfrm>
          <a:prstGeom prst="rect">
            <a:avLst/>
          </a:prstGeom>
          <a:noFill/>
        </p:spPr>
        <p:txBody>
          <a:bodyPr wrap="square" lIns="0" tIns="0" rIns="0" bIns="0" rtlCol="0">
            <a:noAutofit/>
          </a:bodyPr>
          <a:lstStyle/>
          <a:p>
            <a:r>
              <a:rPr lang="sv-SE" sz="1100" i="1" dirty="0">
                <a:solidFill>
                  <a:srgbClr val="000000"/>
                </a:solidFill>
              </a:rPr>
              <a:t>Källa: Pensionsmyndigheten</a:t>
            </a:r>
          </a:p>
        </p:txBody>
      </p:sp>
    </p:spTree>
    <p:extLst>
      <p:ext uri="{BB962C8B-B14F-4D97-AF65-F5344CB8AC3E}">
        <p14:creationId xmlns:p14="http://schemas.microsoft.com/office/powerpoint/2010/main" val="715612822"/>
      </p:ext>
    </p:extLst>
  </p:cSld>
  <p:clrMapOvr>
    <a:masterClrMapping/>
  </p:clrMapOvr>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PPT_mall_spara_investera_la¦èna</Template>
  <TotalTime>4671</TotalTime>
  <Words>1078</Words>
  <Application>Microsoft Office PowerPoint</Application>
  <PresentationFormat>Bredbild</PresentationFormat>
  <Paragraphs>166</Paragraphs>
  <Slides>19</Slides>
  <Notes>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19</vt:i4>
      </vt:variant>
    </vt:vector>
  </HeadingPairs>
  <TitlesOfParts>
    <vt:vector size="22" baseType="lpstr">
      <vt:lpstr>Arial</vt:lpstr>
      <vt:lpstr>Calibri</vt:lpstr>
      <vt:lpstr>familjejuridik</vt:lpstr>
      <vt:lpstr>Jämställdhet börjar i plånboken</vt:lpstr>
      <vt:lpstr>DET ÄR DAGS ATT PRATA OM… </vt:lpstr>
      <vt:lpstr>ÅR 2057 KOMMER ÅRSINKOMSTERNA VARA LIKA</vt:lpstr>
      <vt:lpstr>EKONOMISK JÄMSTÄLLDHET</vt:lpstr>
      <vt:lpstr>FÖRDELNING FÖRÄLDRAPENNING</vt:lpstr>
      <vt:lpstr>FÖRDELNING VAB</vt:lpstr>
      <vt:lpstr>VEM LÖSER LIVSPUSSLET?</vt:lpstr>
      <vt:lpstr>EXEMPEL - DELTIDSARBETE</vt:lpstr>
      <vt:lpstr>LÄGRE LIVSINKOMST LEDER TILL OJÄMSTÄLLD PENSION</vt:lpstr>
      <vt:lpstr>VAD GER ALLMÄN PENSION?</vt:lpstr>
      <vt:lpstr>VÅGA PRATA PENGAR!</vt:lpstr>
      <vt:lpstr>VAD SKA VI PRATA OM DÅ?</vt:lpstr>
      <vt:lpstr>KVINNOR SPARAR GENERELLT MED LÄGRE RISK</vt:lpstr>
      <vt:lpstr>KVINNOR OCH MÄN SÖKER INFORMATION PÅ OLIKA SÄTT</vt:lpstr>
      <vt:lpstr>VALFRIHET ATT LEVA DET LIV MAN VILL</vt:lpstr>
      <vt:lpstr>ÅNGEST ELLER STOLTHET ÖVER SPARANDET?</vt:lpstr>
      <vt:lpstr>HUR FÅR VI MER JÄMSTÄLLDA LIVSINKOMSTER?</vt:lpstr>
      <vt:lpstr>DET VIKTIGASTE ATT TA MED SIG:</vt:lpstr>
      <vt:lpstr>Tack för idag!</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Jämställdhet börjar i plånboken</dc:title>
  <dc:creator>Niklas Uppenberg</dc:creator>
  <cp:lastModifiedBy>Niklas Uppenberg</cp:lastModifiedBy>
  <cp:revision>7</cp:revision>
  <dcterms:created xsi:type="dcterms:W3CDTF">2023-01-27T14:08:54Z</dcterms:created>
  <dcterms:modified xsi:type="dcterms:W3CDTF">2023-02-01T09:12:37Z</dcterms:modified>
</cp:coreProperties>
</file>