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7" r:id="rId2"/>
    <p:sldId id="307" r:id="rId3"/>
    <p:sldId id="309" r:id="rId4"/>
    <p:sldId id="311" r:id="rId5"/>
    <p:sldId id="313" r:id="rId6"/>
    <p:sldId id="342" r:id="rId7"/>
    <p:sldId id="341" r:id="rId8"/>
    <p:sldId id="338" r:id="rId9"/>
    <p:sldId id="339" r:id="rId10"/>
    <p:sldId id="340" r:id="rId11"/>
    <p:sldId id="328" r:id="rId12"/>
    <p:sldId id="337" r:id="rId13"/>
    <p:sldId id="330" r:id="rId14"/>
    <p:sldId id="331" r:id="rId15"/>
    <p:sldId id="33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a Brandt" initials="VB" lastIdx="1" clrIdx="0">
    <p:extLst>
      <p:ext uri="{19B8F6BF-5375-455C-9EA6-DF929625EA0E}">
        <p15:presenceInfo xmlns:p15="http://schemas.microsoft.com/office/powerpoint/2012/main" userId="Vanda Bran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2"/>
    <a:srgbClr val="000000"/>
    <a:srgbClr val="E0DDD4"/>
    <a:srgbClr val="DADADA"/>
    <a:srgbClr val="009CB3"/>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1100" autoAdjust="0"/>
  </p:normalViewPr>
  <p:slideViewPr>
    <p:cSldViewPr snapToGrid="0" snapToObjects="1">
      <p:cViewPr varScale="1">
        <p:scale>
          <a:sx n="66" d="100"/>
          <a:sy n="66" d="100"/>
        </p:scale>
        <p:origin x="1589" y="58"/>
      </p:cViewPr>
      <p:guideLst/>
    </p:cSldViewPr>
  </p:slideViewPr>
  <p:outlineViewPr>
    <p:cViewPr>
      <p:scale>
        <a:sx n="33" d="100"/>
        <a:sy n="33" d="100"/>
      </p:scale>
      <p:origin x="0" y="0"/>
    </p:cViewPr>
  </p:outlineViewPr>
  <p:notesTextViewPr>
    <p:cViewPr>
      <p:scale>
        <a:sx n="400" d="100"/>
        <a:sy n="400" d="100"/>
      </p:scale>
      <p:origin x="0" y="0"/>
    </p:cViewPr>
  </p:notesTextViewPr>
  <p:notesViewPr>
    <p:cSldViewPr snapToGrid="0" snapToObjects="1">
      <p:cViewPr varScale="1">
        <p:scale>
          <a:sx n="88" d="100"/>
          <a:sy n="88" d="100"/>
        </p:scale>
        <p:origin x="38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C9B3B-DD5D-419D-B964-CA3A0A751ED9}" type="datetimeFigureOut">
              <a:rPr lang="sv-SE" smtClean="0"/>
              <a:t>2023-02-01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84E372-9FE5-4C90-9D5C-F0CCAB9F298C}" type="slidenum">
              <a:rPr lang="sv-SE" smtClean="0"/>
              <a:t>‹#›</a:t>
            </a:fld>
            <a:endParaRPr lang="sv-SE"/>
          </a:p>
        </p:txBody>
      </p:sp>
    </p:spTree>
    <p:extLst>
      <p:ext uri="{BB962C8B-B14F-4D97-AF65-F5344CB8AC3E}">
        <p14:creationId xmlns:p14="http://schemas.microsoft.com/office/powerpoint/2010/main" val="480775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14416-4383-43A0-BED5-ED2BFDBE5BD1}" type="datetimeFigureOut">
              <a:rPr lang="sv-SE" smtClean="0"/>
              <a:t>2023-02-01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4C5B1-EFB4-4927-87B3-733057FE4573}" type="slidenum">
              <a:rPr lang="sv-SE" smtClean="0"/>
              <a:t>‹#›</a:t>
            </a:fld>
            <a:endParaRPr lang="sv-SE"/>
          </a:p>
        </p:txBody>
      </p:sp>
    </p:spTree>
    <p:extLst>
      <p:ext uri="{BB962C8B-B14F-4D97-AF65-F5344CB8AC3E}">
        <p14:creationId xmlns:p14="http://schemas.microsoft.com/office/powerpoint/2010/main" val="1297485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3CD4C5B1-EFB4-4927-87B3-733057FE4573}" type="slidenum">
              <a:rPr lang="sv-SE" smtClean="0"/>
              <a:t>1</a:t>
            </a:fld>
            <a:endParaRPr lang="sv-SE"/>
          </a:p>
        </p:txBody>
      </p:sp>
    </p:spTree>
    <p:extLst>
      <p:ext uri="{BB962C8B-B14F-4D97-AF65-F5344CB8AC3E}">
        <p14:creationId xmlns:p14="http://schemas.microsoft.com/office/powerpoint/2010/main" val="409525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a:p>
            <a:endParaRPr lang="sv-SE" dirty="0">
              <a:latin typeface="+mn-lt"/>
            </a:endParaRPr>
          </a:p>
          <a:p>
            <a:pPr eaLnBrk="1" hangingPunct="1"/>
            <a:endParaRPr lang="sv-SE" altLang="sv-SE" dirty="0">
              <a:latin typeface="+mn-lt"/>
            </a:endParaRPr>
          </a:p>
          <a:p>
            <a:endParaRPr lang="sv-SE" dirty="0">
              <a:latin typeface="Georgia" pitchFamily="18" charset="0"/>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10</a:t>
            </a:fld>
            <a:endParaRPr lang="sv-SE"/>
          </a:p>
        </p:txBody>
      </p:sp>
    </p:spTree>
    <p:extLst>
      <p:ext uri="{BB962C8B-B14F-4D97-AF65-F5344CB8AC3E}">
        <p14:creationId xmlns:p14="http://schemas.microsoft.com/office/powerpoint/2010/main" val="266190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Sammanfattning</a:t>
            </a:r>
            <a:r>
              <a:rPr lang="sv-SE" dirty="0">
                <a:latin typeface="+mn-lt"/>
              </a:rPr>
              <a:t> </a:t>
            </a:r>
          </a:p>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a:t>
            </a:r>
          </a:p>
          <a:p>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11</a:t>
            </a:fld>
            <a:endParaRPr lang="sv-SE"/>
          </a:p>
        </p:txBody>
      </p:sp>
    </p:spTree>
    <p:extLst>
      <p:ext uri="{BB962C8B-B14F-4D97-AF65-F5344CB8AC3E}">
        <p14:creationId xmlns:p14="http://schemas.microsoft.com/office/powerpoint/2010/main" val="166389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a:t>
            </a:r>
          </a:p>
          <a:p>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12</a:t>
            </a:fld>
            <a:endParaRPr lang="sv-SE"/>
          </a:p>
        </p:txBody>
      </p:sp>
    </p:spTree>
    <p:extLst>
      <p:ext uri="{BB962C8B-B14F-4D97-AF65-F5344CB8AC3E}">
        <p14:creationId xmlns:p14="http://schemas.microsoft.com/office/powerpoint/2010/main" val="412396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 flytta utomlands är det viktigt att ta reda på vilka möjligheter du har att få med dig dina inkomster som pensionär. Den pension du tjänat in till själv, inkomstpension, premiepension, inkomstpensionstillägg och tjänstepensioner, får du utbetalda var du än bor.  Men om du är berättigad till olika typer av stöd, som garantipension, bostadstillägg och äldreförsörjningsstöd, så betalas de stöden bara ut om du bor i Sverige. </a:t>
            </a:r>
          </a:p>
          <a:p>
            <a:pPr eaLnBrk="1" hangingPunct="1"/>
            <a:endParaRPr lang="sv-SE" altLang="sv-SE" dirty="0">
              <a:latin typeface="+mn-lt"/>
            </a:endParaRPr>
          </a:p>
          <a:p>
            <a:pPr eaLnBrk="1" hangingPunct="1"/>
            <a:endParaRPr lang="sv-SE" altLang="sv-SE" b="1" dirty="0">
              <a:latin typeface="+mn-lt"/>
            </a:endParaRPr>
          </a:p>
          <a:p>
            <a:pPr eaLnBrk="1" hangingPunct="1"/>
            <a:endParaRPr lang="sv-SE" altLang="sv-SE" b="1" dirty="0">
              <a:latin typeface="+mn-lt"/>
            </a:endParaRPr>
          </a:p>
          <a:p>
            <a:pPr eaLnBrk="1" hangingPunct="1"/>
            <a:endParaRPr lang="sv-SE" altLang="sv-SE" b="1" dirty="0">
              <a:latin typeface="+mn-lt"/>
            </a:endParaRPr>
          </a:p>
          <a:p>
            <a:endParaRPr lang="sv-SE" dirty="0">
              <a:latin typeface="Georgia" pitchFamily="18" charset="0"/>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13</a:t>
            </a:fld>
            <a:endParaRPr lang="sv-SE"/>
          </a:p>
        </p:txBody>
      </p:sp>
    </p:spTree>
    <p:extLst>
      <p:ext uri="{BB962C8B-B14F-4D97-AF65-F5344CB8AC3E}">
        <p14:creationId xmlns:p14="http://schemas.microsoft.com/office/powerpoint/2010/main" val="386308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14</a:t>
            </a:fld>
            <a:endParaRPr lang="sv-SE"/>
          </a:p>
        </p:txBody>
      </p:sp>
    </p:spTree>
    <p:extLst>
      <p:ext uri="{BB962C8B-B14F-4D97-AF65-F5344CB8AC3E}">
        <p14:creationId xmlns:p14="http://schemas.microsoft.com/office/powerpoint/2010/main" val="2901886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Georgia" pitchFamily="18" charset="0"/>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15</a:t>
            </a:fld>
            <a:endParaRPr lang="sv-SE"/>
          </a:p>
        </p:txBody>
      </p:sp>
    </p:spTree>
    <p:extLst>
      <p:ext uri="{BB962C8B-B14F-4D97-AF65-F5344CB8AC3E}">
        <p14:creationId xmlns:p14="http://schemas.microsoft.com/office/powerpoint/2010/main" val="428844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Minpension är ett samarbete mellan staten och pensionsbolagen. Här kan du se vad du tjänat in till din pension, både den allmänna</a:t>
            </a:r>
            <a:r>
              <a:rPr lang="sv-SE" baseline="0" dirty="0">
                <a:latin typeface="+mn-lt"/>
              </a:rPr>
              <a:t> </a:t>
            </a:r>
            <a:r>
              <a:rPr lang="sv-SE" dirty="0">
                <a:latin typeface="+mn-lt"/>
              </a:rPr>
              <a:t>tjänstepensionen och eventuellt privat sparande. Du kan dessutom göra en prognos för att se vad du kan förväntas få i pension.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Du kan göra olika typer av beräkningar, till exempel kan du se vad som händer om du väljer att arbeta ett år längre än du tänkt.</a:t>
            </a:r>
            <a:endParaRPr lang="sv-SE" u="sng" dirty="0">
              <a:solidFill>
                <a:srgbClr val="FF0000"/>
              </a:solidFill>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2</a:t>
            </a:fld>
            <a:endParaRPr lang="sv-SE"/>
          </a:p>
        </p:txBody>
      </p:sp>
    </p:spTree>
    <p:extLst>
      <p:ext uri="{BB962C8B-B14F-4D97-AF65-F5344CB8AC3E}">
        <p14:creationId xmlns:p14="http://schemas.microsoft.com/office/powerpoint/2010/main" val="176083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5" name="Platshållare för bildnummer 4"/>
          <p:cNvSpPr>
            <a:spLocks noGrp="1"/>
          </p:cNvSpPr>
          <p:nvPr>
            <p:ph type="sldNum" sz="quarter" idx="10"/>
          </p:nvPr>
        </p:nvSpPr>
        <p:spPr/>
        <p:txBody>
          <a:bodyPr/>
          <a:lstStyle/>
          <a:p>
            <a:fld id="{3CD4C5B1-EFB4-4927-87B3-733057FE4573}" type="slidenum">
              <a:rPr lang="sv-SE" smtClean="0"/>
              <a:t>3</a:t>
            </a:fld>
            <a:endParaRPr lang="sv-SE"/>
          </a:p>
        </p:txBody>
      </p:sp>
    </p:spTree>
    <p:extLst>
      <p:ext uri="{BB962C8B-B14F-4D97-AF65-F5344CB8AC3E}">
        <p14:creationId xmlns:p14="http://schemas.microsoft.com/office/powerpoint/2010/main" val="215530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39936"/>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4</a:t>
            </a:fld>
            <a:endParaRPr lang="sv-SE"/>
          </a:p>
        </p:txBody>
      </p:sp>
    </p:spTree>
    <p:extLst>
      <p:ext uri="{BB962C8B-B14F-4D97-AF65-F5344CB8AC3E}">
        <p14:creationId xmlns:p14="http://schemas.microsoft.com/office/powerpoint/2010/main" val="46593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93080"/>
          </a:xfrm>
        </p:spPr>
        <p:txBody>
          <a:bodyPr/>
          <a:lstStyle/>
          <a:p>
            <a:pPr eaLnBrk="1" hangingPunct="1"/>
            <a:r>
              <a:rPr lang="sv-SE" altLang="sv-SE" dirty="0">
                <a:latin typeface="+mn-lt"/>
              </a:rPr>
              <a:t>Alla inkomster som man skattar för är pensionsgrundande. Den allmänna pensionen beräknas på inkomsten upp till ett tak motsvarande cirka 47 700 kr/mån år 2022 </a:t>
            </a:r>
            <a:br>
              <a:rPr lang="sv-SE" altLang="sv-SE" dirty="0">
                <a:latin typeface="+mn-lt"/>
              </a:rPr>
            </a:br>
            <a:r>
              <a:rPr lang="sv-SE" altLang="sv-SE" dirty="0">
                <a:latin typeface="+mn-lt"/>
              </a:rPr>
              <a:t>(8,07 inkomstbasbelopp minus egenavgiften om 7 procent först ska dras av).</a:t>
            </a:r>
          </a:p>
          <a:p>
            <a:pPr eaLnBrk="1" hangingPunct="1"/>
            <a:endParaRPr lang="sv-SE" altLang="sv-SE" dirty="0"/>
          </a:p>
          <a:p>
            <a:pPr eaLnBrk="1" hangingPunct="1"/>
            <a:r>
              <a:rPr lang="sv-SE" altLang="sv-SE" dirty="0">
                <a:latin typeface="+mn-lt"/>
              </a:rPr>
              <a:t>Inkomster över det beloppet ger ingen allmän pensionsrätt. För att få tillgodoräkna sig pensionsrätter krävs en inkomst som överstiger ca 20 500 kronor år 2022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dirty="0">
                <a:latin typeface="+mn-lt"/>
              </a:rPr>
              <a:t>Det här ger också pensionsrätter i den allmänna pensionen: </a:t>
            </a:r>
            <a:endParaRPr lang="sv-SE" altLang="sv-SE" b="1" dirty="0">
              <a:latin typeface="+mn-lt"/>
            </a:endParaRP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a:p>
            <a:pPr eaLnBrk="1" hangingPunct="1"/>
            <a:r>
              <a:rPr lang="sv-SE" altLang="sv-SE" b="1" dirty="0">
                <a:latin typeface="+mn-lt"/>
              </a:rPr>
              <a:t>Avgångsvederlag</a:t>
            </a:r>
            <a:r>
              <a:rPr lang="sv-SE" altLang="sv-SE" dirty="0">
                <a:latin typeface="+mn-lt"/>
              </a:rPr>
              <a:t> - Är normalt inte pensionsgrundande. För att vara säker måste den anställde fråga sin arbetsgivare hur det redovisas. Blir man erbjuden förtida pension av sin arbetsgivare måste man tänka på att avgångspensionen som betalas ut inte är pensionsgrundande i den allmänna pensionen.</a:t>
            </a:r>
          </a:p>
          <a:p>
            <a:pPr eaLnBrk="1" hangingPunct="1"/>
            <a:endParaRPr lang="sv-SE" altLang="sv-SE" dirty="0">
              <a:latin typeface="+mn-lt"/>
            </a:endParaRPr>
          </a:p>
          <a:p>
            <a:pPr eaLnBrk="1" hangingPunct="1"/>
            <a:r>
              <a:rPr lang="sv-SE" altLang="sv-SE" b="1" dirty="0">
                <a:latin typeface="+mn-lt"/>
              </a:rPr>
              <a:t>Hur betalas det in till pensionen?</a:t>
            </a:r>
          </a:p>
          <a:p>
            <a:pPr eaLnBrk="1" hangingPunct="1"/>
            <a:r>
              <a:rPr lang="sv-SE" altLang="sv-SE" dirty="0">
                <a:latin typeface="+mn-lt"/>
              </a:rPr>
              <a:t>Avgiften dras av från lönen innan den pensionsgrundande lönen bestäms. Det betyder att om man har en inkomst över taket, dras avgiften från bruttot. Det som sedan blir pensionsgrundande är maxinkomsten 7,5 basbelopp. Den totala avgiften är 18,5 procent</a:t>
            </a:r>
            <a:r>
              <a:rPr lang="sv-SE" altLang="sv-SE" b="1" dirty="0">
                <a:latin typeface="+mn-lt"/>
              </a:rPr>
              <a:t> </a:t>
            </a:r>
            <a:r>
              <a:rPr lang="sv-SE" altLang="sv-SE" dirty="0">
                <a:latin typeface="+mn-lt"/>
              </a:rPr>
              <a:t>av lönen via skattsedeln och arbetsgivaravgifter. Hälften betalar arbetsgivaren och knappt hälften betalar arbetstagaren (arbetsgivaren betalar sin del på hela bruttoinkomsten).</a:t>
            </a:r>
          </a:p>
          <a:p>
            <a:pPr eaLnBrk="1" hangingPunct="1"/>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5</a:t>
            </a:fld>
            <a:endParaRPr lang="sv-SE"/>
          </a:p>
        </p:txBody>
      </p:sp>
    </p:spTree>
    <p:extLst>
      <p:ext uri="{BB962C8B-B14F-4D97-AF65-F5344CB8AC3E}">
        <p14:creationId xmlns:p14="http://schemas.microsoft.com/office/powerpoint/2010/main" val="77736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4"/>
          </a:xfrm>
        </p:spPr>
        <p:txBody>
          <a:bodyPr/>
          <a:lstStyle/>
          <a:p>
            <a:r>
              <a:rPr lang="sv-SE" dirty="0">
                <a:latin typeface="+mn-lt"/>
              </a:rPr>
              <a:t>Det finns stöd till den som har låg pension. En del kommer automatiskt</a:t>
            </a:r>
            <a:r>
              <a:rPr lang="sv-SE" baseline="0" dirty="0">
                <a:latin typeface="+mn-lt"/>
              </a:rPr>
              <a:t> och en del </a:t>
            </a:r>
            <a:r>
              <a:rPr lang="sv-SE" dirty="0">
                <a:latin typeface="+mn-lt"/>
              </a:rPr>
              <a:t>måste du ansöka om själv. Stöden betalas ut från 65 års ålder. Från 2023 kommer åldern att höjas till 66 år och ytterligare höjningar av åldern kan komma senare. </a:t>
            </a:r>
          </a:p>
          <a:p>
            <a:endParaRPr lang="sv-SE" dirty="0">
              <a:latin typeface="+mn-lt"/>
            </a:endParaRPr>
          </a:p>
          <a:p>
            <a:r>
              <a:rPr lang="sv-SE" b="1" dirty="0">
                <a:latin typeface="+mn-lt"/>
              </a:rPr>
              <a:t>Garantipensionen</a:t>
            </a:r>
            <a:r>
              <a:rPr lang="sv-SE" dirty="0">
                <a:latin typeface="+mn-lt"/>
              </a:rPr>
              <a:t> fyller ut låg pension. Den som inte har tjänat in någon egen pension får närmare 10 000 kronor före skatt</a:t>
            </a:r>
            <a:r>
              <a:rPr lang="sv-SE" baseline="0" dirty="0">
                <a:latin typeface="+mn-lt"/>
              </a:rPr>
              <a:t> (från hösten </a:t>
            </a:r>
            <a:r>
              <a:rPr lang="sv-SE" dirty="0">
                <a:latin typeface="+mn-lt"/>
              </a:rPr>
              <a:t>2022). Nivån på garantipensionen är kopplad till boendeår i Sverige. För maxbeloppet krävs 40 års boendetid mellan 16 och 65 års ålder. Garantipensionen räknas upp med inflationen. </a:t>
            </a:r>
          </a:p>
          <a:p>
            <a:endParaRPr lang="sv-SE" dirty="0">
              <a:latin typeface="+mn-lt"/>
            </a:endParaRPr>
          </a:p>
          <a:p>
            <a:r>
              <a:rPr lang="sv-SE" b="1" dirty="0">
                <a:latin typeface="+mn-lt"/>
              </a:rPr>
              <a:t>Inkomstpensionstillägg</a:t>
            </a:r>
            <a:r>
              <a:rPr lang="sv-SE" dirty="0">
                <a:latin typeface="+mn-lt"/>
              </a:rPr>
              <a:t> införs från september 2021. Det ger extra stöd till den som har arbetat många år och som har en inkomstpension på mellan 9 200 -17 400 kronor i månaden. Maximalt stöd är 600 kronor i månaden före skatt. Garantipension och inkomstpensionstillägg kräver ingen ansökan. </a:t>
            </a:r>
          </a:p>
          <a:p>
            <a:endParaRPr lang="sv-SE" dirty="0">
              <a:latin typeface="+mn-lt"/>
            </a:endParaRPr>
          </a:p>
          <a:p>
            <a:r>
              <a:rPr lang="sv-SE" b="1" dirty="0">
                <a:latin typeface="+mn-lt"/>
              </a:rPr>
              <a:t>Bostadstillägget </a:t>
            </a:r>
            <a:r>
              <a:rPr lang="sv-SE" dirty="0">
                <a:latin typeface="+mn-lt"/>
              </a:rPr>
              <a:t>grundar sig på hushållets inkomster och ger stöd till boendekostnader. Gäller även om du äger din lägenhet eller ditt hus. Den bostad som du är skriven i ingår inte när dina tillgångar ska beräknas.  Maximalt bostadstillägg är omkring 7 200 kronor i månaden. På Pensionsmyndighetens hemsida finns en räknesnurra som ger bra vägledning om hur stort stödet kan bli. </a:t>
            </a:r>
          </a:p>
          <a:p>
            <a:endParaRPr lang="sv-SE" dirty="0">
              <a:latin typeface="+mn-lt"/>
            </a:endParaRPr>
          </a:p>
          <a:p>
            <a:r>
              <a:rPr lang="sv-SE" b="1" dirty="0">
                <a:latin typeface="+mn-lt"/>
              </a:rPr>
              <a:t>Äldreförsörjningsstödet</a:t>
            </a:r>
            <a:r>
              <a:rPr lang="sv-SE" dirty="0">
                <a:latin typeface="+mn-lt"/>
              </a:rPr>
              <a:t> fyller ut när du, trots bostadstillägg, får en pension som är lägre än ” skälig levnadsnivå” . Det är i dag omkring 6 000 kronor i månaden för ensamstående. </a:t>
            </a:r>
          </a:p>
          <a:p>
            <a:endParaRPr lang="sv-SE" dirty="0">
              <a:latin typeface="+mn-lt"/>
            </a:endParaRPr>
          </a:p>
          <a:p>
            <a:r>
              <a:rPr lang="sv-SE" dirty="0">
                <a:latin typeface="+mn-lt"/>
              </a:rPr>
              <a:t>Bostadstillägg och äldreförsörjningsstöd beskattas inte. Inkomster på upp till 24 000 kronor/år påverkar inte stödens storlek. </a:t>
            </a:r>
          </a:p>
          <a:p>
            <a:endParaRPr lang="sv-SE" dirty="0">
              <a:latin typeface="+mn-lt"/>
            </a:endParaRPr>
          </a:p>
          <a:p>
            <a:r>
              <a:rPr lang="sv-SE" dirty="0">
                <a:latin typeface="+mn-lt"/>
              </a:rPr>
              <a:t>Bostadstillägg kräver en ansökan som görs hos Pensionsmyndigheten. På samma gång avgörs om äldreförsörjningsstöd också ska betalas ut. </a:t>
            </a:r>
          </a:p>
          <a:p>
            <a:endParaRPr lang="sv-SE" dirty="0">
              <a:latin typeface="+mn-lt"/>
            </a:endParaRPr>
          </a:p>
          <a:p>
            <a:endParaRPr lang="sv-SE" dirty="0">
              <a:latin typeface="+mn-lt"/>
            </a:endParaRPr>
          </a:p>
          <a:p>
            <a:endParaRPr lang="sv-SE" dirty="0">
              <a:latin typeface="+mn-lt"/>
            </a:endParaRPr>
          </a:p>
          <a:p>
            <a:pPr eaLnBrk="1" hangingPunct="1"/>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6</a:t>
            </a:fld>
            <a:endParaRPr lang="sv-SE"/>
          </a:p>
        </p:txBody>
      </p:sp>
    </p:spTree>
    <p:extLst>
      <p:ext uri="{BB962C8B-B14F-4D97-AF65-F5344CB8AC3E}">
        <p14:creationId xmlns:p14="http://schemas.microsoft.com/office/powerpoint/2010/main" val="27633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Den inkomst du deklarerar varje år ligger till grund för den allmänna pension du får. Alla år räknas. Lönen, många år på arbetsmarknaden och värdeutvecklingen för premiepensionen spelar roll. </a:t>
            </a:r>
          </a:p>
          <a:p>
            <a:endParaRPr lang="sv-SE" altLang="sv-SE" dirty="0">
              <a:latin typeface="+mn-lt"/>
            </a:endParaRPr>
          </a:p>
          <a:p>
            <a:r>
              <a:rPr lang="sv-SE" altLang="sv-SE" dirty="0">
                <a:latin typeface="+mn-lt"/>
              </a:rPr>
              <a:t>När pensionen sedan ska tas ut så spelar medellivslängden stor roll för hur stor pensionen blir. Det som finns på ditt pensionskonto ska fördelas på de år din årskull förväntas leva. Lever du längre kommer du att få arvsvinster från dem som är födda samma år som du och som avlider tidigare. Men ökad medellivslängd innebär också att pensionen riskerar att bli väldigt låg om du går i pension vid samma ålder som tidigare generationer.  </a:t>
            </a:r>
          </a:p>
          <a:p>
            <a:endParaRPr lang="sv-SE" altLang="sv-SE" dirty="0">
              <a:latin typeface="+mn-lt"/>
            </a:endParaRPr>
          </a:p>
          <a:p>
            <a:r>
              <a:rPr lang="sv-SE" altLang="sv-SE" dirty="0">
                <a:latin typeface="+mn-lt"/>
              </a:rPr>
              <a:t>Pensionsmyndigheten har räknat ut vilken pensionsålder som kan behövas i framtiden för att den allmänna pensionen ska vara ungefär i samma nivå som tidigare. Här ingår dock inte tjänstepensionens effekter på den totala pensionen. </a:t>
            </a:r>
          </a:p>
          <a:p>
            <a:endParaRPr lang="sv-SE" dirty="0"/>
          </a:p>
        </p:txBody>
      </p:sp>
      <p:sp>
        <p:nvSpPr>
          <p:cNvPr id="5" name="Platshållare för bildnummer 4"/>
          <p:cNvSpPr>
            <a:spLocks noGrp="1"/>
          </p:cNvSpPr>
          <p:nvPr>
            <p:ph type="sldNum" sz="quarter" idx="10"/>
          </p:nvPr>
        </p:nvSpPr>
        <p:spPr/>
        <p:txBody>
          <a:bodyPr/>
          <a:lstStyle/>
          <a:p>
            <a:fld id="{3CD4C5B1-EFB4-4927-87B3-733057FE4573}" type="slidenum">
              <a:rPr lang="sv-SE" smtClean="0"/>
              <a:t>7</a:t>
            </a:fld>
            <a:endParaRPr lang="sv-SE"/>
          </a:p>
        </p:txBody>
      </p:sp>
    </p:spTree>
    <p:extLst>
      <p:ext uri="{BB962C8B-B14F-4D97-AF65-F5344CB8AC3E}">
        <p14:creationId xmlns:p14="http://schemas.microsoft.com/office/powerpoint/2010/main" val="166314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mn-lt"/>
              </a:rPr>
              <a:t>Nio av </a:t>
            </a:r>
            <a:r>
              <a:rPr lang="sv-SE" altLang="sv-SE" dirty="0"/>
              <a:t>tio</a:t>
            </a:r>
            <a:r>
              <a:rPr lang="sv-SE" altLang="sv-SE" dirty="0">
                <a:latin typeface="+mn-lt"/>
              </a:rPr>
              <a:t> svenskar har förutom den allmänna pensionen även pension från jobbet.</a:t>
            </a:r>
          </a:p>
          <a:p>
            <a:pPr eaLnBrk="1" hangingPunct="1"/>
            <a:r>
              <a:rPr lang="sv-SE" altLang="sv-SE" dirty="0">
                <a:latin typeface="+mn-lt"/>
              </a:rPr>
              <a:t>De flesta har en kollektivavtalad tjänstepension, alltså en pension som förhandlats fram av arbetsgivare och facket gemensamt. Har du eget företag har du inte någon tjänstepension om du inte själv ordnar det. Eftersom det finns många olika tjänstepensionsavtal är det bra att ta reda på vilka du själv har eller har haft. </a:t>
            </a:r>
          </a:p>
          <a:p>
            <a:pPr eaLnBrk="1" hangingPunct="1"/>
            <a:endParaRPr lang="sv-SE" altLang="sv-SE" dirty="0">
              <a:latin typeface="+mn-lt"/>
            </a:endParaRPr>
          </a:p>
          <a:p>
            <a:pPr eaLnBrk="1" hangingPunct="1"/>
            <a:r>
              <a:rPr lang="sv-SE" altLang="sv-SE" b="1" dirty="0">
                <a:latin typeface="+mn-lt"/>
              </a:rPr>
              <a:t>Har alla tjänstepension?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För anställda jobbar hos arbetsgivare som inte har vare sig kollektivavtal eller hängavtal är det viktigt att titta på vad som gäller på sådana arbetsplatser. </a:t>
            </a:r>
          </a:p>
          <a:p>
            <a:pPr eaLnBrk="1" hangingPunct="1"/>
            <a:endParaRPr lang="sv-SE" altLang="sv-SE" b="1"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8</a:t>
            </a:fld>
            <a:endParaRPr lang="sv-SE"/>
          </a:p>
        </p:txBody>
      </p:sp>
    </p:spTree>
    <p:extLst>
      <p:ext uri="{BB962C8B-B14F-4D97-AF65-F5344CB8AC3E}">
        <p14:creationId xmlns:p14="http://schemas.microsoft.com/office/powerpoint/2010/main" val="51810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pPr eaLnBrk="1" hangingPunct="1"/>
            <a:r>
              <a:rPr lang="sv-SE" altLang="sv-SE" dirty="0">
                <a:latin typeface="+mn-lt"/>
              </a:rPr>
              <a:t>Alla nya tjänstepensionsavtal är premiebestämda. Tjänstepensionen kompletterar den allmänna pensionens förmåner. Det betyder att upp till allmänna pensionens tak (7,5 inkomstbasbelopp) kompletterar kollektivavtalen med 4,5</a:t>
            </a:r>
            <a:r>
              <a:rPr lang="sv-SE" altLang="sv-SE" baseline="0" dirty="0">
                <a:latin typeface="+mn-lt"/>
              </a:rPr>
              <a:t> procent</a:t>
            </a:r>
            <a:r>
              <a:rPr lang="sv-SE" altLang="sv-SE" dirty="0">
                <a:latin typeface="+mn-lt"/>
              </a:rPr>
              <a:t> och 30 procent därutöver i en premie till pension. På senare tid har avsättningarna till tjänstepensionen höjts i flera avtal. </a:t>
            </a:r>
          </a:p>
          <a:p>
            <a:pPr eaLnBrk="1" hangingPunct="1"/>
            <a:endParaRPr lang="sv-SE" altLang="sv-SE" dirty="0">
              <a:latin typeface="+mn-lt"/>
            </a:endParaRPr>
          </a:p>
          <a:p>
            <a:pPr eaLnBrk="1" hangingPunct="1">
              <a:lnSpc>
                <a:spcPct val="90000"/>
              </a:lnSpc>
              <a:defRPr/>
            </a:pPr>
            <a:r>
              <a:rPr lang="sv-SE" altLang="sv-SE" sz="1200" kern="1200" dirty="0">
                <a:solidFill>
                  <a:schemeClr val="tx1"/>
                </a:solidFill>
                <a:latin typeface="+mn-lt"/>
                <a:ea typeface="+mn-ea"/>
                <a:cs typeface="+mn-cs"/>
              </a:rPr>
              <a:t>Tjänstepensionsavtalen kan se väldigt olika ut. Men generellt kan man säga att det är tre beslut man behöver ta ställning till.</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buFontTx/>
              <a:buAutoNum type="arabicPeriod"/>
              <a:defRPr/>
            </a:pPr>
            <a:r>
              <a:rPr lang="sv-SE" altLang="sv-SE" sz="1200" b="1" kern="1200" dirty="0">
                <a:solidFill>
                  <a:schemeClr val="tx1"/>
                </a:solidFill>
                <a:latin typeface="+mn-lt"/>
                <a:ea typeface="+mn-ea"/>
                <a:cs typeface="+mn-cs"/>
              </a:rPr>
              <a:t> Hur ska du placera pengarna?</a:t>
            </a:r>
          </a:p>
          <a:p>
            <a:pPr eaLnBrk="1" hangingPunct="1">
              <a:lnSpc>
                <a:spcPct val="90000"/>
              </a:lnSpc>
              <a:defRPr/>
            </a:pPr>
            <a:r>
              <a:rPr lang="sv-SE" altLang="sv-SE" sz="1200" kern="1200" dirty="0">
                <a:solidFill>
                  <a:schemeClr val="tx1"/>
                </a:solidFill>
                <a:latin typeface="+mn-lt"/>
                <a:ea typeface="+mn-ea"/>
                <a:cs typeface="+mn-cs"/>
              </a:rPr>
              <a:t>Vill du placera i fonder eller i en traditionell försäkring? Vill du ha möjlighet att själv kunna påverka ditt innehav eller vill du ha ett bolag som gör det?</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2. Vilket bolag ska du välja?</a:t>
            </a:r>
          </a:p>
          <a:p>
            <a:pPr eaLnBrk="1" hangingPunct="1">
              <a:lnSpc>
                <a:spcPct val="90000"/>
              </a:lnSpc>
              <a:defRPr/>
            </a:pPr>
            <a:r>
              <a:rPr lang="sv-SE" altLang="sv-SE" sz="1200" kern="1200" dirty="0">
                <a:solidFill>
                  <a:schemeClr val="tx1"/>
                </a:solidFill>
                <a:latin typeface="+mn-lt"/>
                <a:ea typeface="+mn-ea"/>
                <a:cs typeface="+mn-cs"/>
              </a:rPr>
              <a:t>Det finns en mängd olika försäkringsbolag som har hand om tjänstepension. De flesta har olika livslängdsantaganden, det vill säga beräkningar på hur länge du förväntas leva, vilket även det kan påverka utfallet på din pension. </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3. Ska anhöriga få pension om du avlider?</a:t>
            </a:r>
          </a:p>
          <a:p>
            <a:pPr eaLnBrk="1" hangingPunct="1">
              <a:lnSpc>
                <a:spcPct val="90000"/>
              </a:lnSpc>
              <a:defRPr/>
            </a:pPr>
            <a:r>
              <a:rPr lang="sv-SE" altLang="sv-SE" sz="1200" kern="1200" dirty="0">
                <a:solidFill>
                  <a:schemeClr val="tx1"/>
                </a:solidFill>
                <a:latin typeface="+mn-lt"/>
                <a:ea typeface="+mn-ea"/>
                <a:cs typeface="+mn-cs"/>
              </a:rPr>
              <a:t>Fundera över hur det ser ut för just dig och vilka behov du har.</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Var gör man sina pensionsval?  </a:t>
            </a:r>
          </a:p>
          <a:p>
            <a:pPr eaLnBrk="1" hangingPunct="1">
              <a:lnSpc>
                <a:spcPct val="90000"/>
              </a:lnSpc>
              <a:defRPr/>
            </a:pPr>
            <a:r>
              <a:rPr lang="en-US" altLang="sv-SE" dirty="0"/>
              <a:t>Valcentralen administrerar de val individen gör. Vissa valcentraler skickar även ut värdebesked. Det är olika valcentraler för respektive avtalsområde.</a:t>
            </a:r>
          </a:p>
          <a:p>
            <a:pPr eaLnBrk="1" hangingPunct="1"/>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9</a:t>
            </a:fld>
            <a:endParaRPr lang="sv-SE"/>
          </a:p>
        </p:txBody>
      </p:sp>
    </p:spTree>
    <p:extLst>
      <p:ext uri="{BB962C8B-B14F-4D97-AF65-F5344CB8AC3E}">
        <p14:creationId xmlns:p14="http://schemas.microsoft.com/office/powerpoint/2010/main" val="14182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Min pension</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Pensionspyramiden</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1601311" cy="291431"/>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PENSIONSPYRAMIDEN</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23458" y="1524000"/>
            <a:ext cx="4259964" cy="429491"/>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Återbetalningsskydd / efterlevandeskydd</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endParaRPr lang="sv-SE" sz="800" dirty="0">
              <a:latin typeface="+mj-lt"/>
              <a:ea typeface="Arial" charset="0"/>
              <a:cs typeface="Arial" charset="0"/>
            </a:endParaRPr>
          </a:p>
        </p:txBody>
      </p:sp>
      <p:sp>
        <p:nvSpPr>
          <p:cNvPr id="8" name="textruta 7"/>
          <p:cNvSpPr txBox="1"/>
          <p:nvPr/>
        </p:nvSpPr>
        <p:spPr>
          <a:xfrm>
            <a:off x="745730" y="2444833"/>
            <a:ext cx="4355211" cy="3668136"/>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Har vi som par återbetalningsskydd? </a:t>
            </a:r>
          </a:p>
          <a:p>
            <a:pPr>
              <a:tabLst>
                <a:tab pos="214313" algn="l"/>
              </a:tabLst>
            </a:pPr>
            <a:r>
              <a:rPr lang="sv-SE" sz="2000" dirty="0">
                <a:ea typeface="Arial" charset="0"/>
                <a:cs typeface="Arial" charset="0"/>
              </a:rPr>
              <a:t>• </a:t>
            </a:r>
            <a:r>
              <a:rPr lang="sv-SE" sz="2000" dirty="0">
                <a:latin typeface="+mj-lt"/>
                <a:ea typeface="Arial" charset="0"/>
                <a:cs typeface="Arial" charset="0"/>
              </a:rPr>
              <a:t>Omställningspension</a:t>
            </a:r>
          </a:p>
          <a:p>
            <a:pPr>
              <a:tabLst>
                <a:tab pos="214313" algn="l"/>
              </a:tabLst>
            </a:pPr>
            <a:r>
              <a:rPr lang="sv-SE" sz="2000" dirty="0">
                <a:ea typeface="Arial" charset="0"/>
                <a:cs typeface="Arial" charset="0"/>
              </a:rPr>
              <a:t>• </a:t>
            </a:r>
            <a:r>
              <a:rPr lang="sv-SE" sz="2000" dirty="0">
                <a:latin typeface="+mj-lt"/>
                <a:ea typeface="Arial" charset="0"/>
                <a:cs typeface="Arial" charset="0"/>
              </a:rPr>
              <a:t>Om du bor utomlands…</a:t>
            </a:r>
          </a:p>
        </p:txBody>
      </p:sp>
    </p:spTree>
    <p:extLst>
      <p:ext uri="{BB962C8B-B14F-4D97-AF65-F5344CB8AC3E}">
        <p14:creationId xmlns:p14="http://schemas.microsoft.com/office/powerpoint/2010/main" val="48861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2679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Du behöver inte ha alla rätt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graphicFrame>
        <p:nvGraphicFramePr>
          <p:cNvPr id="9" name="Tabell 8"/>
          <p:cNvGraphicFramePr>
            <a:graphicFrameLocks noGrp="1"/>
          </p:cNvGraphicFramePr>
          <p:nvPr>
            <p:extLst>
              <p:ext uri="{D42A27DB-BD31-4B8C-83A1-F6EECF244321}">
                <p14:modId xmlns:p14="http://schemas.microsoft.com/office/powerpoint/2010/main" val="1851114958"/>
              </p:ext>
            </p:extLst>
          </p:nvPr>
        </p:nvGraphicFramePr>
        <p:xfrm>
          <a:off x="2614885" y="1739982"/>
          <a:ext cx="6950683" cy="4540811"/>
        </p:xfrm>
        <a:graphic>
          <a:graphicData uri="http://schemas.openxmlformats.org/drawingml/2006/table">
            <a:tbl>
              <a:tblPr firstRow="1" bandRow="1">
                <a:tableStyleId>{5C22544A-7EE6-4342-B048-85BDC9FD1C3A}</a:tableStyleId>
              </a:tblPr>
              <a:tblGrid>
                <a:gridCol w="3474916">
                  <a:extLst>
                    <a:ext uri="{9D8B030D-6E8A-4147-A177-3AD203B41FA5}">
                      <a16:colId xmlns:a16="http://schemas.microsoft.com/office/drawing/2014/main" val="1483232238"/>
                    </a:ext>
                  </a:extLst>
                </a:gridCol>
                <a:gridCol w="3475767">
                  <a:extLst>
                    <a:ext uri="{9D8B030D-6E8A-4147-A177-3AD203B41FA5}">
                      <a16:colId xmlns:a16="http://schemas.microsoft.com/office/drawing/2014/main" val="4148566318"/>
                    </a:ext>
                  </a:extLst>
                </a:gridCol>
              </a:tblGrid>
              <a:tr h="831456">
                <a:tc>
                  <a:txBody>
                    <a:bodyPr/>
                    <a:lstStyle/>
                    <a:p>
                      <a:r>
                        <a:rPr lang="sv-SE" sz="1900" dirty="0">
                          <a:latin typeface="+mn-lt"/>
                        </a:rPr>
                        <a:t>Bra för pensionen</a:t>
                      </a:r>
                    </a:p>
                  </a:txBody>
                  <a:tcPr>
                    <a:solidFill>
                      <a:srgbClr val="009AB0"/>
                    </a:solidFill>
                  </a:tcPr>
                </a:tc>
                <a:tc>
                  <a:txBody>
                    <a:bodyPr/>
                    <a:lstStyle/>
                    <a:p>
                      <a:r>
                        <a:rPr lang="sv-SE" sz="1900" dirty="0">
                          <a:latin typeface="+mn-lt"/>
                        </a:rPr>
                        <a:t>Mindre bra</a:t>
                      </a:r>
                    </a:p>
                  </a:txBody>
                  <a:tcPr>
                    <a:solidFill>
                      <a:srgbClr val="009AB0"/>
                    </a:solidFill>
                  </a:tcPr>
                </a:tc>
                <a:extLst>
                  <a:ext uri="{0D108BD9-81ED-4DB2-BD59-A6C34878D82A}">
                    <a16:rowId xmlns:a16="http://schemas.microsoft.com/office/drawing/2014/main" val="1677578185"/>
                  </a:ext>
                </a:extLst>
              </a:tr>
              <a:tr h="536773">
                <a:tc>
                  <a:txBody>
                    <a:bodyPr/>
                    <a:lstStyle/>
                    <a:p>
                      <a:r>
                        <a:rPr lang="sv-SE" sz="1900" dirty="0">
                          <a:latin typeface="+mj-lt"/>
                        </a:rPr>
                        <a:t>Tidig inträdesålder</a:t>
                      </a:r>
                    </a:p>
                  </a:txBody>
                  <a:tcPr>
                    <a:solidFill>
                      <a:srgbClr val="A4D8E2"/>
                    </a:solidFill>
                  </a:tcPr>
                </a:tc>
                <a:tc>
                  <a:txBody>
                    <a:bodyPr/>
                    <a:lstStyle/>
                    <a:p>
                      <a:r>
                        <a:rPr lang="sv-SE" sz="1900" dirty="0">
                          <a:latin typeface="+mj-lt"/>
                        </a:rPr>
                        <a:t>Sen inträdesålder</a:t>
                      </a:r>
                    </a:p>
                  </a:txBody>
                  <a:tcPr>
                    <a:solidFill>
                      <a:srgbClr val="A4D8E2"/>
                    </a:solidFill>
                  </a:tcPr>
                </a:tc>
                <a:extLst>
                  <a:ext uri="{0D108BD9-81ED-4DB2-BD59-A6C34878D82A}">
                    <a16:rowId xmlns:a16="http://schemas.microsoft.com/office/drawing/2014/main" val="977607250"/>
                  </a:ext>
                </a:extLst>
              </a:tr>
              <a:tr h="536773">
                <a:tc>
                  <a:txBody>
                    <a:bodyPr/>
                    <a:lstStyle/>
                    <a:p>
                      <a:r>
                        <a:rPr lang="sv-SE" sz="1900" dirty="0">
                          <a:latin typeface="+mj-lt"/>
                        </a:rPr>
                        <a:t>Ha tjänstepension</a:t>
                      </a:r>
                    </a:p>
                  </a:txBody>
                  <a:tcPr>
                    <a:solidFill>
                      <a:srgbClr val="A4D8E2"/>
                    </a:solidFill>
                  </a:tcPr>
                </a:tc>
                <a:tc>
                  <a:txBody>
                    <a:bodyPr/>
                    <a:lstStyle/>
                    <a:p>
                      <a:r>
                        <a:rPr lang="sv-SE" sz="1900" dirty="0">
                          <a:latin typeface="+mj-lt"/>
                        </a:rPr>
                        <a:t>Svartjobb</a:t>
                      </a:r>
                    </a:p>
                  </a:txBody>
                  <a:tcPr>
                    <a:solidFill>
                      <a:srgbClr val="A4D8E2"/>
                    </a:solidFill>
                  </a:tcPr>
                </a:tc>
                <a:extLst>
                  <a:ext uri="{0D108BD9-81ED-4DB2-BD59-A6C34878D82A}">
                    <a16:rowId xmlns:a16="http://schemas.microsoft.com/office/drawing/2014/main" val="2567774773"/>
                  </a:ext>
                </a:extLst>
              </a:tr>
              <a:tr h="504470">
                <a:tc>
                  <a:txBody>
                    <a:bodyPr/>
                    <a:lstStyle/>
                    <a:p>
                      <a:r>
                        <a:rPr lang="sv-SE" sz="1900" dirty="0">
                          <a:latin typeface="+mj-lt"/>
                        </a:rPr>
                        <a:t>Bra löneutveckling</a:t>
                      </a:r>
                    </a:p>
                  </a:txBody>
                  <a:tcPr>
                    <a:solidFill>
                      <a:srgbClr val="A4D8E2"/>
                    </a:solidFill>
                  </a:tcPr>
                </a:tc>
                <a:tc>
                  <a:txBody>
                    <a:bodyPr/>
                    <a:lstStyle/>
                    <a:p>
                      <a:r>
                        <a:rPr lang="sv-SE" sz="1900" dirty="0">
                          <a:latin typeface="+mj-lt"/>
                        </a:rPr>
                        <a:t>Inte tjänstepension</a:t>
                      </a:r>
                    </a:p>
                  </a:txBody>
                  <a:tcPr>
                    <a:solidFill>
                      <a:srgbClr val="A4D8E2"/>
                    </a:solidFill>
                  </a:tcPr>
                </a:tc>
                <a:extLst>
                  <a:ext uri="{0D108BD9-81ED-4DB2-BD59-A6C34878D82A}">
                    <a16:rowId xmlns:a16="http://schemas.microsoft.com/office/drawing/2014/main" val="388634351"/>
                  </a:ext>
                </a:extLst>
              </a:tr>
              <a:tr h="521020">
                <a:tc>
                  <a:txBody>
                    <a:bodyPr/>
                    <a:lstStyle/>
                    <a:p>
                      <a:r>
                        <a:rPr lang="sv-SE" sz="1900" dirty="0">
                          <a:latin typeface="+mj-lt"/>
                        </a:rPr>
                        <a:t>Jobba länge</a:t>
                      </a:r>
                    </a:p>
                  </a:txBody>
                  <a:tcPr>
                    <a:solidFill>
                      <a:srgbClr val="A4D8E2"/>
                    </a:solidFill>
                  </a:tcPr>
                </a:tc>
                <a:tc>
                  <a:txBody>
                    <a:bodyPr/>
                    <a:lstStyle/>
                    <a:p>
                      <a:r>
                        <a:rPr lang="sv-SE" sz="1900" dirty="0">
                          <a:latin typeface="+mj-lt"/>
                        </a:rPr>
                        <a:t>Sjukdom</a:t>
                      </a:r>
                    </a:p>
                  </a:txBody>
                  <a:tcPr>
                    <a:solidFill>
                      <a:srgbClr val="A4D8E2"/>
                    </a:solidFill>
                  </a:tcPr>
                </a:tc>
                <a:extLst>
                  <a:ext uri="{0D108BD9-81ED-4DB2-BD59-A6C34878D82A}">
                    <a16:rowId xmlns:a16="http://schemas.microsoft.com/office/drawing/2014/main" val="4060573398"/>
                  </a:ext>
                </a:extLst>
              </a:tr>
              <a:tr h="536773">
                <a:tc>
                  <a:txBody>
                    <a:bodyPr/>
                    <a:lstStyle/>
                    <a:p>
                      <a:r>
                        <a:rPr lang="sv-SE" sz="1900" dirty="0">
                          <a:latin typeface="+mj-lt"/>
                        </a:rPr>
                        <a:t>Bra värdeutveckling</a:t>
                      </a:r>
                    </a:p>
                  </a:txBody>
                  <a:tcPr>
                    <a:solidFill>
                      <a:srgbClr val="A4D8E2"/>
                    </a:solidFill>
                  </a:tcPr>
                </a:tc>
                <a:tc>
                  <a:txBody>
                    <a:bodyPr/>
                    <a:lstStyle/>
                    <a:p>
                      <a:r>
                        <a:rPr lang="sv-SE" sz="1900" dirty="0">
                          <a:latin typeface="+mj-lt"/>
                        </a:rPr>
                        <a:t>Arbetslöshet</a:t>
                      </a:r>
                    </a:p>
                  </a:txBody>
                  <a:tcPr>
                    <a:solidFill>
                      <a:srgbClr val="A4D8E2"/>
                    </a:solidFill>
                  </a:tcPr>
                </a:tc>
                <a:extLst>
                  <a:ext uri="{0D108BD9-81ED-4DB2-BD59-A6C34878D82A}">
                    <a16:rowId xmlns:a16="http://schemas.microsoft.com/office/drawing/2014/main" val="357851542"/>
                  </a:ext>
                </a:extLst>
              </a:tr>
              <a:tr h="536773">
                <a:tc>
                  <a:txBody>
                    <a:bodyPr/>
                    <a:lstStyle/>
                    <a:p>
                      <a:r>
                        <a:rPr lang="sv-SE" sz="1900" dirty="0">
                          <a:latin typeface="+mj-lt"/>
                        </a:rPr>
                        <a:t>Sparutrymme</a:t>
                      </a:r>
                    </a:p>
                  </a:txBody>
                  <a:tcPr>
                    <a:solidFill>
                      <a:srgbClr val="A4D8E2"/>
                    </a:solidFill>
                  </a:tcPr>
                </a:tc>
                <a:tc>
                  <a:txBody>
                    <a:bodyPr/>
                    <a:lstStyle/>
                    <a:p>
                      <a:r>
                        <a:rPr lang="sv-SE" sz="1900" dirty="0">
                          <a:latin typeface="+mj-lt"/>
                        </a:rPr>
                        <a:t>Sluta tidigt</a:t>
                      </a:r>
                    </a:p>
                  </a:txBody>
                  <a:tcPr>
                    <a:solidFill>
                      <a:srgbClr val="A4D8E2"/>
                    </a:solidFill>
                  </a:tcPr>
                </a:tc>
                <a:extLst>
                  <a:ext uri="{0D108BD9-81ED-4DB2-BD59-A6C34878D82A}">
                    <a16:rowId xmlns:a16="http://schemas.microsoft.com/office/drawing/2014/main" val="1663414702"/>
                  </a:ext>
                </a:extLst>
              </a:tr>
              <a:tr h="536773">
                <a:tc>
                  <a:txBody>
                    <a:bodyPr/>
                    <a:lstStyle/>
                    <a:p>
                      <a:r>
                        <a:rPr lang="sv-SE" sz="1900" dirty="0">
                          <a:latin typeface="+mj-lt"/>
                        </a:rPr>
                        <a:t>Låga kostnader</a:t>
                      </a:r>
                    </a:p>
                  </a:txBody>
                  <a:tcPr>
                    <a:solidFill>
                      <a:srgbClr val="A4D8E2"/>
                    </a:solidFill>
                  </a:tcPr>
                </a:tc>
                <a:tc>
                  <a:txBody>
                    <a:bodyPr/>
                    <a:lstStyle/>
                    <a:p>
                      <a:r>
                        <a:rPr lang="sv-SE" sz="1900" dirty="0">
                          <a:latin typeface="+mj-lt"/>
                        </a:rPr>
                        <a:t>Dyrbar livsstil</a:t>
                      </a:r>
                    </a:p>
                  </a:txBody>
                  <a:tcPr>
                    <a:solidFill>
                      <a:srgbClr val="A4D8E2"/>
                    </a:solidFill>
                  </a:tcPr>
                </a:tc>
                <a:extLst>
                  <a:ext uri="{0D108BD9-81ED-4DB2-BD59-A6C34878D82A}">
                    <a16:rowId xmlns:a16="http://schemas.microsoft.com/office/drawing/2014/main" val="2393134106"/>
                  </a:ext>
                </a:extLst>
              </a:tr>
            </a:tbl>
          </a:graphicData>
        </a:graphic>
      </p:graphicFrame>
    </p:spTree>
    <p:extLst>
      <p:ext uri="{BB962C8B-B14F-4D97-AF65-F5344CB8AC3E}">
        <p14:creationId xmlns:p14="http://schemas.microsoft.com/office/powerpoint/2010/main" val="34824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2679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Uttagsplaneraren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pic>
        <p:nvPicPr>
          <p:cNvPr id="8" name="Bildobjekt 7">
            <a:extLst>
              <a:ext uri="{FF2B5EF4-FFF2-40B4-BE49-F238E27FC236}">
                <a16:creationId xmlns:a16="http://schemas.microsoft.com/office/drawing/2014/main" id="{3A235E30-0434-4D2C-9781-D5CFED68DFA5}"/>
              </a:ext>
            </a:extLst>
          </p:cNvPr>
          <p:cNvPicPr>
            <a:picLocks noChangeAspect="1"/>
          </p:cNvPicPr>
          <p:nvPr/>
        </p:nvPicPr>
        <p:blipFill>
          <a:blip r:embed="rId4"/>
          <a:stretch>
            <a:fillRect/>
          </a:stretch>
        </p:blipFill>
        <p:spPr>
          <a:xfrm>
            <a:off x="2164304" y="1801191"/>
            <a:ext cx="7851845" cy="4234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810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23458" y="1524000"/>
            <a:ext cx="4259964" cy="429491"/>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Om du flyttar utomlands</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endParaRPr lang="sv-SE" sz="800" dirty="0">
              <a:latin typeface="+mj-lt"/>
              <a:ea typeface="Arial" charset="0"/>
              <a:cs typeface="Arial" charset="0"/>
            </a:endParaRPr>
          </a:p>
        </p:txBody>
      </p:sp>
      <p:sp>
        <p:nvSpPr>
          <p:cNvPr id="9" name="textruta 8">
            <a:extLst>
              <a:ext uri="{FF2B5EF4-FFF2-40B4-BE49-F238E27FC236}">
                <a16:creationId xmlns:a16="http://schemas.microsoft.com/office/drawing/2014/main" id="{B041F644-6407-4D7F-B806-57041D869CFB}"/>
              </a:ext>
            </a:extLst>
          </p:cNvPr>
          <p:cNvSpPr txBox="1"/>
          <p:nvPr/>
        </p:nvSpPr>
        <p:spPr>
          <a:xfrm>
            <a:off x="745730" y="2067642"/>
            <a:ext cx="4355211" cy="2250358"/>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Egen intjänad pension betalas ut i alla 	länder. Gäller även för 	inkomstpensionstillägget. </a:t>
            </a:r>
          </a:p>
          <a:p>
            <a:pPr>
              <a:tabLst>
                <a:tab pos="214313" algn="l"/>
              </a:tabLst>
            </a:pPr>
            <a:r>
              <a:rPr lang="sv-SE" sz="2000" dirty="0">
                <a:latin typeface="+mj-lt"/>
                <a:ea typeface="Arial" charset="0"/>
                <a:cs typeface="Arial" charset="0"/>
              </a:rPr>
              <a:t>• Statliga stöd, som garantipension, 	bostadstillägg och 	äldreförsörjningsstöd betalas bara ut 	till bosatta i Sverige. </a:t>
            </a:r>
          </a:p>
        </p:txBody>
      </p:sp>
    </p:spTree>
    <p:extLst>
      <p:ext uri="{BB962C8B-B14F-4D97-AF65-F5344CB8AC3E}">
        <p14:creationId xmlns:p14="http://schemas.microsoft.com/office/powerpoint/2010/main" val="400001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 y="0"/>
            <a:ext cx="5971991" cy="6858000"/>
          </a:xfrm>
          <a:prstGeom prst="rect">
            <a:avLst/>
          </a:prstGeom>
        </p:spPr>
      </p:pic>
      <p:sp>
        <p:nvSpPr>
          <p:cNvPr id="14" name="textruta 13"/>
          <p:cNvSpPr txBox="1"/>
          <p:nvPr/>
        </p:nvSpPr>
        <p:spPr>
          <a:xfrm>
            <a:off x="7079868" y="1557868"/>
            <a:ext cx="3960666" cy="451042"/>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En liten tankeställare…</a:t>
            </a:r>
          </a:p>
        </p:txBody>
      </p:sp>
      <p:sp>
        <p:nvSpPr>
          <p:cNvPr id="15" name="textruta 14"/>
          <p:cNvSpPr txBox="1"/>
          <p:nvPr/>
        </p:nvSpPr>
        <p:spPr>
          <a:xfrm>
            <a:off x="7079868" y="2064330"/>
            <a:ext cx="4355211" cy="3307917"/>
          </a:xfrm>
          <a:prstGeom prst="rect">
            <a:avLst/>
          </a:prstGeom>
          <a:noFill/>
        </p:spPr>
        <p:txBody>
          <a:bodyPr wrap="square" rtlCol="0" anchor="t">
            <a:noAutofit/>
          </a:bodyPr>
          <a:lstStyle/>
          <a:p>
            <a:pPr defTabSz="841375" eaLnBrk="0" fontAlgn="base" hangingPunct="0">
              <a:spcBef>
                <a:spcPct val="20000"/>
              </a:spcBef>
              <a:spcAft>
                <a:spcPct val="0"/>
              </a:spcAft>
              <a:buClr>
                <a:srgbClr val="0093A7"/>
              </a:buClr>
              <a:buSzPct val="120000"/>
              <a:defRPr/>
            </a:pPr>
            <a:r>
              <a:rPr lang="sv-SE" sz="2000" dirty="0">
                <a:latin typeface="+mj-lt"/>
              </a:rPr>
              <a:t>Det är inte säkert att den som får mest pension i plånboken är den som är mest nöjd! </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PENSIONSPYRAMIDEN</a:t>
            </a:r>
          </a:p>
        </p:txBody>
      </p:sp>
    </p:spTree>
    <p:extLst>
      <p:ext uri="{BB962C8B-B14F-4D97-AF65-F5344CB8AC3E}">
        <p14:creationId xmlns:p14="http://schemas.microsoft.com/office/powerpoint/2010/main" val="2990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23458" y="1524000"/>
            <a:ext cx="4259964" cy="429491"/>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Här hittar du mer info</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endParaRPr lang="sv-SE" sz="800" dirty="0">
              <a:latin typeface="+mj-lt"/>
              <a:ea typeface="Arial" charset="0"/>
              <a:cs typeface="Arial" charset="0"/>
            </a:endParaRPr>
          </a:p>
        </p:txBody>
      </p:sp>
      <p:sp>
        <p:nvSpPr>
          <p:cNvPr id="8" name="textruta 7"/>
          <p:cNvSpPr txBox="1"/>
          <p:nvPr/>
        </p:nvSpPr>
        <p:spPr>
          <a:xfrm>
            <a:off x="745730" y="2067643"/>
            <a:ext cx="4355211" cy="3668136"/>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a:t>
            </a:r>
            <a:r>
              <a:rPr lang="sv-SE" sz="2000" b="1" dirty="0">
                <a:latin typeface="+mj-lt"/>
                <a:ea typeface="Arial" charset="0"/>
                <a:cs typeface="Arial" charset="0"/>
              </a:rPr>
              <a:t>Pensionsmyndigheten.se</a:t>
            </a:r>
          </a:p>
          <a:p>
            <a:pPr>
              <a:tabLst>
                <a:tab pos="214313" algn="l"/>
              </a:tabLst>
            </a:pPr>
            <a:r>
              <a:rPr lang="sv-SE" sz="2000" dirty="0">
                <a:latin typeface="+mj-lt"/>
                <a:ea typeface="Arial" charset="0"/>
                <a:cs typeface="Arial" charset="0"/>
              </a:rPr>
              <a:t>	Telefon: 0771-776 776 </a:t>
            </a:r>
          </a:p>
          <a:p>
            <a:pPr>
              <a:tabLst>
                <a:tab pos="214313" algn="l"/>
              </a:tabLst>
            </a:pPr>
            <a:r>
              <a:rPr lang="sv-SE" sz="2000" dirty="0">
                <a:ea typeface="Arial" charset="0"/>
                <a:cs typeface="Arial" charset="0"/>
              </a:rPr>
              <a:t>• </a:t>
            </a:r>
            <a:r>
              <a:rPr lang="sv-SE" sz="2000" b="1" dirty="0">
                <a:latin typeface="+mj-lt"/>
                <a:ea typeface="Arial" charset="0"/>
                <a:cs typeface="Arial" charset="0"/>
              </a:rPr>
              <a:t>minpension.se</a:t>
            </a:r>
          </a:p>
          <a:p>
            <a:pPr>
              <a:tabLst>
                <a:tab pos="214313" algn="l"/>
              </a:tabLst>
            </a:pPr>
            <a:r>
              <a:rPr lang="sv-SE" sz="2000" dirty="0">
                <a:latin typeface="+mj-lt"/>
                <a:ea typeface="Arial" charset="0"/>
                <a:cs typeface="Arial" charset="0"/>
              </a:rPr>
              <a:t>	Telefon: 0771-89 89 89 </a:t>
            </a:r>
          </a:p>
          <a:p>
            <a:pPr>
              <a:tabLst>
                <a:tab pos="214313" algn="l"/>
              </a:tabLst>
            </a:pPr>
            <a:r>
              <a:rPr lang="sv-SE" sz="2000" dirty="0">
                <a:ea typeface="Arial" charset="0"/>
                <a:cs typeface="Arial" charset="0"/>
              </a:rPr>
              <a:t>• </a:t>
            </a:r>
            <a:r>
              <a:rPr lang="sv-SE" sz="2000" b="1" dirty="0">
                <a:latin typeface="+mj-lt"/>
                <a:ea typeface="Arial" charset="0"/>
                <a:cs typeface="Arial" charset="0"/>
              </a:rPr>
              <a:t>Tjänstepensionsbolag</a:t>
            </a:r>
          </a:p>
          <a:p>
            <a:pPr>
              <a:tabLst>
                <a:tab pos="214313" algn="l"/>
              </a:tabLst>
            </a:pPr>
            <a:r>
              <a:rPr lang="sv-SE" sz="2000" dirty="0">
                <a:latin typeface="+mj-lt"/>
                <a:ea typeface="Arial" charset="0"/>
                <a:cs typeface="Arial" charset="0"/>
              </a:rPr>
              <a:t>	Se lista på minpension.se</a:t>
            </a:r>
          </a:p>
        </p:txBody>
      </p:sp>
    </p:spTree>
    <p:extLst>
      <p:ext uri="{BB962C8B-B14F-4D97-AF65-F5344CB8AC3E}">
        <p14:creationId xmlns:p14="http://schemas.microsoft.com/office/powerpoint/2010/main" val="321410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29771"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minpension.se – så enkelt att du vill veta mer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grpSp>
        <p:nvGrpSpPr>
          <p:cNvPr id="3" name="Grupp 2"/>
          <p:cNvGrpSpPr/>
          <p:nvPr/>
        </p:nvGrpSpPr>
        <p:grpSpPr>
          <a:xfrm>
            <a:off x="2351169" y="1738714"/>
            <a:ext cx="7478116" cy="4587564"/>
            <a:chOff x="5491424" y="2747150"/>
            <a:chExt cx="5744308" cy="3523933"/>
          </a:xfrm>
        </p:grpSpPr>
        <p:pic>
          <p:nvPicPr>
            <p:cNvPr id="9" name="Platshållare för bild 4" descr="laptop-start.png"/>
            <p:cNvPicPr>
              <a:picLocks noChangeAspect="1"/>
            </p:cNvPicPr>
            <p:nvPr/>
          </p:nvPicPr>
          <p:blipFill rotWithShape="1">
            <a:blip r:embed="rId4">
              <a:extLst>
                <a:ext uri="{28A0092B-C50C-407E-A947-70E740481C1C}">
                  <a14:useLocalDpi xmlns:a14="http://schemas.microsoft.com/office/drawing/2010/main" val="0"/>
                </a:ext>
              </a:extLst>
            </a:blip>
            <a:srcRect l="-1012" r="-761"/>
            <a:stretch/>
          </p:blipFill>
          <p:spPr bwMode="auto">
            <a:xfrm>
              <a:off x="5491424" y="2747150"/>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086" y="2888894"/>
              <a:ext cx="4384431" cy="2807409"/>
            </a:xfrm>
            <a:prstGeom prst="rect">
              <a:avLst/>
            </a:prstGeom>
          </p:spPr>
        </p:pic>
      </p:grpSp>
    </p:spTree>
    <p:extLst>
      <p:ext uri="{BB962C8B-B14F-4D97-AF65-F5344CB8AC3E}">
        <p14:creationId xmlns:p14="http://schemas.microsoft.com/office/powerpoint/2010/main" val="29241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8907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får jag i månaden? – kolla på minpension.se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171" y="1553699"/>
            <a:ext cx="8528112" cy="4770345"/>
          </a:xfrm>
          <a:prstGeom prst="rect">
            <a:avLst/>
          </a:prstGeom>
        </p:spPr>
      </p:pic>
    </p:spTree>
    <p:extLst>
      <p:ext uri="{BB962C8B-B14F-4D97-AF65-F5344CB8AC3E}">
        <p14:creationId xmlns:p14="http://schemas.microsoft.com/office/powerpoint/2010/main" val="8798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8907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Lär känna din egen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347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728" y="1603955"/>
            <a:ext cx="5286543" cy="4841295"/>
          </a:xfrm>
          <a:prstGeom prst="rect">
            <a:avLst/>
          </a:prstGeom>
        </p:spPr>
      </p:pic>
      <p:grpSp>
        <p:nvGrpSpPr>
          <p:cNvPr id="48" name="Grupp 47"/>
          <p:cNvGrpSpPr/>
          <p:nvPr/>
        </p:nvGrpSpPr>
        <p:grpSpPr>
          <a:xfrm>
            <a:off x="1119675" y="1924105"/>
            <a:ext cx="2211071" cy="2513797"/>
            <a:chOff x="1188028" y="2078182"/>
            <a:chExt cx="2211071" cy="2513797"/>
          </a:xfrm>
        </p:grpSpPr>
        <p:sp>
          <p:nvSpPr>
            <p:cNvPr id="40" name="textruta 39"/>
            <p:cNvSpPr txBox="1"/>
            <p:nvPr/>
          </p:nvSpPr>
          <p:spPr>
            <a:xfrm>
              <a:off x="1705384" y="2156899"/>
              <a:ext cx="1551709" cy="369332"/>
            </a:xfrm>
            <a:prstGeom prst="rect">
              <a:avLst/>
            </a:prstGeom>
            <a:noFill/>
          </p:spPr>
          <p:txBody>
            <a:bodyPr wrap="square" rtlCol="0">
              <a:spAutoFit/>
            </a:bodyPr>
            <a:lstStyle/>
            <a:p>
              <a:r>
                <a:rPr lang="sv-SE" dirty="0">
                  <a:latin typeface="+mj-lt"/>
                </a:rPr>
                <a:t>Privat pension</a:t>
              </a:r>
            </a:p>
          </p:txBody>
        </p:sp>
        <p:sp>
          <p:nvSpPr>
            <p:cNvPr id="41" name="textruta 40"/>
            <p:cNvSpPr txBox="1"/>
            <p:nvPr/>
          </p:nvSpPr>
          <p:spPr>
            <a:xfrm>
              <a:off x="1705384" y="2811672"/>
              <a:ext cx="1693715" cy="369332"/>
            </a:xfrm>
            <a:prstGeom prst="rect">
              <a:avLst/>
            </a:prstGeom>
            <a:noFill/>
          </p:spPr>
          <p:txBody>
            <a:bodyPr wrap="square" rtlCol="0">
              <a:spAutoFit/>
            </a:bodyPr>
            <a:lstStyle/>
            <a:p>
              <a:r>
                <a:rPr lang="sv-SE" dirty="0">
                  <a:latin typeface="+mj-lt"/>
                </a:rPr>
                <a:t>Tjänstepension</a:t>
              </a:r>
            </a:p>
          </p:txBody>
        </p:sp>
        <p:sp>
          <p:nvSpPr>
            <p:cNvPr id="42" name="textruta 41"/>
            <p:cNvSpPr txBox="1"/>
            <p:nvPr/>
          </p:nvSpPr>
          <p:spPr>
            <a:xfrm>
              <a:off x="1705384" y="3506296"/>
              <a:ext cx="1654346" cy="369332"/>
            </a:xfrm>
            <a:prstGeom prst="rect">
              <a:avLst/>
            </a:prstGeom>
            <a:noFill/>
          </p:spPr>
          <p:txBody>
            <a:bodyPr wrap="square" rtlCol="0">
              <a:spAutoFit/>
            </a:bodyPr>
            <a:lstStyle/>
            <a:p>
              <a:r>
                <a:rPr lang="sv-SE" dirty="0">
                  <a:latin typeface="+mj-lt"/>
                </a:rPr>
                <a:t>Allmän pension</a:t>
              </a:r>
            </a:p>
          </p:txBody>
        </p:sp>
        <p:sp>
          <p:nvSpPr>
            <p:cNvPr id="43" name="textruta 42"/>
            <p:cNvSpPr txBox="1"/>
            <p:nvPr/>
          </p:nvSpPr>
          <p:spPr>
            <a:xfrm>
              <a:off x="1676400" y="4116409"/>
              <a:ext cx="1654346" cy="369332"/>
            </a:xfrm>
            <a:prstGeom prst="rect">
              <a:avLst/>
            </a:prstGeom>
            <a:noFill/>
          </p:spPr>
          <p:txBody>
            <a:bodyPr wrap="square" rtlCol="0">
              <a:spAutoFit/>
            </a:bodyPr>
            <a:lstStyle/>
            <a:p>
              <a:r>
                <a:rPr lang="sv-SE" dirty="0">
                  <a:latin typeface="+mj-lt"/>
                </a:rPr>
                <a:t>Garantipension</a:t>
              </a:r>
            </a:p>
          </p:txBody>
        </p:sp>
        <p:sp>
          <p:nvSpPr>
            <p:cNvPr id="44" name="Ellips 43"/>
            <p:cNvSpPr/>
            <p:nvPr/>
          </p:nvSpPr>
          <p:spPr>
            <a:xfrm>
              <a:off x="1191491" y="2078182"/>
              <a:ext cx="484909" cy="484909"/>
            </a:xfrm>
            <a:prstGeom prst="ellipse">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Ellips 44"/>
            <p:cNvSpPr/>
            <p:nvPr/>
          </p:nvSpPr>
          <p:spPr>
            <a:xfrm>
              <a:off x="1188028" y="2753884"/>
              <a:ext cx="484909" cy="484909"/>
            </a:xfrm>
            <a:prstGeom prst="ellipse">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Ellips 45"/>
            <p:cNvSpPr/>
            <p:nvPr/>
          </p:nvSpPr>
          <p:spPr>
            <a:xfrm>
              <a:off x="1188028" y="3430477"/>
              <a:ext cx="484909" cy="484909"/>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Ellips 46"/>
            <p:cNvSpPr/>
            <p:nvPr/>
          </p:nvSpPr>
          <p:spPr>
            <a:xfrm>
              <a:off x="1188028" y="4107070"/>
              <a:ext cx="484909" cy="484909"/>
            </a:xfrm>
            <a:prstGeom prst="ellipse">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2165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2" y="1436013"/>
            <a:ext cx="675762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Lön</a:t>
            </a:r>
          </a:p>
          <a:p>
            <a:pPr marL="185738" indent="-185738">
              <a:buFont typeface="Arial" panose="020B0604020202020204" pitchFamily="34" charset="0"/>
              <a:buChar char="•"/>
            </a:pPr>
            <a:r>
              <a:rPr lang="sv-SE" sz="2000" dirty="0">
                <a:latin typeface="+mj-lt"/>
                <a:ea typeface="Arial" charset="0"/>
                <a:cs typeface="Arial" charset="0"/>
              </a:rPr>
              <a:t>Sjukpenning</a:t>
            </a:r>
          </a:p>
          <a:p>
            <a:pPr marL="185738" indent="-185738">
              <a:buFont typeface="Arial" panose="020B0604020202020204" pitchFamily="34" charset="0"/>
              <a:buChar char="•"/>
            </a:pPr>
            <a:r>
              <a:rPr lang="sv-SE" sz="2000" dirty="0">
                <a:latin typeface="+mj-lt"/>
                <a:ea typeface="Arial" charset="0"/>
                <a:cs typeface="Arial" charset="0"/>
              </a:rPr>
              <a:t>Föräldrapenning</a:t>
            </a:r>
          </a:p>
          <a:p>
            <a:pPr marL="185738" indent="-185738">
              <a:buFont typeface="Arial" panose="020B0604020202020204" pitchFamily="34" charset="0"/>
              <a:buChar char="•"/>
            </a:pPr>
            <a:r>
              <a:rPr lang="sv-SE" sz="2000" dirty="0">
                <a:latin typeface="+mj-lt"/>
                <a:ea typeface="Arial" charset="0"/>
                <a:cs typeface="Arial" charset="0"/>
              </a:rPr>
              <a:t>Arbetslöshetsersättning</a:t>
            </a:r>
          </a:p>
          <a:p>
            <a:pPr marL="185738" indent="-185738">
              <a:buFont typeface="Arial" panose="020B0604020202020204" pitchFamily="34" charset="0"/>
              <a:buChar char="•"/>
            </a:pPr>
            <a:r>
              <a:rPr lang="sv-SE" sz="2000" dirty="0">
                <a:latin typeface="+mj-lt"/>
                <a:ea typeface="Arial" charset="0"/>
                <a:cs typeface="Arial" charset="0"/>
              </a:rPr>
              <a:t>Sjuk- eller aktivitetsersättning</a:t>
            </a:r>
          </a:p>
          <a:p>
            <a:pPr marL="185738" indent="-185738">
              <a:buFont typeface="Arial" panose="020B0604020202020204" pitchFamily="34" charset="0"/>
              <a:buChar char="•"/>
            </a:pPr>
            <a:r>
              <a:rPr lang="sv-SE" sz="2000" dirty="0">
                <a:latin typeface="+mj-lt"/>
                <a:ea typeface="Arial" charset="0"/>
                <a:cs typeface="Arial" charset="0"/>
              </a:rPr>
              <a:t>Aktivitetsstöd</a:t>
            </a:r>
          </a:p>
          <a:p>
            <a:pPr marL="185738" indent="-185738">
              <a:buFont typeface="Arial" panose="020B0604020202020204" pitchFamily="34" charset="0"/>
              <a:buChar char="•"/>
            </a:pPr>
            <a:r>
              <a:rPr lang="sv-SE" sz="2000" dirty="0">
                <a:latin typeface="+mj-lt"/>
                <a:ea typeface="Arial" charset="0"/>
                <a:cs typeface="Arial" charset="0"/>
              </a:rPr>
              <a:t>Barnår</a:t>
            </a:r>
          </a:p>
          <a:p>
            <a:pPr marL="185738" indent="-185738">
              <a:buFont typeface="Arial" panose="020B0604020202020204" pitchFamily="34" charset="0"/>
              <a:buChar char="•"/>
            </a:pPr>
            <a:r>
              <a:rPr lang="sv-SE" sz="2000" dirty="0">
                <a:latin typeface="+mj-lt"/>
                <a:ea typeface="Arial" charset="0"/>
                <a:cs typeface="Arial" charset="0"/>
              </a:rPr>
              <a:t>Studier</a:t>
            </a:r>
          </a:p>
          <a:p>
            <a:pPr marL="185738" indent="-185738">
              <a:buFont typeface="Arial" panose="020B0604020202020204" pitchFamily="34" charset="0"/>
              <a:buChar char="•"/>
            </a:pPr>
            <a:r>
              <a:rPr lang="sv-SE" sz="2000" dirty="0">
                <a:latin typeface="+mj-lt"/>
                <a:ea typeface="Arial" charset="0"/>
                <a:cs typeface="Arial" charset="0"/>
              </a:rPr>
              <a:t>Plikttjänstgöring</a:t>
            </a:r>
          </a:p>
          <a:p>
            <a:pPr marL="185738" indent="-185738">
              <a:buFont typeface="Arial" panose="020B0604020202020204" pitchFamily="34" charset="0"/>
              <a:buChar char="•"/>
            </a:pPr>
            <a:r>
              <a:rPr lang="sv-SE" sz="2000" dirty="0">
                <a:latin typeface="+mj-lt"/>
                <a:ea typeface="Arial" charset="0"/>
                <a:cs typeface="Arial" charset="0"/>
              </a:rPr>
              <a:t>Detaljerad information</a:t>
            </a:r>
          </a:p>
          <a:p>
            <a:pPr>
              <a:lnSpc>
                <a:spcPts val="3000"/>
              </a:lnSpc>
            </a:pPr>
            <a:endParaRPr lang="sv-SE" sz="2000" dirty="0">
              <a:latin typeface="+mj-lt"/>
              <a:ea typeface="Arial" charset="0"/>
              <a:cs typeface="Arial" charset="0"/>
            </a:endParaRP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5670046"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ger rätt till allmän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1446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sp>
        <p:nvSpPr>
          <p:cNvPr id="11" name="AutoShape 4"/>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15" name="Text Box 12"/>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j-lt"/>
                <a:ea typeface="ＭＳ Ｐゴシック" pitchFamily="34" charset="-128"/>
              </a:rPr>
              <a:t>18,5 %</a:t>
            </a:r>
          </a:p>
        </p:txBody>
      </p:sp>
      <p:grpSp>
        <p:nvGrpSpPr>
          <p:cNvPr id="2" name="Grupp 1"/>
          <p:cNvGrpSpPr/>
          <p:nvPr/>
        </p:nvGrpSpPr>
        <p:grpSpPr>
          <a:xfrm>
            <a:off x="5638800" y="1763342"/>
            <a:ext cx="4795591" cy="2733907"/>
            <a:chOff x="4572000" y="2180993"/>
            <a:chExt cx="4795591" cy="2733907"/>
          </a:xfrm>
        </p:grpSpPr>
        <p:sp>
          <p:nvSpPr>
            <p:cNvPr id="16" name="Rectangle 5"/>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altLang="sv-SE">
                  <a:ea typeface="ＭＳ Ｐゴシック" pitchFamily="34" charset="-128"/>
                </a:rPr>
                <a:t> </a:t>
              </a:r>
            </a:p>
          </p:txBody>
        </p:sp>
        <p:sp>
          <p:nvSpPr>
            <p:cNvPr id="18" name="AutoShape 6"/>
            <p:cNvSpPr>
              <a:spLocks noChangeArrowheads="1"/>
            </p:cNvSpPr>
            <p:nvPr/>
          </p:nvSpPr>
          <p:spPr bwMode="auto">
            <a:xfrm rot="-1916913">
              <a:off x="5726113" y="2532063"/>
              <a:ext cx="563562" cy="152400"/>
            </a:xfrm>
            <a:prstGeom prst="rightArrow">
              <a:avLst>
                <a:gd name="adj1" fmla="val 50000"/>
                <a:gd name="adj2" fmla="val 92448"/>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sv-SE" altLang="sv-SE">
                <a:ea typeface="ＭＳ Ｐゴシック" pitchFamily="34" charset="-128"/>
              </a:endParaRPr>
            </a:p>
          </p:txBody>
        </p:sp>
        <p:sp>
          <p:nvSpPr>
            <p:cNvPr id="19" name="Rectangle 7"/>
            <p:cNvSpPr>
              <a:spLocks noChangeArrowheads="1"/>
            </p:cNvSpPr>
            <p:nvPr/>
          </p:nvSpPr>
          <p:spPr bwMode="auto">
            <a:xfrm>
              <a:off x="4572000" y="2865438"/>
              <a:ext cx="1325563" cy="20494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sv-SE">
                <a:solidFill>
                  <a:srgbClr val="FFFFFF"/>
                </a:solidFill>
                <a:ea typeface="ＭＳ Ｐゴシック" pitchFamily="34" charset="-128"/>
              </a:endParaRPr>
            </a:p>
          </p:txBody>
        </p:sp>
        <p:sp>
          <p:nvSpPr>
            <p:cNvPr id="20" name="AutoShape 8"/>
            <p:cNvSpPr>
              <a:spLocks noChangeArrowheads="1"/>
            </p:cNvSpPr>
            <p:nvPr/>
          </p:nvSpPr>
          <p:spPr bwMode="auto">
            <a:xfrm rot="2067975">
              <a:off x="5727700" y="3738563"/>
              <a:ext cx="563563" cy="152400"/>
            </a:xfrm>
            <a:prstGeom prst="rightArrow">
              <a:avLst>
                <a:gd name="adj1" fmla="val 50000"/>
                <a:gd name="adj2" fmla="val 924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sv-SE" altLang="sv-SE">
                <a:ea typeface="ＭＳ Ｐゴシック" pitchFamily="34" charset="-128"/>
              </a:endParaRPr>
            </a:p>
          </p:txBody>
        </p:sp>
        <p:sp>
          <p:nvSpPr>
            <p:cNvPr id="21" name="Text Box 9"/>
            <p:cNvSpPr txBox="1">
              <a:spLocks noChangeArrowheads="1"/>
            </p:cNvSpPr>
            <p:nvPr/>
          </p:nvSpPr>
          <p:spPr bwMode="auto">
            <a:xfrm>
              <a:off x="6308479" y="2180993"/>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r>
                <a:rPr lang="sv-SE" altLang="sv-SE" sz="2000" dirty="0">
                  <a:latin typeface="+mj-lt"/>
                  <a:ea typeface="ＭＳ Ｐゴシック" pitchFamily="34" charset="-128"/>
                </a:rPr>
                <a:t>Du väljer fonder </a:t>
              </a:r>
            </a:p>
            <a:p>
              <a:r>
                <a:rPr lang="sv-SE" altLang="sv-SE" sz="2000" dirty="0">
                  <a:latin typeface="+mj-lt"/>
                  <a:ea typeface="ＭＳ Ｐゴシック" pitchFamily="34" charset="-128"/>
                </a:rPr>
                <a:t>för din premiepension</a:t>
              </a:r>
            </a:p>
          </p:txBody>
        </p:sp>
        <p:sp>
          <p:nvSpPr>
            <p:cNvPr id="22" name="Text Box 10"/>
            <p:cNvSpPr txBox="1">
              <a:spLocks noChangeArrowheads="1"/>
            </p:cNvSpPr>
            <p:nvPr/>
          </p:nvSpPr>
          <p:spPr bwMode="auto">
            <a:xfrm>
              <a:off x="6308479" y="3789363"/>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r>
                <a:rPr lang="sv-SE" altLang="sv-SE" sz="2000" dirty="0">
                  <a:latin typeface="+mj-lt"/>
                  <a:ea typeface="ＭＳ Ｐゴシック" pitchFamily="34" charset="-128"/>
                </a:rPr>
                <a:t>Staten förvaltar</a:t>
              </a:r>
            </a:p>
            <a:p>
              <a:r>
                <a:rPr lang="sv-SE" altLang="sv-SE" sz="2000" dirty="0">
                  <a:latin typeface="+mj-lt"/>
                  <a:ea typeface="ＭＳ Ｐゴシック" pitchFamily="34" charset="-128"/>
                </a:rPr>
                <a:t>din inkomstpension</a:t>
              </a:r>
            </a:p>
          </p:txBody>
        </p:sp>
        <p:sp>
          <p:nvSpPr>
            <p:cNvPr id="23" name="Text Box 13"/>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eaLnBrk="1" hangingPunct="1"/>
              <a:r>
                <a:rPr lang="sv-SE" altLang="sv-SE" sz="2000" dirty="0">
                  <a:latin typeface="+mj-lt"/>
                  <a:ea typeface="ＭＳ Ｐゴシック" pitchFamily="34" charset="-128"/>
                </a:rPr>
                <a:t>2,5 %</a:t>
              </a:r>
            </a:p>
          </p:txBody>
        </p:sp>
        <p:sp>
          <p:nvSpPr>
            <p:cNvPr id="24" name="Text Box 14"/>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eaLnBrk="1" hangingPunct="1"/>
              <a:r>
                <a:rPr lang="sv-SE" altLang="sv-SE" sz="2000" dirty="0">
                  <a:latin typeface="+mj-lt"/>
                  <a:ea typeface="ＭＳ Ｐゴシック" pitchFamily="34" charset="-128"/>
                </a:rPr>
                <a:t>16 %</a:t>
              </a:r>
            </a:p>
          </p:txBody>
        </p:sp>
      </p:grpSp>
      <p:sp>
        <p:nvSpPr>
          <p:cNvPr id="27" name="Rectangle 15"/>
          <p:cNvSpPr txBox="1">
            <a:spLocks noChangeArrowheads="1"/>
          </p:cNvSpPr>
          <p:nvPr/>
        </p:nvSpPr>
        <p:spPr>
          <a:xfrm>
            <a:off x="5757040" y="6003112"/>
            <a:ext cx="6386656" cy="646331"/>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841375" eaLnBrk="0" fontAlgn="base" hangingPunct="0">
              <a:spcAft>
                <a:spcPct val="0"/>
              </a:spcAft>
              <a:buClr>
                <a:srgbClr val="0093A7"/>
              </a:buClr>
              <a:buSzPct val="120000"/>
              <a:buNone/>
              <a:defRPr/>
            </a:pPr>
            <a:r>
              <a:rPr lang="sv-SE" altLang="sv-SE" sz="1800" dirty="0">
                <a:latin typeface="+mj-lt"/>
              </a:rPr>
              <a:t>7,5 inkomstbasbelopp 2022 = 532 500  kr/år = 44 375  kr/mån</a:t>
            </a:r>
            <a:br>
              <a:rPr lang="sv-SE" altLang="sv-SE" sz="1800" dirty="0">
                <a:latin typeface="+mj-lt"/>
              </a:rPr>
            </a:br>
            <a:r>
              <a:rPr lang="sv-SE" altLang="sv-SE" sz="1800" dirty="0">
                <a:latin typeface="+mj-lt"/>
              </a:rPr>
              <a:t>8,06 inkomstbasbelopp  2022 = 572 600 kr/år = 47 717  kr/mån</a:t>
            </a:r>
            <a:endParaRPr lang="en-GB" altLang="sv-SE" sz="1800" dirty="0">
              <a:latin typeface="+mj-lt"/>
            </a:endParaRPr>
          </a:p>
        </p:txBody>
      </p:sp>
    </p:spTree>
    <p:extLst>
      <p:ext uri="{BB962C8B-B14F-4D97-AF65-F5344CB8AC3E}">
        <p14:creationId xmlns:p14="http://schemas.microsoft.com/office/powerpoint/2010/main" val="391952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1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2" y="1436012"/>
            <a:ext cx="8524405" cy="4433159"/>
          </a:xfrm>
          <a:prstGeom prst="rect">
            <a:avLst/>
          </a:prstGeom>
          <a:noFill/>
        </p:spPr>
        <p:txBody>
          <a:bodyPr wrap="square" rtlCol="0" anchor="t">
            <a:noAutofit/>
          </a:bodyPr>
          <a:lstStyle/>
          <a:p>
            <a:pPr marL="185738" indent="-185738">
              <a:buFont typeface="Arial" panose="020B0604020202020204" pitchFamily="34" charset="0"/>
              <a:buChar char="•"/>
            </a:pPr>
            <a:r>
              <a:rPr lang="sv-SE" sz="2000" b="1" dirty="0">
                <a:latin typeface="+mj-lt"/>
                <a:ea typeface="Arial" charset="0"/>
                <a:cs typeface="Arial" charset="0"/>
              </a:rPr>
              <a:t>Garantipension</a:t>
            </a:r>
          </a:p>
          <a:p>
            <a:pPr marL="342900" indent="-342900">
              <a:buFontTx/>
              <a:buChar char="-"/>
            </a:pPr>
            <a:r>
              <a:rPr lang="sv-SE" sz="2000" dirty="0">
                <a:latin typeface="+mj-lt"/>
                <a:ea typeface="Arial" charset="0"/>
                <a:cs typeface="Arial" charset="0"/>
              </a:rPr>
              <a:t>Fyller ut låg pension och är inget du behöver ansöka om.</a:t>
            </a:r>
          </a:p>
          <a:p>
            <a:pPr marL="342900" indent="-342900">
              <a:buFontTx/>
              <a:buChar char="-"/>
            </a:pPr>
            <a:r>
              <a:rPr lang="sv-SE" sz="2000" dirty="0">
                <a:latin typeface="+mj-lt"/>
                <a:ea typeface="Arial" charset="0"/>
                <a:cs typeface="Arial" charset="0"/>
              </a:rPr>
              <a:t>Kräver boendeår i Sverige, men nya regler kan vara på gång som inkluderar boende i EU-land. Flyktingstatus ger full garantipension. </a:t>
            </a:r>
          </a:p>
          <a:p>
            <a:r>
              <a:rPr lang="sv-SE" sz="2000" b="1" dirty="0">
                <a:latin typeface="+mj-lt"/>
                <a:ea typeface="Arial" charset="0"/>
                <a:cs typeface="Arial" charset="0"/>
              </a:rPr>
              <a:t>Inkomstpensionstillägg </a:t>
            </a:r>
          </a:p>
          <a:p>
            <a:pPr marL="342900" indent="-342900">
              <a:buFontTx/>
              <a:buChar char="-"/>
            </a:pPr>
            <a:r>
              <a:rPr lang="sv-SE" sz="2000" dirty="0">
                <a:latin typeface="+mj-lt"/>
                <a:ea typeface="Arial" charset="0"/>
                <a:cs typeface="Arial" charset="0"/>
              </a:rPr>
              <a:t>Extra statligt stöd till den som har många års intjänande men relativt låg pension. Som mest 600 kronor mer i månaden. </a:t>
            </a:r>
          </a:p>
          <a:p>
            <a:pPr marL="342900" indent="-342900">
              <a:buFont typeface="Arial" panose="020B0604020202020204" pitchFamily="34" charset="0"/>
              <a:buChar char="•"/>
            </a:pPr>
            <a:r>
              <a:rPr lang="sv-SE" sz="2000" b="1" dirty="0">
                <a:latin typeface="+mj-lt"/>
                <a:ea typeface="Arial" charset="0"/>
                <a:cs typeface="Arial" charset="0"/>
              </a:rPr>
              <a:t>Bostadstillägg</a:t>
            </a:r>
            <a:endParaRPr lang="sv-SE" sz="2000" dirty="0">
              <a:latin typeface="+mj-lt"/>
              <a:ea typeface="Arial" charset="0"/>
              <a:cs typeface="Arial" charset="0"/>
            </a:endParaRPr>
          </a:p>
          <a:p>
            <a:pPr marL="342900" indent="-342900">
              <a:buFontTx/>
              <a:buChar char="-"/>
            </a:pPr>
            <a:r>
              <a:rPr lang="sv-SE" sz="2000" dirty="0">
                <a:latin typeface="+mj-lt"/>
                <a:ea typeface="Arial" charset="0"/>
                <a:cs typeface="Arial" charset="0"/>
              </a:rPr>
              <a:t>Ger stöd till boendekostnader. Du ansöker hos Pensionsmyndigheten. </a:t>
            </a:r>
          </a:p>
          <a:p>
            <a:pPr marL="185738" indent="-185738">
              <a:buFont typeface="Arial" panose="020B0604020202020204" pitchFamily="34" charset="0"/>
              <a:buChar char="•"/>
            </a:pPr>
            <a:r>
              <a:rPr lang="sv-SE" sz="2000" b="1" dirty="0">
                <a:latin typeface="+mj-lt"/>
                <a:ea typeface="Arial" charset="0"/>
                <a:cs typeface="Arial" charset="0"/>
              </a:rPr>
              <a:t>Äldreförsörjningsstöd</a:t>
            </a:r>
          </a:p>
          <a:p>
            <a:pPr marL="342900" indent="-342900">
              <a:buFontTx/>
              <a:buChar char="-"/>
            </a:pPr>
            <a:r>
              <a:rPr lang="sv-SE" sz="2000" dirty="0">
                <a:latin typeface="+mj-lt"/>
                <a:ea typeface="Arial" charset="0"/>
                <a:cs typeface="Arial" charset="0"/>
              </a:rPr>
              <a:t>Prövas när du ansöker om bostadstillägg och hamnar under skälig levnadsnivå när hyran är betald. </a:t>
            </a:r>
          </a:p>
          <a:p>
            <a:pPr marL="342900" indent="-342900">
              <a:buFont typeface="Arial" panose="020B0604020202020204" pitchFamily="34" charset="0"/>
              <a:buChar char="•"/>
            </a:pPr>
            <a:r>
              <a:rPr lang="sv-SE" sz="2000" b="1" dirty="0">
                <a:latin typeface="+mj-lt"/>
                <a:ea typeface="Arial" charset="0"/>
                <a:cs typeface="Arial" charset="0"/>
              </a:rPr>
              <a:t>Ytterligare tillägg? </a:t>
            </a:r>
          </a:p>
          <a:p>
            <a:r>
              <a:rPr lang="sv-SE" sz="2000" b="1" dirty="0">
                <a:latin typeface="+mj-lt"/>
                <a:ea typeface="Arial" charset="0"/>
                <a:cs typeface="Arial" charset="0"/>
              </a:rPr>
              <a:t>-     </a:t>
            </a:r>
            <a:r>
              <a:rPr lang="sv-SE" sz="2000" dirty="0">
                <a:latin typeface="+mj-lt"/>
                <a:ea typeface="Arial" charset="0"/>
                <a:cs typeface="Arial" charset="0"/>
              </a:rPr>
              <a:t>Kan beslutas av riksdagen under våren 2022.</a:t>
            </a:r>
          </a:p>
          <a:p>
            <a:endParaRPr lang="sv-SE" sz="2000" b="1" dirty="0">
              <a:latin typeface="+mj-lt"/>
              <a:ea typeface="Arial" charset="0"/>
              <a:cs typeface="Arial" charset="0"/>
            </a:endParaRP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5670046"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Stöd till den med låg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347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spTree>
    <p:extLst>
      <p:ext uri="{BB962C8B-B14F-4D97-AF65-F5344CB8AC3E}">
        <p14:creationId xmlns:p14="http://schemas.microsoft.com/office/powerpoint/2010/main" val="28570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2679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Alla år räknas och vi lever längre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graphicFrame>
        <p:nvGraphicFramePr>
          <p:cNvPr id="8" name="Tabell 7"/>
          <p:cNvGraphicFramePr>
            <a:graphicFrameLocks noGrp="1"/>
          </p:cNvGraphicFramePr>
          <p:nvPr/>
        </p:nvGraphicFramePr>
        <p:xfrm>
          <a:off x="2644559" y="1551617"/>
          <a:ext cx="6891336" cy="4774508"/>
        </p:xfrm>
        <a:graphic>
          <a:graphicData uri="http://schemas.openxmlformats.org/drawingml/2006/table">
            <a:tbl>
              <a:tblPr firstRow="1" bandRow="1">
                <a:tableStyleId>{5C22544A-7EE6-4342-B048-85BDC9FD1C3A}</a:tableStyleId>
              </a:tblPr>
              <a:tblGrid>
                <a:gridCol w="2297112">
                  <a:extLst>
                    <a:ext uri="{9D8B030D-6E8A-4147-A177-3AD203B41FA5}">
                      <a16:colId xmlns:a16="http://schemas.microsoft.com/office/drawing/2014/main" val="807011334"/>
                    </a:ext>
                  </a:extLst>
                </a:gridCol>
                <a:gridCol w="2297112">
                  <a:extLst>
                    <a:ext uri="{9D8B030D-6E8A-4147-A177-3AD203B41FA5}">
                      <a16:colId xmlns:a16="http://schemas.microsoft.com/office/drawing/2014/main" val="3420621602"/>
                    </a:ext>
                  </a:extLst>
                </a:gridCol>
                <a:gridCol w="2297112">
                  <a:extLst>
                    <a:ext uri="{9D8B030D-6E8A-4147-A177-3AD203B41FA5}">
                      <a16:colId xmlns:a16="http://schemas.microsoft.com/office/drawing/2014/main" val="2118342747"/>
                    </a:ext>
                  </a:extLst>
                </a:gridCol>
              </a:tblGrid>
              <a:tr h="569147">
                <a:tc>
                  <a:txBody>
                    <a:bodyPr/>
                    <a:lstStyle/>
                    <a:p>
                      <a:r>
                        <a:rPr lang="sv-SE" sz="1800" dirty="0">
                          <a:latin typeface="+mj-lt"/>
                        </a:rPr>
                        <a:t>Födelseår</a:t>
                      </a:r>
                    </a:p>
                  </a:txBody>
                  <a:tcPr marL="85916" marR="85916" marT="42958" marB="42958">
                    <a:solidFill>
                      <a:srgbClr val="009AB0"/>
                    </a:solidFill>
                  </a:tcPr>
                </a:tc>
                <a:tc>
                  <a:txBody>
                    <a:bodyPr/>
                    <a:lstStyle/>
                    <a:p>
                      <a:r>
                        <a:rPr lang="sv-SE" sz="1800" dirty="0">
                          <a:latin typeface="+mj-lt"/>
                        </a:rPr>
                        <a:t>Alternativ</a:t>
                      </a:r>
                      <a:r>
                        <a:rPr lang="sv-SE" sz="1800" baseline="0" dirty="0">
                          <a:latin typeface="+mj-lt"/>
                        </a:rPr>
                        <a:t> pensionsålder</a:t>
                      </a:r>
                      <a:endParaRPr lang="sv-SE" sz="1800" dirty="0">
                        <a:latin typeface="+mj-lt"/>
                      </a:endParaRPr>
                    </a:p>
                  </a:txBody>
                  <a:tcPr marL="85916" marR="85916" marT="42958" marB="42958">
                    <a:solidFill>
                      <a:srgbClr val="009AB0"/>
                    </a:solidFill>
                  </a:tcPr>
                </a:tc>
                <a:tc>
                  <a:txBody>
                    <a:bodyPr/>
                    <a:lstStyle/>
                    <a:p>
                      <a:r>
                        <a:rPr lang="sv-SE" sz="1800" dirty="0">
                          <a:latin typeface="+mj-lt"/>
                        </a:rPr>
                        <a:t>Tid som pensionär</a:t>
                      </a:r>
                      <a:br>
                        <a:rPr lang="sv-SE" sz="1800" dirty="0">
                          <a:latin typeface="+mj-lt"/>
                        </a:rPr>
                      </a:br>
                      <a:r>
                        <a:rPr lang="sv-SE" sz="1800" dirty="0">
                          <a:latin typeface="+mj-lt"/>
                        </a:rPr>
                        <a:t>(vid alt. pensionålder)</a:t>
                      </a:r>
                    </a:p>
                  </a:txBody>
                  <a:tcPr marL="85916" marR="85916" marT="42958" marB="42958">
                    <a:solidFill>
                      <a:srgbClr val="009AB0"/>
                    </a:solidFill>
                  </a:tcPr>
                </a:tc>
                <a:extLst>
                  <a:ext uri="{0D108BD9-81ED-4DB2-BD59-A6C34878D82A}">
                    <a16:rowId xmlns:a16="http://schemas.microsoft.com/office/drawing/2014/main" val="1941382894"/>
                  </a:ext>
                </a:extLst>
              </a:tr>
              <a:tr h="343663">
                <a:tc>
                  <a:txBody>
                    <a:bodyPr/>
                    <a:lstStyle/>
                    <a:p>
                      <a:r>
                        <a:rPr lang="sv-SE" sz="1700" dirty="0">
                          <a:latin typeface="+mj-lt"/>
                        </a:rPr>
                        <a:t>1930</a:t>
                      </a:r>
                    </a:p>
                  </a:txBody>
                  <a:tcPr marL="85916" marR="85916" marT="42958" marB="42958">
                    <a:solidFill>
                      <a:srgbClr val="A4D8E2"/>
                    </a:solidFill>
                  </a:tcPr>
                </a:tc>
                <a:tc>
                  <a:txBody>
                    <a:bodyPr/>
                    <a:lstStyle/>
                    <a:p>
                      <a:r>
                        <a:rPr lang="sv-SE" sz="1700" dirty="0">
                          <a:latin typeface="+mj-lt"/>
                        </a:rPr>
                        <a:t>65 år</a:t>
                      </a:r>
                    </a:p>
                  </a:txBody>
                  <a:tcPr marL="85916" marR="85916" marT="42958" marB="42958">
                    <a:solidFill>
                      <a:srgbClr val="A4D8E2"/>
                    </a:solidFill>
                  </a:tcPr>
                </a:tc>
                <a:tc>
                  <a:txBody>
                    <a:bodyPr/>
                    <a:lstStyle/>
                    <a:p>
                      <a:r>
                        <a:rPr lang="sv-SE" sz="1700" dirty="0">
                          <a:latin typeface="+mj-lt"/>
                        </a:rPr>
                        <a:t>17 år 4 mån</a:t>
                      </a:r>
                    </a:p>
                  </a:txBody>
                  <a:tcPr marL="85916" marR="85916" marT="42958" marB="42958">
                    <a:solidFill>
                      <a:srgbClr val="A4D8E2"/>
                    </a:solidFill>
                  </a:tcPr>
                </a:tc>
                <a:extLst>
                  <a:ext uri="{0D108BD9-81ED-4DB2-BD59-A6C34878D82A}">
                    <a16:rowId xmlns:a16="http://schemas.microsoft.com/office/drawing/2014/main" val="4195525516"/>
                  </a:ext>
                </a:extLst>
              </a:tr>
              <a:tr h="343663">
                <a:tc>
                  <a:txBody>
                    <a:bodyPr/>
                    <a:lstStyle/>
                    <a:p>
                      <a:r>
                        <a:rPr lang="sv-SE" sz="1700" dirty="0">
                          <a:latin typeface="+mj-lt"/>
                        </a:rPr>
                        <a:t>1940</a:t>
                      </a:r>
                    </a:p>
                  </a:txBody>
                  <a:tcPr marL="85916" marR="85916" marT="42958" marB="42958">
                    <a:solidFill>
                      <a:srgbClr val="A4D8E2"/>
                    </a:solidFill>
                  </a:tcPr>
                </a:tc>
                <a:tc>
                  <a:txBody>
                    <a:bodyPr/>
                    <a:lstStyle/>
                    <a:p>
                      <a:r>
                        <a:rPr lang="sv-SE" sz="1700" dirty="0">
                          <a:latin typeface="+mj-lt"/>
                        </a:rPr>
                        <a:t>66 år 1 mån</a:t>
                      </a:r>
                    </a:p>
                  </a:txBody>
                  <a:tcPr marL="85916" marR="85916" marT="42958" marB="42958">
                    <a:solidFill>
                      <a:srgbClr val="A4D8E2"/>
                    </a:solidFill>
                  </a:tcPr>
                </a:tc>
                <a:tc>
                  <a:txBody>
                    <a:bodyPr/>
                    <a:lstStyle/>
                    <a:p>
                      <a:r>
                        <a:rPr lang="sv-SE" sz="1700" dirty="0">
                          <a:latin typeface="+mj-lt"/>
                        </a:rPr>
                        <a:t>17 år 10</a:t>
                      </a:r>
                      <a:r>
                        <a:rPr lang="sv-SE" sz="1700" baseline="0" dirty="0">
                          <a:latin typeface="+mj-lt"/>
                        </a:rPr>
                        <a:t> mån</a:t>
                      </a:r>
                      <a:endParaRPr lang="sv-SE" sz="1700" dirty="0">
                        <a:latin typeface="+mj-lt"/>
                      </a:endParaRPr>
                    </a:p>
                  </a:txBody>
                  <a:tcPr marL="85916" marR="85916" marT="42958" marB="42958">
                    <a:solidFill>
                      <a:srgbClr val="A4D8E2"/>
                    </a:solidFill>
                  </a:tcPr>
                </a:tc>
                <a:extLst>
                  <a:ext uri="{0D108BD9-81ED-4DB2-BD59-A6C34878D82A}">
                    <a16:rowId xmlns:a16="http://schemas.microsoft.com/office/drawing/2014/main" val="887397833"/>
                  </a:ext>
                </a:extLst>
              </a:tr>
              <a:tr h="343663">
                <a:tc>
                  <a:txBody>
                    <a:bodyPr/>
                    <a:lstStyle/>
                    <a:p>
                      <a:r>
                        <a:rPr lang="sv-SE" sz="1700" dirty="0">
                          <a:latin typeface="+mj-lt"/>
                        </a:rPr>
                        <a:t>1945</a:t>
                      </a:r>
                    </a:p>
                  </a:txBody>
                  <a:tcPr marL="85916" marR="85916" marT="42958" marB="42958">
                    <a:solidFill>
                      <a:srgbClr val="A4D8E2"/>
                    </a:solidFill>
                  </a:tcPr>
                </a:tc>
                <a:tc>
                  <a:txBody>
                    <a:bodyPr/>
                    <a:lstStyle/>
                    <a:p>
                      <a:r>
                        <a:rPr lang="sv-SE" sz="1700" dirty="0">
                          <a:latin typeface="+mj-lt"/>
                        </a:rPr>
                        <a:t>66 år 8 mån</a:t>
                      </a:r>
                    </a:p>
                  </a:txBody>
                  <a:tcPr marL="85916" marR="85916" marT="42958" marB="42958">
                    <a:solidFill>
                      <a:srgbClr val="A4D8E2"/>
                    </a:solidFill>
                  </a:tcPr>
                </a:tc>
                <a:tc>
                  <a:txBody>
                    <a:bodyPr/>
                    <a:lstStyle/>
                    <a:p>
                      <a:r>
                        <a:rPr lang="sv-SE" sz="1700" dirty="0">
                          <a:latin typeface="+mj-lt"/>
                        </a:rPr>
                        <a:t>17 år 11 mån</a:t>
                      </a:r>
                    </a:p>
                  </a:txBody>
                  <a:tcPr marL="85916" marR="85916" marT="42958" marB="42958">
                    <a:solidFill>
                      <a:srgbClr val="A4D8E2"/>
                    </a:solidFill>
                  </a:tcPr>
                </a:tc>
                <a:extLst>
                  <a:ext uri="{0D108BD9-81ED-4DB2-BD59-A6C34878D82A}">
                    <a16:rowId xmlns:a16="http://schemas.microsoft.com/office/drawing/2014/main" val="2553362670"/>
                  </a:ext>
                </a:extLst>
              </a:tr>
              <a:tr h="343663">
                <a:tc>
                  <a:txBody>
                    <a:bodyPr/>
                    <a:lstStyle/>
                    <a:p>
                      <a:r>
                        <a:rPr lang="sv-SE" sz="1700" dirty="0">
                          <a:latin typeface="+mj-lt"/>
                        </a:rPr>
                        <a:t>1950</a:t>
                      </a:r>
                    </a:p>
                  </a:txBody>
                  <a:tcPr marL="85916" marR="85916" marT="42958" marB="42958">
                    <a:solidFill>
                      <a:srgbClr val="A4D8E2"/>
                    </a:solidFill>
                  </a:tcPr>
                </a:tc>
                <a:tc>
                  <a:txBody>
                    <a:bodyPr/>
                    <a:lstStyle/>
                    <a:p>
                      <a:r>
                        <a:rPr lang="sv-SE" sz="1700" dirty="0">
                          <a:latin typeface="+mj-lt"/>
                        </a:rPr>
                        <a:t>67 år 2 mån</a:t>
                      </a:r>
                    </a:p>
                  </a:txBody>
                  <a:tcPr marL="85916" marR="85916" marT="42958" marB="42958">
                    <a:solidFill>
                      <a:srgbClr val="A4D8E2"/>
                    </a:solidFill>
                  </a:tcPr>
                </a:tc>
                <a:tc>
                  <a:txBody>
                    <a:bodyPr/>
                    <a:lstStyle/>
                    <a:p>
                      <a:r>
                        <a:rPr lang="sv-SE" sz="1700" dirty="0">
                          <a:latin typeface="+mj-lt"/>
                        </a:rPr>
                        <a:t>18 år 0 mån</a:t>
                      </a:r>
                    </a:p>
                  </a:txBody>
                  <a:tcPr marL="85916" marR="85916" marT="42958" marB="42958">
                    <a:solidFill>
                      <a:srgbClr val="A4D8E2"/>
                    </a:solidFill>
                  </a:tcPr>
                </a:tc>
                <a:extLst>
                  <a:ext uri="{0D108BD9-81ED-4DB2-BD59-A6C34878D82A}">
                    <a16:rowId xmlns:a16="http://schemas.microsoft.com/office/drawing/2014/main" val="3347203275"/>
                  </a:ext>
                </a:extLst>
              </a:tr>
              <a:tr h="343663">
                <a:tc>
                  <a:txBody>
                    <a:bodyPr/>
                    <a:lstStyle/>
                    <a:p>
                      <a:r>
                        <a:rPr lang="sv-SE" sz="1700" i="0" dirty="0">
                          <a:latin typeface="+mj-lt"/>
                        </a:rPr>
                        <a:t>1955</a:t>
                      </a:r>
                    </a:p>
                  </a:txBody>
                  <a:tcPr marL="85916" marR="85916" marT="42958" marB="42958">
                    <a:solidFill>
                      <a:srgbClr val="A4D8E2"/>
                    </a:solidFill>
                  </a:tcPr>
                </a:tc>
                <a:tc>
                  <a:txBody>
                    <a:bodyPr/>
                    <a:lstStyle/>
                    <a:p>
                      <a:r>
                        <a:rPr lang="sv-SE" sz="1700" i="0" dirty="0">
                          <a:latin typeface="+mj-lt"/>
                        </a:rPr>
                        <a:t>67 år 8</a:t>
                      </a:r>
                      <a:r>
                        <a:rPr lang="sv-SE" sz="1700" i="0" baseline="0" dirty="0">
                          <a:latin typeface="+mj-lt"/>
                        </a:rPr>
                        <a:t> mån</a:t>
                      </a:r>
                      <a:endParaRPr lang="sv-SE" sz="1700" i="0" dirty="0">
                        <a:latin typeface="+mj-lt"/>
                      </a:endParaRPr>
                    </a:p>
                  </a:txBody>
                  <a:tcPr marL="85916" marR="85916" marT="42958" marB="42958">
                    <a:solidFill>
                      <a:srgbClr val="A4D8E2"/>
                    </a:solidFill>
                  </a:tcPr>
                </a:tc>
                <a:tc>
                  <a:txBody>
                    <a:bodyPr/>
                    <a:lstStyle/>
                    <a:p>
                      <a:r>
                        <a:rPr lang="sv-SE" sz="1700" i="0" dirty="0">
                          <a:latin typeface="+mj-lt"/>
                        </a:rPr>
                        <a:t>18 år 1 mån</a:t>
                      </a:r>
                    </a:p>
                  </a:txBody>
                  <a:tcPr marL="85916" marR="85916" marT="42958" marB="42958">
                    <a:solidFill>
                      <a:srgbClr val="A4D8E2"/>
                    </a:solidFill>
                  </a:tcPr>
                </a:tc>
                <a:extLst>
                  <a:ext uri="{0D108BD9-81ED-4DB2-BD59-A6C34878D82A}">
                    <a16:rowId xmlns:a16="http://schemas.microsoft.com/office/drawing/2014/main" val="2199299744"/>
                  </a:ext>
                </a:extLst>
              </a:tr>
              <a:tr h="343663">
                <a:tc>
                  <a:txBody>
                    <a:bodyPr/>
                    <a:lstStyle/>
                    <a:p>
                      <a:r>
                        <a:rPr lang="sv-SE" sz="1700" dirty="0">
                          <a:latin typeface="+mj-lt"/>
                        </a:rPr>
                        <a:t>1960</a:t>
                      </a:r>
                    </a:p>
                  </a:txBody>
                  <a:tcPr marL="85916" marR="85916" marT="42958" marB="42958">
                    <a:solidFill>
                      <a:srgbClr val="A4D8E2"/>
                    </a:solidFill>
                  </a:tcPr>
                </a:tc>
                <a:tc>
                  <a:txBody>
                    <a:bodyPr/>
                    <a:lstStyle/>
                    <a:p>
                      <a:r>
                        <a:rPr lang="sv-SE" sz="1700" dirty="0">
                          <a:latin typeface="+mj-lt"/>
                        </a:rPr>
                        <a:t>68 år 0 mån</a:t>
                      </a:r>
                    </a:p>
                  </a:txBody>
                  <a:tcPr marL="85916" marR="85916" marT="42958" marB="42958">
                    <a:solidFill>
                      <a:srgbClr val="A4D8E2"/>
                    </a:solidFill>
                  </a:tcPr>
                </a:tc>
                <a:tc>
                  <a:txBody>
                    <a:bodyPr/>
                    <a:lstStyle/>
                    <a:p>
                      <a:r>
                        <a:rPr lang="sv-SE" sz="1700" dirty="0">
                          <a:latin typeface="+mj-lt"/>
                        </a:rPr>
                        <a:t>18 år 2 mån</a:t>
                      </a:r>
                    </a:p>
                  </a:txBody>
                  <a:tcPr marL="85916" marR="85916" marT="42958" marB="42958">
                    <a:solidFill>
                      <a:srgbClr val="A4D8E2"/>
                    </a:solidFill>
                  </a:tcPr>
                </a:tc>
                <a:extLst>
                  <a:ext uri="{0D108BD9-81ED-4DB2-BD59-A6C34878D82A}">
                    <a16:rowId xmlns:a16="http://schemas.microsoft.com/office/drawing/2014/main" val="1438235611"/>
                  </a:ext>
                </a:extLst>
              </a:tr>
              <a:tr h="343663">
                <a:tc>
                  <a:txBody>
                    <a:bodyPr/>
                    <a:lstStyle/>
                    <a:p>
                      <a:r>
                        <a:rPr lang="sv-SE" sz="1700" dirty="0">
                          <a:latin typeface="+mj-lt"/>
                        </a:rPr>
                        <a:t>1965</a:t>
                      </a:r>
                    </a:p>
                  </a:txBody>
                  <a:tcPr marL="85916" marR="85916" marT="42958" marB="42958">
                    <a:solidFill>
                      <a:srgbClr val="A4D8E2"/>
                    </a:solidFill>
                  </a:tcPr>
                </a:tc>
                <a:tc>
                  <a:txBody>
                    <a:bodyPr/>
                    <a:lstStyle/>
                    <a:p>
                      <a:r>
                        <a:rPr lang="sv-SE" sz="1700" dirty="0">
                          <a:latin typeface="+mj-lt"/>
                        </a:rPr>
                        <a:t>68 år 1</a:t>
                      </a:r>
                      <a:r>
                        <a:rPr lang="sv-SE" sz="1700" baseline="0" dirty="0">
                          <a:latin typeface="+mj-lt"/>
                        </a:rPr>
                        <a:t> mån</a:t>
                      </a:r>
                      <a:endParaRPr lang="sv-SE" sz="1700" dirty="0">
                        <a:latin typeface="+mj-lt"/>
                      </a:endParaRPr>
                    </a:p>
                  </a:txBody>
                  <a:tcPr marL="85916" marR="85916" marT="42958" marB="42958">
                    <a:solidFill>
                      <a:srgbClr val="A4D8E2"/>
                    </a:solidFill>
                  </a:tcPr>
                </a:tc>
                <a:tc>
                  <a:txBody>
                    <a:bodyPr/>
                    <a:lstStyle/>
                    <a:p>
                      <a:r>
                        <a:rPr lang="sv-SE" sz="1700" dirty="0">
                          <a:latin typeface="+mj-lt"/>
                        </a:rPr>
                        <a:t>18 år 4 mån</a:t>
                      </a:r>
                    </a:p>
                  </a:txBody>
                  <a:tcPr marL="85916" marR="85916" marT="42958" marB="42958">
                    <a:solidFill>
                      <a:srgbClr val="A4D8E2"/>
                    </a:solidFill>
                  </a:tcPr>
                </a:tc>
                <a:extLst>
                  <a:ext uri="{0D108BD9-81ED-4DB2-BD59-A6C34878D82A}">
                    <a16:rowId xmlns:a16="http://schemas.microsoft.com/office/drawing/2014/main" val="1290372501"/>
                  </a:ext>
                </a:extLst>
              </a:tr>
              <a:tr h="343663">
                <a:tc>
                  <a:txBody>
                    <a:bodyPr/>
                    <a:lstStyle/>
                    <a:p>
                      <a:r>
                        <a:rPr lang="sv-SE" sz="1700" dirty="0">
                          <a:latin typeface="+mj-lt"/>
                        </a:rPr>
                        <a:t>1970</a:t>
                      </a:r>
                    </a:p>
                  </a:txBody>
                  <a:tcPr marL="85916" marR="85916" marT="42958" marB="42958">
                    <a:solidFill>
                      <a:srgbClr val="A4D8E2"/>
                    </a:solidFill>
                  </a:tcPr>
                </a:tc>
                <a:tc>
                  <a:txBody>
                    <a:bodyPr/>
                    <a:lstStyle/>
                    <a:p>
                      <a:r>
                        <a:rPr lang="sv-SE" sz="1700" dirty="0">
                          <a:latin typeface="+mj-lt"/>
                        </a:rPr>
                        <a:t>68 år 5 mån</a:t>
                      </a:r>
                    </a:p>
                  </a:txBody>
                  <a:tcPr marL="85916" marR="85916" marT="42958" marB="42958">
                    <a:solidFill>
                      <a:srgbClr val="A4D8E2"/>
                    </a:solidFill>
                  </a:tcPr>
                </a:tc>
                <a:tc>
                  <a:txBody>
                    <a:bodyPr/>
                    <a:lstStyle/>
                    <a:p>
                      <a:r>
                        <a:rPr lang="sv-SE" sz="1700" dirty="0">
                          <a:latin typeface="+mj-lt"/>
                        </a:rPr>
                        <a:t>18 år 5 mån</a:t>
                      </a:r>
                    </a:p>
                  </a:txBody>
                  <a:tcPr marL="85916" marR="85916" marT="42958" marB="42958">
                    <a:solidFill>
                      <a:srgbClr val="A4D8E2"/>
                    </a:solidFill>
                  </a:tcPr>
                </a:tc>
                <a:extLst>
                  <a:ext uri="{0D108BD9-81ED-4DB2-BD59-A6C34878D82A}">
                    <a16:rowId xmlns:a16="http://schemas.microsoft.com/office/drawing/2014/main" val="782286028"/>
                  </a:ext>
                </a:extLst>
              </a:tr>
              <a:tr h="343663">
                <a:tc>
                  <a:txBody>
                    <a:bodyPr/>
                    <a:lstStyle/>
                    <a:p>
                      <a:r>
                        <a:rPr lang="sv-SE" sz="1700" dirty="0">
                          <a:latin typeface="+mj-lt"/>
                        </a:rPr>
                        <a:t>1975</a:t>
                      </a:r>
                    </a:p>
                  </a:txBody>
                  <a:tcPr marL="85916" marR="85916" marT="42958" marB="42958">
                    <a:solidFill>
                      <a:srgbClr val="A4D8E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dirty="0">
                          <a:latin typeface="+mj-lt"/>
                        </a:rPr>
                        <a:t>69 år 3 mån</a:t>
                      </a:r>
                    </a:p>
                  </a:txBody>
                  <a:tcPr marL="85916" marR="85916" marT="42958" marB="42958">
                    <a:solidFill>
                      <a:srgbClr val="A4D8E2"/>
                    </a:solidFill>
                  </a:tcPr>
                </a:tc>
                <a:tc>
                  <a:txBody>
                    <a:bodyPr/>
                    <a:lstStyle/>
                    <a:p>
                      <a:r>
                        <a:rPr lang="sv-SE" sz="1700" baseline="0" dirty="0">
                          <a:latin typeface="+mj-lt"/>
                        </a:rPr>
                        <a:t>18 år 6 mån</a:t>
                      </a:r>
                      <a:endParaRPr lang="sv-SE" sz="1700" dirty="0">
                        <a:latin typeface="+mj-lt"/>
                      </a:endParaRPr>
                    </a:p>
                  </a:txBody>
                  <a:tcPr marL="85916" marR="85916" marT="42958" marB="42958">
                    <a:solidFill>
                      <a:srgbClr val="A4D8E2"/>
                    </a:solidFill>
                  </a:tcPr>
                </a:tc>
                <a:extLst>
                  <a:ext uri="{0D108BD9-81ED-4DB2-BD59-A6C34878D82A}">
                    <a16:rowId xmlns:a16="http://schemas.microsoft.com/office/drawing/2014/main" val="758700332"/>
                  </a:ext>
                </a:extLst>
              </a:tr>
              <a:tr h="343663">
                <a:tc>
                  <a:txBody>
                    <a:bodyPr/>
                    <a:lstStyle/>
                    <a:p>
                      <a:r>
                        <a:rPr lang="sv-SE" sz="1700" dirty="0">
                          <a:latin typeface="+mj-lt"/>
                        </a:rPr>
                        <a:t>1980</a:t>
                      </a:r>
                    </a:p>
                  </a:txBody>
                  <a:tcPr marL="85916" marR="85916" marT="42958" marB="42958">
                    <a:solidFill>
                      <a:srgbClr val="A4D8E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dirty="0">
                          <a:latin typeface="+mj-lt"/>
                        </a:rPr>
                        <a:t>69</a:t>
                      </a:r>
                      <a:r>
                        <a:rPr lang="sv-SE" sz="1700" baseline="0" dirty="0">
                          <a:latin typeface="+mj-lt"/>
                        </a:rPr>
                        <a:t> år 7 mån</a:t>
                      </a:r>
                      <a:endParaRPr lang="sv-SE" sz="1700" dirty="0">
                        <a:latin typeface="+mj-lt"/>
                      </a:endParaRPr>
                    </a:p>
                  </a:txBody>
                  <a:tcPr marL="85916" marR="85916" marT="42958" marB="42958">
                    <a:solidFill>
                      <a:srgbClr val="A4D8E2"/>
                    </a:solidFill>
                  </a:tcPr>
                </a:tc>
                <a:tc>
                  <a:txBody>
                    <a:bodyPr/>
                    <a:lstStyle/>
                    <a:p>
                      <a:r>
                        <a:rPr lang="sv-SE" sz="1700" baseline="0" dirty="0">
                          <a:latin typeface="+mj-lt"/>
                        </a:rPr>
                        <a:t>18 år 7 mån</a:t>
                      </a:r>
                      <a:endParaRPr lang="sv-SE" sz="1700" dirty="0">
                        <a:latin typeface="+mj-lt"/>
                      </a:endParaRPr>
                    </a:p>
                  </a:txBody>
                  <a:tcPr marL="85916" marR="85916" marT="42958" marB="42958">
                    <a:solidFill>
                      <a:srgbClr val="A4D8E2"/>
                    </a:solidFill>
                  </a:tcPr>
                </a:tc>
                <a:extLst>
                  <a:ext uri="{0D108BD9-81ED-4DB2-BD59-A6C34878D82A}">
                    <a16:rowId xmlns:a16="http://schemas.microsoft.com/office/drawing/2014/main" val="91961437"/>
                  </a:ext>
                </a:extLst>
              </a:tr>
              <a:tr h="343663">
                <a:tc>
                  <a:txBody>
                    <a:bodyPr/>
                    <a:lstStyle/>
                    <a:p>
                      <a:r>
                        <a:rPr lang="sv-SE" sz="1700" dirty="0">
                          <a:latin typeface="+mj-lt"/>
                        </a:rPr>
                        <a:t>1985</a:t>
                      </a:r>
                    </a:p>
                  </a:txBody>
                  <a:tcPr marL="85916" marR="85916" marT="42958" marB="42958">
                    <a:solidFill>
                      <a:srgbClr val="A4D8E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dirty="0">
                          <a:latin typeface="+mj-lt"/>
                        </a:rPr>
                        <a:t>70 år 0 mån</a:t>
                      </a:r>
                    </a:p>
                  </a:txBody>
                  <a:tcPr marL="85916" marR="85916" marT="42958" marB="42958">
                    <a:solidFill>
                      <a:srgbClr val="A4D8E2"/>
                    </a:solidFill>
                  </a:tcPr>
                </a:tc>
                <a:tc>
                  <a:txBody>
                    <a:bodyPr/>
                    <a:lstStyle/>
                    <a:p>
                      <a:r>
                        <a:rPr lang="sv-SE" sz="1700" dirty="0">
                          <a:latin typeface="+mj-lt"/>
                        </a:rPr>
                        <a:t>18 år 8 mån</a:t>
                      </a:r>
                    </a:p>
                  </a:txBody>
                  <a:tcPr marL="85916" marR="85916" marT="42958" marB="42958">
                    <a:solidFill>
                      <a:srgbClr val="A4D8E2"/>
                    </a:solidFill>
                  </a:tcPr>
                </a:tc>
                <a:extLst>
                  <a:ext uri="{0D108BD9-81ED-4DB2-BD59-A6C34878D82A}">
                    <a16:rowId xmlns:a16="http://schemas.microsoft.com/office/drawing/2014/main" val="4209619035"/>
                  </a:ext>
                </a:extLst>
              </a:tr>
              <a:tr h="343663">
                <a:tc>
                  <a:txBody>
                    <a:bodyPr/>
                    <a:lstStyle/>
                    <a:p>
                      <a:r>
                        <a:rPr lang="sv-SE" sz="1700" dirty="0">
                          <a:latin typeface="+mj-lt"/>
                        </a:rPr>
                        <a:t>1990</a:t>
                      </a:r>
                    </a:p>
                  </a:txBody>
                  <a:tcPr marL="85916" marR="85916" marT="42958" marB="42958">
                    <a:solidFill>
                      <a:srgbClr val="A4D8E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baseline="0" dirty="0">
                          <a:latin typeface="+mj-lt"/>
                        </a:rPr>
                        <a:t>70 år 4 mån</a:t>
                      </a:r>
                      <a:endParaRPr lang="sv-SE" sz="1700" dirty="0">
                        <a:latin typeface="+mj-lt"/>
                      </a:endParaRPr>
                    </a:p>
                  </a:txBody>
                  <a:tcPr marL="85916" marR="85916" marT="42958" marB="42958">
                    <a:solidFill>
                      <a:srgbClr val="A4D8E2"/>
                    </a:solidFill>
                  </a:tcPr>
                </a:tc>
                <a:tc>
                  <a:txBody>
                    <a:bodyPr/>
                    <a:lstStyle/>
                    <a:p>
                      <a:r>
                        <a:rPr lang="sv-SE" sz="1700" dirty="0">
                          <a:latin typeface="+mj-lt"/>
                        </a:rPr>
                        <a:t>18 år 9 mån</a:t>
                      </a:r>
                    </a:p>
                  </a:txBody>
                  <a:tcPr marL="85916" marR="85916" marT="42958" marB="42958">
                    <a:solidFill>
                      <a:srgbClr val="A4D8E2"/>
                    </a:solidFill>
                  </a:tcPr>
                </a:tc>
                <a:extLst>
                  <a:ext uri="{0D108BD9-81ED-4DB2-BD59-A6C34878D82A}">
                    <a16:rowId xmlns:a16="http://schemas.microsoft.com/office/drawing/2014/main" val="286123134"/>
                  </a:ext>
                </a:extLst>
              </a:tr>
            </a:tbl>
          </a:graphicData>
        </a:graphic>
      </p:graphicFrame>
    </p:spTree>
    <p:extLst>
      <p:ext uri="{BB962C8B-B14F-4D97-AF65-F5344CB8AC3E}">
        <p14:creationId xmlns:p14="http://schemas.microsoft.com/office/powerpoint/2010/main" val="282475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8907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Tjänstepension - vilket avtal tillhör du?</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347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graphicFrame>
        <p:nvGraphicFramePr>
          <p:cNvPr id="8" name="Tabell 7"/>
          <p:cNvGraphicFramePr>
            <a:graphicFrameLocks noGrp="1"/>
          </p:cNvGraphicFramePr>
          <p:nvPr>
            <p:extLst>
              <p:ext uri="{D42A27DB-BD31-4B8C-83A1-F6EECF244321}">
                <p14:modId xmlns:p14="http://schemas.microsoft.com/office/powerpoint/2010/main" val="2534816560"/>
              </p:ext>
            </p:extLst>
          </p:nvPr>
        </p:nvGraphicFramePr>
        <p:xfrm>
          <a:off x="1029854" y="1728532"/>
          <a:ext cx="9249264" cy="3517460"/>
        </p:xfrm>
        <a:graphic>
          <a:graphicData uri="http://schemas.openxmlformats.org/drawingml/2006/table">
            <a:tbl>
              <a:tblPr firstRow="1" bandRow="1">
                <a:tableStyleId>{5C22544A-7EE6-4342-B048-85BDC9FD1C3A}</a:tableStyleId>
              </a:tblPr>
              <a:tblGrid>
                <a:gridCol w="3083088">
                  <a:extLst>
                    <a:ext uri="{9D8B030D-6E8A-4147-A177-3AD203B41FA5}">
                      <a16:colId xmlns:a16="http://schemas.microsoft.com/office/drawing/2014/main" val="698062816"/>
                    </a:ext>
                  </a:extLst>
                </a:gridCol>
                <a:gridCol w="3083088">
                  <a:extLst>
                    <a:ext uri="{9D8B030D-6E8A-4147-A177-3AD203B41FA5}">
                      <a16:colId xmlns:a16="http://schemas.microsoft.com/office/drawing/2014/main" val="2224211087"/>
                    </a:ext>
                  </a:extLst>
                </a:gridCol>
                <a:gridCol w="3083088">
                  <a:extLst>
                    <a:ext uri="{9D8B030D-6E8A-4147-A177-3AD203B41FA5}">
                      <a16:colId xmlns:a16="http://schemas.microsoft.com/office/drawing/2014/main" val="361630385"/>
                    </a:ext>
                  </a:extLst>
                </a:gridCol>
              </a:tblGrid>
              <a:tr h="563284">
                <a:tc>
                  <a:txBody>
                    <a:bodyPr/>
                    <a:lstStyle/>
                    <a:p>
                      <a:r>
                        <a:rPr lang="sv-SE" sz="2000" dirty="0">
                          <a:latin typeface="+mj-lt"/>
                        </a:rPr>
                        <a:t>Jobbar</a:t>
                      </a:r>
                      <a:r>
                        <a:rPr lang="sv-SE" sz="2000" baseline="0" dirty="0">
                          <a:latin typeface="+mj-lt"/>
                        </a:rPr>
                        <a:t> som</a:t>
                      </a:r>
                      <a:endParaRPr lang="sv-SE" sz="2000" dirty="0">
                        <a:latin typeface="+mj-lt"/>
                      </a:endParaRPr>
                    </a:p>
                  </a:txBody>
                  <a:tcPr>
                    <a:solidFill>
                      <a:srgbClr val="009CB3"/>
                    </a:solidFill>
                  </a:tcPr>
                </a:tc>
                <a:tc>
                  <a:txBody>
                    <a:bodyPr/>
                    <a:lstStyle/>
                    <a:p>
                      <a:r>
                        <a:rPr lang="sv-SE" sz="2000" dirty="0">
                          <a:latin typeface="+mj-lt"/>
                        </a:rPr>
                        <a:t>Avtal</a:t>
                      </a:r>
                    </a:p>
                  </a:txBody>
                  <a:tcPr>
                    <a:solidFill>
                      <a:srgbClr val="009CB3"/>
                    </a:solidFill>
                  </a:tcPr>
                </a:tc>
                <a:tc>
                  <a:txBody>
                    <a:bodyPr/>
                    <a:lstStyle/>
                    <a:p>
                      <a:r>
                        <a:rPr lang="sv-SE" sz="2000" dirty="0">
                          <a:latin typeface="+mj-lt"/>
                        </a:rPr>
                        <a:t>Lägsta ålder</a:t>
                      </a:r>
                    </a:p>
                  </a:txBody>
                  <a:tcPr>
                    <a:solidFill>
                      <a:srgbClr val="009CB3"/>
                    </a:solidFill>
                  </a:tcPr>
                </a:tc>
                <a:extLst>
                  <a:ext uri="{0D108BD9-81ED-4DB2-BD59-A6C34878D82A}">
                    <a16:rowId xmlns:a16="http://schemas.microsoft.com/office/drawing/2014/main" val="4094589877"/>
                  </a:ext>
                </a:extLst>
              </a:tr>
              <a:tr h="687867">
                <a:tc>
                  <a:txBody>
                    <a:bodyPr/>
                    <a:lstStyle/>
                    <a:p>
                      <a:r>
                        <a:rPr lang="sv-SE" sz="2000" dirty="0">
                          <a:latin typeface="+mj-lt"/>
                        </a:rPr>
                        <a:t>Kommun- och landstingsanställd</a:t>
                      </a:r>
                    </a:p>
                  </a:txBody>
                  <a:tcPr>
                    <a:solidFill>
                      <a:srgbClr val="A4D8E2"/>
                    </a:solidFill>
                  </a:tcPr>
                </a:tc>
                <a:tc>
                  <a:txBody>
                    <a:bodyPr/>
                    <a:lstStyle/>
                    <a:p>
                      <a:r>
                        <a:rPr lang="sv-SE" sz="2000" dirty="0">
                          <a:latin typeface="+mj-lt"/>
                        </a:rPr>
                        <a:t>AKAP-KL, AKAP-KR från 2023</a:t>
                      </a:r>
                    </a:p>
                  </a:txBody>
                  <a:tcPr>
                    <a:solidFill>
                      <a:srgbClr val="A4D8E2"/>
                    </a:solidFill>
                  </a:tcPr>
                </a:tc>
                <a:tc>
                  <a:txBody>
                    <a:bodyPr/>
                    <a:lstStyle/>
                    <a:p>
                      <a:r>
                        <a:rPr lang="sv-SE" sz="2400" dirty="0">
                          <a:latin typeface="+mj-lt"/>
                        </a:rPr>
                        <a:t>-</a:t>
                      </a:r>
                    </a:p>
                  </a:txBody>
                  <a:tcPr>
                    <a:solidFill>
                      <a:srgbClr val="A4D8E2"/>
                    </a:solidFill>
                  </a:tcPr>
                </a:tc>
                <a:extLst>
                  <a:ext uri="{0D108BD9-81ED-4DB2-BD59-A6C34878D82A}">
                    <a16:rowId xmlns:a16="http://schemas.microsoft.com/office/drawing/2014/main" val="3312124352"/>
                  </a:ext>
                </a:extLst>
              </a:tr>
              <a:tr h="563284">
                <a:tc>
                  <a:txBody>
                    <a:bodyPr/>
                    <a:lstStyle/>
                    <a:p>
                      <a:r>
                        <a:rPr lang="sv-SE" sz="2000" dirty="0">
                          <a:latin typeface="+mj-lt"/>
                        </a:rPr>
                        <a:t>Privatanställd arbetare</a:t>
                      </a:r>
                    </a:p>
                  </a:txBody>
                  <a:tcPr>
                    <a:solidFill>
                      <a:srgbClr val="A4D8E2"/>
                    </a:solidFill>
                  </a:tcPr>
                </a:tc>
                <a:tc>
                  <a:txBody>
                    <a:bodyPr/>
                    <a:lstStyle/>
                    <a:p>
                      <a:r>
                        <a:rPr lang="sv-SE" sz="2000" dirty="0">
                          <a:latin typeface="+mj-lt"/>
                        </a:rPr>
                        <a:t>SAF-LO</a:t>
                      </a:r>
                    </a:p>
                  </a:txBody>
                  <a:tcPr>
                    <a:solidFill>
                      <a:srgbClr val="A4D8E2"/>
                    </a:solidFill>
                  </a:tcPr>
                </a:tc>
                <a:tc>
                  <a:txBody>
                    <a:bodyPr/>
                    <a:lstStyle/>
                    <a:p>
                      <a:r>
                        <a:rPr lang="sv-SE" sz="2000" dirty="0">
                          <a:latin typeface="+mj-lt"/>
                        </a:rPr>
                        <a:t>23 år och sjunkande</a:t>
                      </a:r>
                    </a:p>
                  </a:txBody>
                  <a:tcPr>
                    <a:solidFill>
                      <a:srgbClr val="A4D8E2"/>
                    </a:solidFill>
                  </a:tcPr>
                </a:tc>
                <a:extLst>
                  <a:ext uri="{0D108BD9-81ED-4DB2-BD59-A6C34878D82A}">
                    <a16:rowId xmlns:a16="http://schemas.microsoft.com/office/drawing/2014/main" val="2224868306"/>
                  </a:ext>
                </a:extLst>
              </a:tr>
              <a:tr h="563284">
                <a:tc>
                  <a:txBody>
                    <a:bodyPr/>
                    <a:lstStyle/>
                    <a:p>
                      <a:r>
                        <a:rPr lang="sv-SE" sz="2000" dirty="0">
                          <a:latin typeface="+mj-lt"/>
                        </a:rPr>
                        <a:t>Statligt anställd</a:t>
                      </a:r>
                    </a:p>
                  </a:txBody>
                  <a:tcPr>
                    <a:solidFill>
                      <a:srgbClr val="A4D8E2"/>
                    </a:solidFill>
                  </a:tcPr>
                </a:tc>
                <a:tc>
                  <a:txBody>
                    <a:bodyPr/>
                    <a:lstStyle/>
                    <a:p>
                      <a:r>
                        <a:rPr lang="sv-SE" sz="2000" dirty="0">
                          <a:latin typeface="+mj-lt"/>
                        </a:rPr>
                        <a:t>PA-16 </a:t>
                      </a:r>
                      <a:r>
                        <a:rPr lang="sv-SE" sz="2000" dirty="0" err="1">
                          <a:latin typeface="+mj-lt"/>
                        </a:rPr>
                        <a:t>avd</a:t>
                      </a:r>
                      <a:r>
                        <a:rPr lang="sv-SE" sz="2000" dirty="0">
                          <a:latin typeface="+mj-lt"/>
                        </a:rPr>
                        <a:t> 1 och 2</a:t>
                      </a:r>
                    </a:p>
                  </a:txBody>
                  <a:tcPr>
                    <a:solidFill>
                      <a:srgbClr val="A4D8E2"/>
                    </a:solidFill>
                  </a:tcPr>
                </a:tc>
                <a:tc>
                  <a:txBody>
                    <a:bodyPr/>
                    <a:lstStyle/>
                    <a:p>
                      <a:r>
                        <a:rPr lang="sv-SE" sz="2400" dirty="0">
                          <a:latin typeface="+mj-lt"/>
                        </a:rPr>
                        <a:t>-</a:t>
                      </a:r>
                    </a:p>
                  </a:txBody>
                  <a:tcPr>
                    <a:solidFill>
                      <a:srgbClr val="A4D8E2"/>
                    </a:solidFill>
                  </a:tcPr>
                </a:tc>
                <a:extLst>
                  <a:ext uri="{0D108BD9-81ED-4DB2-BD59-A6C34878D82A}">
                    <a16:rowId xmlns:a16="http://schemas.microsoft.com/office/drawing/2014/main" val="2066948226"/>
                  </a:ext>
                </a:extLst>
              </a:tr>
              <a:tr h="563284">
                <a:tc>
                  <a:txBody>
                    <a:bodyPr/>
                    <a:lstStyle/>
                    <a:p>
                      <a:r>
                        <a:rPr lang="sv-SE" sz="2000" dirty="0">
                          <a:latin typeface="+mj-lt"/>
                        </a:rPr>
                        <a:t>Privatanställd tjänsteman</a:t>
                      </a:r>
                    </a:p>
                  </a:txBody>
                  <a:tcPr>
                    <a:solidFill>
                      <a:srgbClr val="A4D8E2"/>
                    </a:solidFill>
                  </a:tcPr>
                </a:tc>
                <a:tc>
                  <a:txBody>
                    <a:bodyPr/>
                    <a:lstStyle/>
                    <a:p>
                      <a:r>
                        <a:rPr lang="sv-SE" sz="2000" dirty="0">
                          <a:latin typeface="+mj-lt"/>
                        </a:rPr>
                        <a:t>ITP1, för äldre ITP2</a:t>
                      </a:r>
                    </a:p>
                  </a:txBody>
                  <a:tcPr>
                    <a:solidFill>
                      <a:srgbClr val="A4D8E2"/>
                    </a:solidFill>
                  </a:tcPr>
                </a:tc>
                <a:tc>
                  <a:txBody>
                    <a:bodyPr/>
                    <a:lstStyle/>
                    <a:p>
                      <a:r>
                        <a:rPr lang="sv-SE" sz="2000" dirty="0">
                          <a:latin typeface="+mj-lt"/>
                        </a:rPr>
                        <a:t>25</a:t>
                      </a:r>
                      <a:r>
                        <a:rPr lang="sv-SE" sz="2000" baseline="0" dirty="0">
                          <a:latin typeface="+mj-lt"/>
                        </a:rPr>
                        <a:t> år</a:t>
                      </a:r>
                      <a:endParaRPr lang="sv-SE" sz="2000" dirty="0">
                        <a:latin typeface="+mj-lt"/>
                      </a:endParaRPr>
                    </a:p>
                  </a:txBody>
                  <a:tcPr>
                    <a:solidFill>
                      <a:srgbClr val="A4D8E2"/>
                    </a:solidFill>
                  </a:tcPr>
                </a:tc>
                <a:extLst>
                  <a:ext uri="{0D108BD9-81ED-4DB2-BD59-A6C34878D82A}">
                    <a16:rowId xmlns:a16="http://schemas.microsoft.com/office/drawing/2014/main" val="2201076244"/>
                  </a:ext>
                </a:extLst>
              </a:tr>
              <a:tr h="563284">
                <a:tc>
                  <a:txBody>
                    <a:bodyPr/>
                    <a:lstStyle/>
                    <a:p>
                      <a:r>
                        <a:rPr lang="sv-SE" sz="2000" dirty="0">
                          <a:latin typeface="+mj-lt"/>
                        </a:rPr>
                        <a:t>Egenföretagare</a:t>
                      </a:r>
                    </a:p>
                  </a:txBody>
                  <a:tcPr>
                    <a:solidFill>
                      <a:srgbClr val="A4D8E2"/>
                    </a:solidFill>
                  </a:tcPr>
                </a:tc>
                <a:tc>
                  <a:txBody>
                    <a:bodyPr/>
                    <a:lstStyle/>
                    <a:p>
                      <a:r>
                        <a:rPr lang="sv-SE" sz="2000" dirty="0">
                          <a:latin typeface="+mj-lt"/>
                        </a:rPr>
                        <a:t>Här måste du spara själv</a:t>
                      </a:r>
                    </a:p>
                  </a:txBody>
                  <a:tcPr>
                    <a:solidFill>
                      <a:srgbClr val="A4D8E2"/>
                    </a:solidFill>
                  </a:tcPr>
                </a:tc>
                <a:tc>
                  <a:txBody>
                    <a:bodyPr/>
                    <a:lstStyle/>
                    <a:p>
                      <a:r>
                        <a:rPr lang="sv-SE" sz="2000" dirty="0">
                          <a:latin typeface="+mj-lt"/>
                        </a:rPr>
                        <a:t>?</a:t>
                      </a:r>
                    </a:p>
                  </a:txBody>
                  <a:tcPr>
                    <a:solidFill>
                      <a:srgbClr val="A4D8E2"/>
                    </a:solidFill>
                  </a:tcPr>
                </a:tc>
                <a:extLst>
                  <a:ext uri="{0D108BD9-81ED-4DB2-BD59-A6C34878D82A}">
                    <a16:rowId xmlns:a16="http://schemas.microsoft.com/office/drawing/2014/main" val="1886588184"/>
                  </a:ext>
                </a:extLst>
              </a:tr>
            </a:tbl>
          </a:graphicData>
        </a:graphic>
      </p:graphicFrame>
    </p:spTree>
    <p:extLst>
      <p:ext uri="{BB962C8B-B14F-4D97-AF65-F5344CB8AC3E}">
        <p14:creationId xmlns:p14="http://schemas.microsoft.com/office/powerpoint/2010/main" val="1791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8907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Hur mycket sätts av i tjänstepension?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347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sp>
        <p:nvSpPr>
          <p:cNvPr id="11" name="textruta 10">
            <a:extLst>
              <a:ext uri="{FF2B5EF4-FFF2-40B4-BE49-F238E27FC236}">
                <a16:creationId xmlns:a16="http://schemas.microsoft.com/office/drawing/2014/main" id="{5D3E9D24-BA58-4F47-BDA9-55F4E97D28B5}"/>
              </a:ext>
            </a:extLst>
          </p:cNvPr>
          <p:cNvSpPr txBox="1"/>
          <p:nvPr/>
        </p:nvSpPr>
        <p:spPr>
          <a:xfrm>
            <a:off x="948285" y="1476621"/>
            <a:ext cx="6757629" cy="1455765"/>
          </a:xfrm>
          <a:prstGeom prst="rect">
            <a:avLst/>
          </a:prstGeom>
          <a:noFill/>
        </p:spPr>
        <p:txBody>
          <a:bodyPr wrap="square" rtlCol="0" anchor="t">
            <a:noAutofit/>
          </a:bodyPr>
          <a:lstStyle/>
          <a:p>
            <a:r>
              <a:rPr lang="sv-SE" sz="2000" b="1" dirty="0">
                <a:latin typeface="+mj-lt"/>
                <a:ea typeface="Arial" charset="0"/>
                <a:cs typeface="Arial" charset="0"/>
              </a:rPr>
              <a:t>Vad kan man göra för val?</a:t>
            </a:r>
          </a:p>
          <a:p>
            <a:pPr marL="185738" indent="-185738">
              <a:buFont typeface="Arial" panose="020B0604020202020204" pitchFamily="34" charset="0"/>
              <a:buChar char="•"/>
            </a:pPr>
            <a:r>
              <a:rPr lang="sv-SE" sz="2000" dirty="0">
                <a:latin typeface="+mj-lt"/>
                <a:ea typeface="Arial" charset="0"/>
                <a:cs typeface="Arial" charset="0"/>
              </a:rPr>
              <a:t>Hur ska pengarna placeras?</a:t>
            </a:r>
          </a:p>
          <a:p>
            <a:pPr marL="185738" indent="-185738">
              <a:buFont typeface="Arial" panose="020B0604020202020204" pitchFamily="34" charset="0"/>
              <a:buChar char="•"/>
            </a:pPr>
            <a:r>
              <a:rPr lang="sv-SE" sz="2000" dirty="0">
                <a:latin typeface="+mj-lt"/>
                <a:ea typeface="Arial" charset="0"/>
                <a:cs typeface="Arial" charset="0"/>
              </a:rPr>
              <a:t>Vilka bolag ska du välja? </a:t>
            </a:r>
          </a:p>
          <a:p>
            <a:pPr marL="185738" indent="-185738">
              <a:buFont typeface="Arial" panose="020B0604020202020204" pitchFamily="34" charset="0"/>
              <a:buChar char="•"/>
            </a:pPr>
            <a:r>
              <a:rPr lang="sv-SE" sz="2000" dirty="0">
                <a:latin typeface="+mj-lt"/>
                <a:ea typeface="Arial" charset="0"/>
                <a:cs typeface="Arial" charset="0"/>
              </a:rPr>
              <a:t>Ska nära anhöriga få pension om du avlider?</a:t>
            </a:r>
          </a:p>
        </p:txBody>
      </p:sp>
      <p:graphicFrame>
        <p:nvGraphicFramePr>
          <p:cNvPr id="2" name="Tabell 1"/>
          <p:cNvGraphicFramePr>
            <a:graphicFrameLocks noGrp="1"/>
          </p:cNvGraphicFramePr>
          <p:nvPr>
            <p:extLst>
              <p:ext uri="{D42A27DB-BD31-4B8C-83A1-F6EECF244321}">
                <p14:modId xmlns:p14="http://schemas.microsoft.com/office/powerpoint/2010/main" val="3897300588"/>
              </p:ext>
            </p:extLst>
          </p:nvPr>
        </p:nvGraphicFramePr>
        <p:xfrm>
          <a:off x="1029854" y="3008677"/>
          <a:ext cx="8128000" cy="1188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98062816"/>
                    </a:ext>
                  </a:extLst>
                </a:gridCol>
                <a:gridCol w="4064000">
                  <a:extLst>
                    <a:ext uri="{9D8B030D-6E8A-4147-A177-3AD203B41FA5}">
                      <a16:colId xmlns:a16="http://schemas.microsoft.com/office/drawing/2014/main" val="2224211087"/>
                    </a:ext>
                  </a:extLst>
                </a:gridCol>
              </a:tblGrid>
              <a:tr h="370840">
                <a:tc>
                  <a:txBody>
                    <a:bodyPr/>
                    <a:lstStyle/>
                    <a:p>
                      <a:r>
                        <a:rPr lang="sv-SE" sz="2000" dirty="0">
                          <a:latin typeface="+mj-lt"/>
                        </a:rPr>
                        <a:t>Lön</a:t>
                      </a:r>
                    </a:p>
                  </a:txBody>
                  <a:tcPr>
                    <a:solidFill>
                      <a:srgbClr val="009CB3"/>
                    </a:solidFill>
                  </a:tcPr>
                </a:tc>
                <a:tc>
                  <a:txBody>
                    <a:bodyPr/>
                    <a:lstStyle/>
                    <a:p>
                      <a:r>
                        <a:rPr lang="sv-SE" sz="2000" dirty="0">
                          <a:latin typeface="+mj-lt"/>
                        </a:rPr>
                        <a:t>Avsättning</a:t>
                      </a:r>
                    </a:p>
                  </a:txBody>
                  <a:tcPr>
                    <a:solidFill>
                      <a:srgbClr val="009CB3"/>
                    </a:solidFill>
                  </a:tcPr>
                </a:tc>
                <a:extLst>
                  <a:ext uri="{0D108BD9-81ED-4DB2-BD59-A6C34878D82A}">
                    <a16:rowId xmlns:a16="http://schemas.microsoft.com/office/drawing/2014/main" val="4094589877"/>
                  </a:ext>
                </a:extLst>
              </a:tr>
              <a:tr h="370840">
                <a:tc>
                  <a:txBody>
                    <a:bodyPr/>
                    <a:lstStyle/>
                    <a:p>
                      <a:r>
                        <a:rPr lang="sv-SE" sz="2000" dirty="0">
                          <a:latin typeface="+mj-lt"/>
                        </a:rPr>
                        <a:t>Upp till 44</a:t>
                      </a:r>
                      <a:r>
                        <a:rPr lang="sv-SE" sz="2000" baseline="0" dirty="0">
                          <a:latin typeface="+mj-lt"/>
                        </a:rPr>
                        <a:t> 375 kronor/månad</a:t>
                      </a:r>
                      <a:endParaRPr lang="sv-SE" sz="2000" dirty="0">
                        <a:latin typeface="+mj-lt"/>
                      </a:endParaRPr>
                    </a:p>
                  </a:txBody>
                  <a:tcPr>
                    <a:solidFill>
                      <a:srgbClr val="A4D8E2"/>
                    </a:solidFill>
                  </a:tcPr>
                </a:tc>
                <a:tc>
                  <a:txBody>
                    <a:bodyPr/>
                    <a:lstStyle/>
                    <a:p>
                      <a:r>
                        <a:rPr lang="sv-SE" sz="2000" dirty="0">
                          <a:latin typeface="+mj-lt"/>
                        </a:rPr>
                        <a:t>Minst 4,5 % av lönen </a:t>
                      </a:r>
                    </a:p>
                  </a:txBody>
                  <a:tcPr>
                    <a:solidFill>
                      <a:srgbClr val="A4D8E2"/>
                    </a:solidFill>
                  </a:tcPr>
                </a:tc>
                <a:extLst>
                  <a:ext uri="{0D108BD9-81ED-4DB2-BD59-A6C34878D82A}">
                    <a16:rowId xmlns:a16="http://schemas.microsoft.com/office/drawing/2014/main" val="3312124352"/>
                  </a:ext>
                </a:extLst>
              </a:tr>
              <a:tr h="370840">
                <a:tc>
                  <a:txBody>
                    <a:bodyPr/>
                    <a:lstStyle/>
                    <a:p>
                      <a:r>
                        <a:rPr lang="sv-SE" sz="2000" dirty="0">
                          <a:latin typeface="+mj-lt"/>
                        </a:rPr>
                        <a:t>Över 40 250 kronor/månad</a:t>
                      </a:r>
                    </a:p>
                  </a:txBody>
                  <a:tcPr>
                    <a:solidFill>
                      <a:srgbClr val="A4D8E2"/>
                    </a:solidFill>
                  </a:tcPr>
                </a:tc>
                <a:tc>
                  <a:txBody>
                    <a:bodyPr/>
                    <a:lstStyle/>
                    <a:p>
                      <a:r>
                        <a:rPr lang="sv-SE" sz="2000" dirty="0">
                          <a:latin typeface="+mj-lt"/>
                        </a:rPr>
                        <a:t>Minst 30 %av lönen</a:t>
                      </a:r>
                    </a:p>
                  </a:txBody>
                  <a:tcPr>
                    <a:solidFill>
                      <a:srgbClr val="A4D8E2"/>
                    </a:solidFill>
                  </a:tcPr>
                </a:tc>
                <a:extLst>
                  <a:ext uri="{0D108BD9-81ED-4DB2-BD59-A6C34878D82A}">
                    <a16:rowId xmlns:a16="http://schemas.microsoft.com/office/drawing/2014/main" val="2224868306"/>
                  </a:ext>
                </a:extLst>
              </a:tr>
            </a:tbl>
          </a:graphicData>
        </a:graphic>
      </p:graphicFrame>
    </p:spTree>
    <p:extLst>
      <p:ext uri="{BB962C8B-B14F-4D97-AF65-F5344CB8AC3E}">
        <p14:creationId xmlns:p14="http://schemas.microsoft.com/office/powerpoint/2010/main" val="2089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3570</TotalTime>
  <Words>2480</Words>
  <Application>Microsoft Office PowerPoint</Application>
  <PresentationFormat>Bredbild</PresentationFormat>
  <Paragraphs>260</Paragraphs>
  <Slides>15</Slides>
  <Notes>15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Calibri Light</vt:lpstr>
      <vt:lpstr>Georgia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150</cp:revision>
  <dcterms:created xsi:type="dcterms:W3CDTF">2017-01-17T13:01:29Z</dcterms:created>
  <dcterms:modified xsi:type="dcterms:W3CDTF">2023-02-01T08:47:55Z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8c7059-2aef-4da6-9143-b22f47860b93_Enabled">
    <vt:lpwstr>true</vt:lpwstr>
  </property>
  <property fmtid="{D5CDD505-2E9C-101B-9397-08002B2CF9AE}" pid="3" name="MSIP_Label_528c7059-2aef-4da6-9143-b22f47860b93_SetDate">
    <vt:lpwstr>2021-05-10T07:49:09Z</vt:lpwstr>
  </property>
  <property fmtid="{D5CDD505-2E9C-101B-9397-08002B2CF9AE}" pid="4" name="MSIP_Label_528c7059-2aef-4da6-9143-b22f47860b93_Method">
    <vt:lpwstr>Privileged</vt:lpwstr>
  </property>
  <property fmtid="{D5CDD505-2E9C-101B-9397-08002B2CF9AE}" pid="5" name="MSIP_Label_528c7059-2aef-4da6-9143-b22f47860b93_Name">
    <vt:lpwstr>Öppen</vt:lpwstr>
  </property>
  <property fmtid="{D5CDD505-2E9C-101B-9397-08002B2CF9AE}" pid="6" name="MSIP_Label_528c7059-2aef-4da6-9143-b22f47860b93_SiteId">
    <vt:lpwstr>5570f10a-f298-4dbc-8bff-22f0e5c23ac2</vt:lpwstr>
  </property>
  <property fmtid="{D5CDD505-2E9C-101B-9397-08002B2CF9AE}" pid="7" name="MSIP_Label_528c7059-2aef-4da6-9143-b22f47860b93_ActionId">
    <vt:lpwstr>15139f37-c1d2-4407-8f85-61487a942aef</vt:lpwstr>
  </property>
  <property fmtid="{D5CDD505-2E9C-101B-9397-08002B2CF9AE}" pid="8" name="MSIP_Label_528c7059-2aef-4da6-9143-b22f47860b93_ContentBits">
    <vt:lpwstr>0</vt:lpwstr>
  </property>
</Properties>
</file>