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7" r:id="rId2"/>
    <p:sldId id="288" r:id="rId3"/>
    <p:sldId id="308" r:id="rId4"/>
    <p:sldId id="317" r:id="rId5"/>
    <p:sldId id="289" r:id="rId6"/>
    <p:sldId id="318" r:id="rId7"/>
    <p:sldId id="312" r:id="rId8"/>
    <p:sldId id="301" r:id="rId9"/>
    <p:sldId id="313" r:id="rId10"/>
    <p:sldId id="309" r:id="rId11"/>
    <p:sldId id="305" r:id="rId12"/>
    <p:sldId id="306" r:id="rId13"/>
    <p:sldId id="319" r:id="rId14"/>
    <p:sldId id="316" r:id="rId15"/>
    <p:sldId id="314" r:id="rId16"/>
    <p:sldId id="315" r:id="rId17"/>
    <p:sldId id="296" r:id="rId18"/>
  </p:sldIdLst>
  <p:sldSz cx="12192000" cy="6858000"/>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A0D9"/>
    <a:srgbClr val="927676"/>
    <a:srgbClr val="009CB3"/>
    <a:srgbClr val="000000"/>
    <a:srgbClr val="DADADA"/>
    <a:srgbClr val="A4D8E2"/>
    <a:srgbClr val="004D5F"/>
    <a:srgbClr val="86BC25"/>
    <a:srgbClr val="212121"/>
    <a:srgbClr val="D9E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580" autoAdjust="0"/>
    <p:restoredTop sz="69364" autoAdjust="0"/>
  </p:normalViewPr>
  <p:slideViewPr>
    <p:cSldViewPr snapToGrid="0" snapToObjects="1">
      <p:cViewPr varScale="1">
        <p:scale>
          <a:sx n="57" d="100"/>
          <a:sy n="57" d="100"/>
        </p:scale>
        <p:origin x="734"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1" d="100"/>
          <a:sy n="61" d="100"/>
        </p:scale>
        <p:origin x="325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94CFA43C-42C2-49CB-B8F2-49665E074522}" type="datetimeFigureOut">
              <a:rPr lang="sv-SE" smtClean="0"/>
              <a:t>2023-02-01</a:t>
            </a:fld>
            <a:endParaRPr lang="sv-SE"/>
          </a:p>
        </p:txBody>
      </p:sp>
      <p:sp>
        <p:nvSpPr>
          <p:cNvPr id="4" name="Platshållare för sidfot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46A8720C-9788-408A-98A8-199BC0E7C9C0}" type="slidenum">
              <a:rPr lang="sv-SE" smtClean="0"/>
              <a:t>‹#›</a:t>
            </a:fld>
            <a:endParaRPr lang="sv-SE"/>
          </a:p>
        </p:txBody>
      </p:sp>
    </p:spTree>
    <p:extLst>
      <p:ext uri="{BB962C8B-B14F-4D97-AF65-F5344CB8AC3E}">
        <p14:creationId xmlns:p14="http://schemas.microsoft.com/office/powerpoint/2010/main" val="1358583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EB53D875-C2C1-4C93-BC61-CD2E098A3403}" type="datetimeFigureOut">
              <a:rPr lang="sv-SE" smtClean="0"/>
              <a:t>2023-02-01</a:t>
            </a:fld>
            <a:endParaRPr lang="sv-SE"/>
          </a:p>
        </p:txBody>
      </p:sp>
      <p:sp>
        <p:nvSpPr>
          <p:cNvPr id="4" name="Platshållare för bildobjekt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A8B3367-3ED9-4ED1-ACE8-DA1DB43C8752}" type="slidenum">
              <a:rPr lang="sv-SE" smtClean="0"/>
              <a:t>‹#›</a:t>
            </a:fld>
            <a:endParaRPr lang="sv-SE"/>
          </a:p>
        </p:txBody>
      </p:sp>
    </p:spTree>
    <p:extLst>
      <p:ext uri="{BB962C8B-B14F-4D97-AF65-F5344CB8AC3E}">
        <p14:creationId xmlns:p14="http://schemas.microsoft.com/office/powerpoint/2010/main" val="11166185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1</a:t>
            </a:fld>
            <a:endParaRPr lang="sv-SE"/>
          </a:p>
        </p:txBody>
      </p:sp>
    </p:spTree>
    <p:extLst>
      <p:ext uri="{BB962C8B-B14F-4D97-AF65-F5344CB8AC3E}">
        <p14:creationId xmlns:p14="http://schemas.microsoft.com/office/powerpoint/2010/main" val="185307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3601190"/>
          </a:xfrm>
        </p:spPr>
        <p:txBody>
          <a:bodyPr/>
          <a:lstStyle/>
          <a:p>
            <a:pPr marR="0" lvl="0" indent="0" fontAlgn="auto">
              <a:lnSpc>
                <a:spcPct val="100000"/>
              </a:lnSpc>
              <a:spcBef>
                <a:spcPts val="0"/>
              </a:spcBef>
              <a:spcAft>
                <a:spcPts val="0"/>
              </a:spcAft>
              <a:buClrTx/>
              <a:buSzTx/>
              <a:buFontTx/>
              <a:buNone/>
              <a:tabLst/>
              <a:defRPr/>
            </a:pPr>
            <a:r>
              <a:rPr lang="sv-SE" dirty="0"/>
              <a:t>Styrgruppen bestod från start av: Diakonirådet, socialtjänsten, Kronofogden och Familjeslanten. (Numera ej Kronofogden). Styrgruppen har det övergripande ansvaret för organisation, ekonomi och samordning. </a:t>
            </a:r>
          </a:p>
          <a:p>
            <a:endParaRPr lang="sv-SE" dirty="0"/>
          </a:p>
          <a:p>
            <a:r>
              <a:rPr lang="sv-SE" dirty="0"/>
              <a:t>Observatörer idag: Matakuten och RIA. Kallas in vid behov.</a:t>
            </a:r>
          </a:p>
          <a:p>
            <a:endParaRPr lang="sv-SE" dirty="0"/>
          </a:p>
          <a:p>
            <a:r>
              <a:rPr lang="sv-SE" dirty="0"/>
              <a:t>Huvudmannen Familjeslanten handhar/redovisar EKC:s pengar.</a:t>
            </a:r>
          </a:p>
        </p:txBody>
      </p:sp>
      <p:sp>
        <p:nvSpPr>
          <p:cNvPr id="5" name="Platshållare för bildnummer 4"/>
          <p:cNvSpPr>
            <a:spLocks noGrp="1"/>
          </p:cNvSpPr>
          <p:nvPr>
            <p:ph type="sldNum" sz="quarter" idx="10"/>
          </p:nvPr>
        </p:nvSpPr>
        <p:spPr/>
        <p:txBody>
          <a:bodyPr/>
          <a:lstStyle/>
          <a:p>
            <a:fld id="{CA8B3367-3ED9-4ED1-ACE8-DA1DB43C8752}" type="slidenum">
              <a:rPr lang="sv-SE" smtClean="0"/>
              <a:t>10</a:t>
            </a:fld>
            <a:endParaRPr lang="sv-SE"/>
          </a:p>
        </p:txBody>
      </p:sp>
    </p:spTree>
    <p:extLst>
      <p:ext uri="{BB962C8B-B14F-4D97-AF65-F5344CB8AC3E}">
        <p14:creationId xmlns:p14="http://schemas.microsoft.com/office/powerpoint/2010/main" val="2018174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1"/>
            <a:ext cx="5439410" cy="4766112"/>
          </a:xfrm>
        </p:spPr>
        <p:txBody>
          <a:bodyPr/>
          <a:lstStyle/>
          <a:p>
            <a:pPr>
              <a:defRPr/>
            </a:pPr>
            <a:r>
              <a:rPr lang="sv-SE" dirty="0"/>
              <a:t>EKC var bara en av många aktörer i landet som jobbade för att barn under 18 år inte ska kunna bli skuldsatta.</a:t>
            </a:r>
          </a:p>
          <a:p>
            <a:pPr>
              <a:defRPr/>
            </a:pPr>
            <a:endParaRPr lang="sv-SE" dirty="0"/>
          </a:p>
          <a:p>
            <a:pPr>
              <a:defRPr/>
            </a:pPr>
            <a:r>
              <a:rPr lang="sv-SE" dirty="0"/>
              <a:t>Plan mot hemlöshet var en av de första gemensamma målen för EKC.  Arbetet pågick i 6 år innan politikerna slutligen beslutade att godkänna ”Plan mot hemlöshet.”</a:t>
            </a:r>
          </a:p>
          <a:p>
            <a:pPr>
              <a:defRPr/>
            </a:pPr>
            <a:endParaRPr lang="sv-SE" dirty="0"/>
          </a:p>
          <a:p>
            <a:pPr>
              <a:defRPr/>
            </a:pPr>
            <a:r>
              <a:rPr lang="sv-SE" dirty="0"/>
              <a:t>De avtal som fanns mellan skolor och ”skolfotografer” fick löpa ut men inga nya har tecknats sedan beslutet 2013. </a:t>
            </a:r>
          </a:p>
        </p:txBody>
      </p:sp>
      <p:sp>
        <p:nvSpPr>
          <p:cNvPr id="4" name="Platshållare för bildnummer 3"/>
          <p:cNvSpPr>
            <a:spLocks noGrp="1"/>
          </p:cNvSpPr>
          <p:nvPr>
            <p:ph type="sldNum" sz="quarter" idx="10"/>
          </p:nvPr>
        </p:nvSpPr>
        <p:spPr/>
        <p:txBody>
          <a:bodyPr/>
          <a:lstStyle/>
          <a:p>
            <a:fld id="{CA8B3367-3ED9-4ED1-ACE8-DA1DB43C8752}" type="slidenum">
              <a:rPr lang="sv-SE" sz="1000" smtClean="0"/>
              <a:t>11</a:t>
            </a:fld>
            <a:endParaRPr lang="sv-SE" sz="1000" dirty="0"/>
          </a:p>
        </p:txBody>
      </p:sp>
    </p:spTree>
    <p:extLst>
      <p:ext uri="{BB962C8B-B14F-4D97-AF65-F5344CB8AC3E}">
        <p14:creationId xmlns:p14="http://schemas.microsoft.com/office/powerpoint/2010/main" val="143737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346650"/>
          </a:xfrm>
        </p:spPr>
        <p:txBody>
          <a:bodyPr/>
          <a:lstStyle/>
          <a:p>
            <a:pPr marL="0" lvl="0" indent="0" defTabSz="914400">
              <a:spcBef>
                <a:spcPct val="20000"/>
              </a:spcBef>
              <a:buClr>
                <a:srgbClr val="0093A7"/>
              </a:buClr>
              <a:buFontTx/>
              <a:buNone/>
            </a:pPr>
            <a:r>
              <a:rPr lang="sv-SE" dirty="0"/>
              <a:t>Två konferenser:</a:t>
            </a:r>
            <a:r>
              <a:rPr lang="sv-SE" baseline="0" dirty="0"/>
              <a:t> </a:t>
            </a:r>
            <a:endParaRPr lang="sv-SE" dirty="0">
              <a:solidFill>
                <a:prstClr val="black"/>
              </a:solidFill>
            </a:endParaRPr>
          </a:p>
          <a:p>
            <a:pPr marL="171450" indent="-171450">
              <a:buFont typeface="Arial" panose="020B0604020202020204" pitchFamily="34" charset="0"/>
              <a:buChar char="•"/>
              <a:defRPr/>
            </a:pPr>
            <a:r>
              <a:rPr lang="sv-SE" dirty="0"/>
              <a:t>Hur kan vi motverka social utestängning?</a:t>
            </a:r>
          </a:p>
          <a:p>
            <a:pPr marL="171450" indent="-171450">
              <a:buFont typeface="Arial" panose="020B0604020202020204" pitchFamily="34" charset="0"/>
              <a:buChar char="•"/>
              <a:defRPr/>
            </a:pPr>
            <a:r>
              <a:rPr lang="sv-SE" dirty="0"/>
              <a:t>Barnfattigdom</a:t>
            </a:r>
          </a:p>
          <a:p>
            <a:pPr lvl="0" defTabSz="914400">
              <a:spcBef>
                <a:spcPct val="20000"/>
              </a:spcBef>
              <a:buClr>
                <a:srgbClr val="0093A7"/>
              </a:buClr>
            </a:pPr>
            <a:endParaRPr lang="sv-SE" sz="1200" dirty="0">
              <a:solidFill>
                <a:prstClr val="black"/>
              </a:solidFill>
            </a:endParaRPr>
          </a:p>
          <a:p>
            <a:pPr marL="0" lvl="0" indent="0" defTabSz="914400">
              <a:spcBef>
                <a:spcPct val="20000"/>
              </a:spcBef>
              <a:buClr>
                <a:srgbClr val="0093A7"/>
              </a:buClr>
              <a:buFontTx/>
              <a:buNone/>
            </a:pPr>
            <a:r>
              <a:rPr lang="sv-SE" dirty="0"/>
              <a:t>Vid konferenserna har EKC bjudit in föreläsare som har kunnat betalas genom att kommunen beviljat EKC bidrag vid två tillfällen genom åren.</a:t>
            </a:r>
          </a:p>
          <a:p>
            <a:pPr>
              <a:defRPr/>
            </a:pPr>
            <a:endParaRPr lang="sv-SE" dirty="0"/>
          </a:p>
          <a:p>
            <a:pPr>
              <a:defRPr/>
            </a:pPr>
            <a:r>
              <a:rPr lang="sv-SE" dirty="0"/>
              <a:t>Föreläsningar i grundläggande privatekonomi tar ofta</a:t>
            </a:r>
            <a:r>
              <a:rPr lang="sv-SE" baseline="0" dirty="0"/>
              <a:t> upp frågor som: H</a:t>
            </a:r>
            <a:r>
              <a:rPr lang="sv-SE" dirty="0"/>
              <a:t>ur får man pengarna att räcka längre? Hur gör man en budget? Vem kan hjälpa mig att hantera min ekonomi? Många föreläser</a:t>
            </a:r>
            <a:r>
              <a:rPr lang="sv-SE" baseline="0" dirty="0"/>
              <a:t> också om </a:t>
            </a:r>
            <a:r>
              <a:rPr lang="sv-SE" dirty="0"/>
              <a:t>skuldsaneringslagen och konsumenträtt.</a:t>
            </a:r>
          </a:p>
          <a:p>
            <a:pPr>
              <a:defRPr/>
            </a:pPr>
            <a:endParaRPr lang="sv-SE" dirty="0"/>
          </a:p>
          <a:p>
            <a:pPr>
              <a:defRPr/>
            </a:pPr>
            <a:r>
              <a:rPr lang="sv-SE" dirty="0"/>
              <a:t>Självhjälpsgrupper har i huvudsak bestått av ensamstående mammor som träffats för att utveckla sina kunskaper i privatekonomi. Ämnen som tagits upp är</a:t>
            </a:r>
            <a:r>
              <a:rPr lang="sv-SE" baseline="0" dirty="0"/>
              <a:t> bland annat:</a:t>
            </a:r>
            <a:r>
              <a:rPr lang="sv-SE" dirty="0"/>
              <a:t> </a:t>
            </a:r>
          </a:p>
          <a:p>
            <a:pPr>
              <a:defRPr/>
            </a:pPr>
            <a:endParaRPr lang="sv-SE" dirty="0"/>
          </a:p>
          <a:p>
            <a:pPr marL="171450" indent="-171450">
              <a:buFont typeface="Arial" panose="020B0604020202020204" pitchFamily="34" charset="0"/>
              <a:buChar char="•"/>
              <a:defRPr/>
            </a:pPr>
            <a:r>
              <a:rPr lang="sv-SE" dirty="0"/>
              <a:t>Vad ska man tänka på för att anordna ett billigt barnkalas? </a:t>
            </a:r>
          </a:p>
          <a:p>
            <a:pPr marL="171450" indent="-171450">
              <a:buFont typeface="Arial" panose="020B0604020202020204" pitchFamily="34" charset="0"/>
              <a:buChar char="•"/>
              <a:defRPr/>
            </a:pPr>
            <a:r>
              <a:rPr lang="sv-SE" dirty="0"/>
              <a:t>Hur gör man billig mat som är god?</a:t>
            </a:r>
          </a:p>
          <a:p>
            <a:pPr marL="171450" indent="-171450">
              <a:buFont typeface="Arial" panose="020B0604020202020204" pitchFamily="34" charset="0"/>
              <a:buChar char="•"/>
              <a:defRPr/>
            </a:pPr>
            <a:r>
              <a:rPr lang="sv-SE" dirty="0"/>
              <a:t>Hur får man råd till julklappar?</a:t>
            </a:r>
          </a:p>
        </p:txBody>
      </p:sp>
      <p:sp>
        <p:nvSpPr>
          <p:cNvPr id="4" name="Platshållare för bildnummer 3"/>
          <p:cNvSpPr>
            <a:spLocks noGrp="1"/>
          </p:cNvSpPr>
          <p:nvPr>
            <p:ph type="sldNum" sz="quarter" idx="10"/>
          </p:nvPr>
        </p:nvSpPr>
        <p:spPr/>
        <p:txBody>
          <a:bodyPr/>
          <a:lstStyle/>
          <a:p>
            <a:fld id="{CA8B3367-3ED9-4ED1-ACE8-DA1DB43C8752}" type="slidenum">
              <a:rPr lang="sv-SE" sz="1000" smtClean="0"/>
              <a:t>12</a:t>
            </a:fld>
            <a:endParaRPr lang="sv-SE" sz="1000" dirty="0"/>
          </a:p>
        </p:txBody>
      </p:sp>
    </p:spTree>
    <p:extLst>
      <p:ext uri="{BB962C8B-B14F-4D97-AF65-F5344CB8AC3E}">
        <p14:creationId xmlns:p14="http://schemas.microsoft.com/office/powerpoint/2010/main" val="38701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529401"/>
          </a:xfrm>
        </p:spPr>
        <p:txBody>
          <a:bodyPr/>
          <a:lstStyle/>
          <a:p>
            <a:r>
              <a:rPr lang="sv-SE" dirty="0"/>
              <a:t>Vad som är aktuellt för stunden kan variera från en dag till en annan. Vi följer det som händer i samhället, framför allt lokalt och agerar därefter.</a:t>
            </a:r>
          </a:p>
        </p:txBody>
      </p:sp>
      <p:sp>
        <p:nvSpPr>
          <p:cNvPr id="5" name="Platshållare för bildnummer 4"/>
          <p:cNvSpPr>
            <a:spLocks noGrp="1"/>
          </p:cNvSpPr>
          <p:nvPr>
            <p:ph type="sldNum" sz="quarter" idx="10"/>
          </p:nvPr>
        </p:nvSpPr>
        <p:spPr/>
        <p:txBody>
          <a:bodyPr/>
          <a:lstStyle/>
          <a:p>
            <a:fld id="{CA8B3367-3ED9-4ED1-ACE8-DA1DB43C8752}" type="slidenum">
              <a:rPr lang="sv-SE" smtClean="0"/>
              <a:t>13</a:t>
            </a:fld>
            <a:endParaRPr lang="sv-SE"/>
          </a:p>
        </p:txBody>
      </p:sp>
    </p:spTree>
    <p:extLst>
      <p:ext uri="{BB962C8B-B14F-4D97-AF65-F5344CB8AC3E}">
        <p14:creationId xmlns:p14="http://schemas.microsoft.com/office/powerpoint/2010/main" val="190399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3057339"/>
          </a:xfrm>
        </p:spPr>
        <p:txBody>
          <a:bodyPr/>
          <a:lstStyle/>
          <a:p>
            <a:endParaRPr lang="sv-SE" dirty="0">
              <a:latin typeface="+mn-lt"/>
            </a:endParaRPr>
          </a:p>
        </p:txBody>
      </p:sp>
      <p:sp>
        <p:nvSpPr>
          <p:cNvPr id="5" name="Platshållare för bildnummer 4"/>
          <p:cNvSpPr>
            <a:spLocks noGrp="1"/>
          </p:cNvSpPr>
          <p:nvPr>
            <p:ph type="sldNum" sz="quarter" idx="10"/>
          </p:nvPr>
        </p:nvSpPr>
        <p:spPr/>
        <p:txBody>
          <a:bodyPr/>
          <a:lstStyle/>
          <a:p>
            <a:fld id="{CA8B3367-3ED9-4ED1-ACE8-DA1DB43C8752}" type="slidenum">
              <a:rPr lang="sv-SE" smtClean="0"/>
              <a:t>14</a:t>
            </a:fld>
            <a:endParaRPr lang="sv-SE"/>
          </a:p>
        </p:txBody>
      </p:sp>
    </p:spTree>
    <p:extLst>
      <p:ext uri="{BB962C8B-B14F-4D97-AF65-F5344CB8AC3E}">
        <p14:creationId xmlns:p14="http://schemas.microsoft.com/office/powerpoint/2010/main" val="3602468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202440"/>
          </a:xfrm>
        </p:spPr>
        <p:txBody>
          <a:bodyPr/>
          <a:lstStyle/>
          <a:p>
            <a:r>
              <a:rPr lang="sv-SE" dirty="0"/>
              <a:t>Fast dagordning.</a:t>
            </a:r>
          </a:p>
          <a:p>
            <a:endParaRPr lang="sv-SE" dirty="0"/>
          </a:p>
          <a:p>
            <a:r>
              <a:rPr lang="sv-SE" dirty="0"/>
              <a:t>Oftast har vi en eller flera gäster inbjudna. Gästerna kan vara från andra socioekonomiska sammanhang eller politiker.</a:t>
            </a:r>
          </a:p>
          <a:p>
            <a:endParaRPr lang="sv-SE" dirty="0"/>
          </a:p>
          <a:p>
            <a:r>
              <a:rPr lang="sv-SE" dirty="0"/>
              <a:t>Minnesanteckningar skrivs vid varje möte.</a:t>
            </a:r>
          </a:p>
        </p:txBody>
      </p:sp>
      <p:sp>
        <p:nvSpPr>
          <p:cNvPr id="5" name="Platshållare för bildnummer 4"/>
          <p:cNvSpPr>
            <a:spLocks noGrp="1"/>
          </p:cNvSpPr>
          <p:nvPr>
            <p:ph type="sldNum" sz="quarter" idx="10"/>
          </p:nvPr>
        </p:nvSpPr>
        <p:spPr/>
        <p:txBody>
          <a:bodyPr/>
          <a:lstStyle/>
          <a:p>
            <a:fld id="{CA8B3367-3ED9-4ED1-ACE8-DA1DB43C8752}" type="slidenum">
              <a:rPr lang="sv-SE" smtClean="0"/>
              <a:t>15</a:t>
            </a:fld>
            <a:endParaRPr lang="sv-SE"/>
          </a:p>
        </p:txBody>
      </p:sp>
    </p:spTree>
    <p:extLst>
      <p:ext uri="{BB962C8B-B14F-4D97-AF65-F5344CB8AC3E}">
        <p14:creationId xmlns:p14="http://schemas.microsoft.com/office/powerpoint/2010/main" val="1264331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202440"/>
          </a:xfrm>
        </p:spPr>
        <p:txBody>
          <a:bodyPr/>
          <a:lstStyle/>
          <a:p>
            <a:pPr defTabSz="914400">
              <a:spcBef>
                <a:spcPct val="20000"/>
              </a:spcBef>
              <a:buClr>
                <a:srgbClr val="0093A7"/>
              </a:buClr>
            </a:pPr>
            <a:r>
              <a:rPr lang="sv-SE" sz="1200" b="1" dirty="0">
                <a:solidFill>
                  <a:prstClr val="black"/>
                </a:solidFill>
              </a:rPr>
              <a:t>Vision</a:t>
            </a:r>
            <a:endParaRPr lang="sv-SE" dirty="0">
              <a:solidFill>
                <a:prstClr val="black"/>
              </a:solidFill>
            </a:endParaRPr>
          </a:p>
          <a:p>
            <a:pPr marL="171450" indent="-171450">
              <a:buFont typeface="Arial" panose="020B0604020202020204" pitchFamily="34" charset="0"/>
              <a:buChar char="•"/>
              <a:defRPr/>
            </a:pPr>
            <a:r>
              <a:rPr lang="sv-SE" dirty="0"/>
              <a:t>Ett EKC i varje kommun, lagstadgat.</a:t>
            </a:r>
          </a:p>
          <a:p>
            <a:pPr marL="171450" indent="-171450">
              <a:buFont typeface="Arial" panose="020B0604020202020204" pitchFamily="34" charset="0"/>
              <a:buChar char="•"/>
              <a:defRPr/>
            </a:pPr>
            <a:r>
              <a:rPr lang="sv-SE" dirty="0"/>
              <a:t>En anställd handläggare/samordnare i varje EKC.</a:t>
            </a:r>
            <a:endParaRPr lang="sv-SE" sz="1200" dirty="0">
              <a:solidFill>
                <a:prstClr val="black"/>
              </a:solidFill>
            </a:endParaRPr>
          </a:p>
          <a:p>
            <a:endParaRPr lang="sv-SE"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16</a:t>
            </a:fld>
            <a:endParaRPr lang="sv-SE"/>
          </a:p>
        </p:txBody>
      </p:sp>
    </p:spTree>
    <p:extLst>
      <p:ext uri="{BB962C8B-B14F-4D97-AF65-F5344CB8AC3E}">
        <p14:creationId xmlns:p14="http://schemas.microsoft.com/office/powerpoint/2010/main" val="352372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sv-SE" b="0" kern="1200" baseline="0" dirty="0">
              <a:solidFill>
                <a:schemeClr val="tx1"/>
              </a:solidFill>
              <a:latin typeface="+mn-lt"/>
              <a:ea typeface="+mn-ea"/>
              <a:cs typeface="+mn-cs"/>
            </a:endParaRPr>
          </a:p>
        </p:txBody>
      </p:sp>
      <p:sp>
        <p:nvSpPr>
          <p:cNvPr id="5" name="Platshållare för bildnummer 4"/>
          <p:cNvSpPr>
            <a:spLocks noGrp="1"/>
          </p:cNvSpPr>
          <p:nvPr>
            <p:ph type="sldNum" sz="quarter" idx="10"/>
          </p:nvPr>
        </p:nvSpPr>
        <p:spPr/>
        <p:txBody>
          <a:bodyPr/>
          <a:lstStyle/>
          <a:p>
            <a:fld id="{CA8B3367-3ED9-4ED1-ACE8-DA1DB43C8752}" type="slidenum">
              <a:rPr lang="sv-SE" smtClean="0"/>
              <a:t>17</a:t>
            </a:fld>
            <a:endParaRPr lang="sv-SE"/>
          </a:p>
        </p:txBody>
      </p:sp>
    </p:spTree>
    <p:extLst>
      <p:ext uri="{BB962C8B-B14F-4D97-AF65-F5344CB8AC3E}">
        <p14:creationId xmlns:p14="http://schemas.microsoft.com/office/powerpoint/2010/main" val="162270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Gävle Diakoniförenings mottagning, Diakonirådet, har bland</a:t>
            </a:r>
            <a:r>
              <a:rPr lang="sv-SE" baseline="0" dirty="0"/>
              <a:t> annat</a:t>
            </a:r>
            <a:r>
              <a:rPr lang="sv-SE" dirty="0"/>
              <a:t> i uppdrag att:</a:t>
            </a:r>
          </a:p>
          <a:p>
            <a:pPr marL="171450" lvl="0" indent="-171450">
              <a:buFont typeface="Arial" panose="020B0604020202020204" pitchFamily="34" charset="0"/>
              <a:buChar char="•"/>
            </a:pPr>
            <a:r>
              <a:rPr lang="sv-SE" dirty="0"/>
              <a:t>Ge ekonomiskt stöd till personer bosatta inom Gävle Församling som råkat i tillfällig ekonomisk kris. </a:t>
            </a:r>
          </a:p>
          <a:p>
            <a:pPr marL="171450" lvl="0" indent="-171450">
              <a:buFont typeface="Arial" panose="020B0604020202020204" pitchFamily="34" charset="0"/>
              <a:buChar char="•"/>
            </a:pPr>
            <a:r>
              <a:rPr lang="sv-SE" dirty="0"/>
              <a:t>Ge information om hushållsekonomi.</a:t>
            </a:r>
          </a:p>
          <a:p>
            <a:pPr marL="171450" lvl="0" indent="-171450">
              <a:buFont typeface="Arial" panose="020B0604020202020204" pitchFamily="34" charset="0"/>
              <a:buChar char="•"/>
            </a:pPr>
            <a:r>
              <a:rPr lang="sv-SE" dirty="0"/>
              <a:t>Vidarebefordra kontakter inom social ekonomi.</a:t>
            </a:r>
          </a:p>
          <a:p>
            <a:pPr lvl="0"/>
            <a:endParaRPr lang="sv-SE" dirty="0"/>
          </a:p>
          <a:p>
            <a:pPr lvl="0"/>
            <a:r>
              <a:rPr lang="sv-SE" dirty="0"/>
              <a:t>Diakonirådet hanterar ca 1000 ärenden</a:t>
            </a:r>
            <a:r>
              <a:rPr lang="sv-SE" baseline="0" dirty="0"/>
              <a:t> per år</a:t>
            </a:r>
            <a:r>
              <a:rPr lang="sv-SE" dirty="0"/>
              <a:t> av ekonomisk karaktär. För att göra en ansökan behöver personen komma till mottagningen och redovisa familjens ekonomi. Personalen tittar på situationen just nu, hur den uppkommit och vilka åtgärder som krävs för att situationen inte ska uppstå igen.</a:t>
            </a:r>
          </a:p>
          <a:p>
            <a:pPr lvl="0"/>
            <a:endParaRPr lang="sv-SE" dirty="0"/>
          </a:p>
          <a:p>
            <a:pPr lvl="0"/>
            <a:r>
              <a:rPr lang="sv-SE" dirty="0"/>
              <a:t>Livets basbehov handlar inte bara om mat och kläder. Det kan också vara möjligt att få bidrag till exempelvis</a:t>
            </a:r>
            <a:r>
              <a:rPr lang="sv-SE" baseline="0" dirty="0"/>
              <a:t> </a:t>
            </a:r>
            <a:r>
              <a:rPr lang="sv-SE" dirty="0"/>
              <a:t>sina barns fritidsaktiviteter, a-kassa och el-fakturor. </a:t>
            </a:r>
          </a:p>
          <a:p>
            <a:pPr lvl="0"/>
            <a:endParaRPr lang="sv-SE" dirty="0"/>
          </a:p>
          <a:p>
            <a:pPr lvl="0"/>
            <a:r>
              <a:rPr lang="sv-SE" dirty="0"/>
              <a:t>Diakonirådet stödjer också andra organisationer eller evenemang, till</a:t>
            </a:r>
            <a:r>
              <a:rPr lang="sv-SE" baseline="0" dirty="0"/>
              <a:t> exempel </a:t>
            </a:r>
            <a:r>
              <a:rPr lang="sv-SE" dirty="0"/>
              <a:t>Matakutens lokalhyra, verksamhetsbidrag till RIA och sommarläger.</a:t>
            </a:r>
          </a:p>
        </p:txBody>
      </p:sp>
      <p:sp>
        <p:nvSpPr>
          <p:cNvPr id="5" name="Platshållare för bildnummer 4"/>
          <p:cNvSpPr>
            <a:spLocks noGrp="1"/>
          </p:cNvSpPr>
          <p:nvPr>
            <p:ph type="sldNum" sz="quarter" idx="10"/>
          </p:nvPr>
        </p:nvSpPr>
        <p:spPr/>
        <p:txBody>
          <a:bodyPr/>
          <a:lstStyle/>
          <a:p>
            <a:fld id="{CA8B3367-3ED9-4ED1-ACE8-DA1DB43C8752}" type="slidenum">
              <a:rPr lang="sv-SE" smtClean="0"/>
              <a:t>2</a:t>
            </a:fld>
            <a:endParaRPr lang="sv-SE"/>
          </a:p>
        </p:txBody>
      </p:sp>
    </p:spTree>
    <p:extLst>
      <p:ext uri="{BB962C8B-B14F-4D97-AF65-F5344CB8AC3E}">
        <p14:creationId xmlns:p14="http://schemas.microsoft.com/office/powerpoint/2010/main" val="329105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887134"/>
          </a:xfrm>
        </p:spPr>
        <p:txBody>
          <a:bodyPr/>
          <a:lstStyle/>
          <a:p>
            <a:endParaRPr lang="sv-SE" sz="1200"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3</a:t>
            </a:fld>
            <a:endParaRPr lang="sv-SE"/>
          </a:p>
        </p:txBody>
      </p:sp>
    </p:spTree>
    <p:extLst>
      <p:ext uri="{BB962C8B-B14F-4D97-AF65-F5344CB8AC3E}">
        <p14:creationId xmlns:p14="http://schemas.microsoft.com/office/powerpoint/2010/main" val="142205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Nätverkets aktörer/observatörer:</a:t>
            </a:r>
          </a:p>
          <a:p>
            <a:pPr marL="171450" indent="-171450">
              <a:buFont typeface="Arial" panose="020B0604020202020204" pitchFamily="34" charset="0"/>
              <a:buChar char="•"/>
            </a:pPr>
            <a:r>
              <a:rPr lang="sv-SE" b="1" dirty="0"/>
              <a:t>Familjeslanten</a:t>
            </a:r>
            <a:r>
              <a:rPr lang="sv-SE" b="0" baseline="0" dirty="0"/>
              <a:t> - </a:t>
            </a:r>
            <a:r>
              <a:rPr lang="sv-SE" dirty="0"/>
              <a:t>jobbar med budget/skuldrådgivning.</a:t>
            </a:r>
          </a:p>
          <a:p>
            <a:pPr marL="171450" indent="-171450">
              <a:buFont typeface="Arial" panose="020B0604020202020204" pitchFamily="34" charset="0"/>
              <a:buChar char="•"/>
            </a:pPr>
            <a:r>
              <a:rPr lang="sv-SE" b="1" dirty="0"/>
              <a:t>Gävle Energi</a:t>
            </a:r>
            <a:r>
              <a:rPr lang="sv-SE" b="1" baseline="0" dirty="0"/>
              <a:t> </a:t>
            </a:r>
            <a:r>
              <a:rPr lang="sv-SE" b="0" baseline="0" dirty="0"/>
              <a:t>-</a:t>
            </a:r>
            <a:r>
              <a:rPr lang="sv-SE" b="1" baseline="0" dirty="0"/>
              <a:t> </a:t>
            </a:r>
            <a:r>
              <a:rPr lang="sv-SE" dirty="0"/>
              <a:t>Gävleregionens egna energibolag.</a:t>
            </a:r>
          </a:p>
          <a:p>
            <a:pPr marL="171450" indent="-171450">
              <a:buFont typeface="Arial" panose="020B0604020202020204" pitchFamily="34" charset="0"/>
              <a:buChar char="•"/>
            </a:pPr>
            <a:r>
              <a:rPr lang="sv-SE" b="1" dirty="0"/>
              <a:t>Diakonirådet</a:t>
            </a:r>
            <a:r>
              <a:rPr lang="sv-SE" b="1" baseline="0" dirty="0"/>
              <a:t> -</a:t>
            </a:r>
            <a:r>
              <a:rPr lang="sv-SE" b="1" dirty="0"/>
              <a:t> </a:t>
            </a:r>
            <a:r>
              <a:rPr lang="sv-SE" dirty="0"/>
              <a:t>hjälper människor i ekonomiskt utsatta situationer.</a:t>
            </a:r>
          </a:p>
          <a:p>
            <a:pPr marL="171450" indent="-171450">
              <a:buFont typeface="Arial" panose="020B0604020202020204" pitchFamily="34" charset="0"/>
              <a:buChar char="•"/>
            </a:pPr>
            <a:r>
              <a:rPr lang="sv-SE" b="1" dirty="0"/>
              <a:t>Gavlegårdarna</a:t>
            </a:r>
            <a:r>
              <a:rPr lang="sv-SE" b="1" baseline="0" dirty="0"/>
              <a:t> </a:t>
            </a:r>
            <a:r>
              <a:rPr lang="sv-SE" b="0" baseline="0" dirty="0"/>
              <a:t>-</a:t>
            </a:r>
            <a:r>
              <a:rPr lang="sv-SE" b="1" dirty="0"/>
              <a:t> </a:t>
            </a:r>
            <a:r>
              <a:rPr lang="sv-SE" dirty="0"/>
              <a:t>allmännyttigt fastighetsbolag.</a:t>
            </a:r>
          </a:p>
          <a:p>
            <a:pPr marL="171450" indent="-171450">
              <a:buFont typeface="Arial" panose="020B0604020202020204" pitchFamily="34" charset="0"/>
              <a:buChar char="•"/>
            </a:pPr>
            <a:r>
              <a:rPr lang="sv-SE" b="1" dirty="0"/>
              <a:t>Frivilliga Samhällsarbetare</a:t>
            </a:r>
            <a:r>
              <a:rPr lang="sv-SE" b="1" baseline="0" dirty="0"/>
              <a:t> </a:t>
            </a:r>
            <a:r>
              <a:rPr lang="sv-SE" b="0" baseline="0" dirty="0"/>
              <a:t>-</a:t>
            </a:r>
            <a:r>
              <a:rPr lang="sv-SE" b="1" dirty="0"/>
              <a:t> </a:t>
            </a:r>
            <a:r>
              <a:rPr lang="sv-SE" dirty="0"/>
              <a:t>förening vars medlemmar bland</a:t>
            </a:r>
            <a:r>
              <a:rPr lang="sv-SE" baseline="0" dirty="0"/>
              <a:t> annat</a:t>
            </a:r>
            <a:r>
              <a:rPr lang="sv-SE" dirty="0"/>
              <a:t> är godemän, förvaltare och lekmannaövervakare.</a:t>
            </a:r>
          </a:p>
          <a:p>
            <a:pPr marL="171450" indent="-171450">
              <a:buFont typeface="Arial" panose="020B0604020202020204" pitchFamily="34" charset="0"/>
              <a:buChar char="•"/>
            </a:pPr>
            <a:r>
              <a:rPr lang="sv-SE" b="1" dirty="0"/>
              <a:t>Matakuten</a:t>
            </a:r>
            <a:r>
              <a:rPr lang="sv-SE" b="0" baseline="0" dirty="0"/>
              <a:t> -</a:t>
            </a:r>
            <a:r>
              <a:rPr lang="sv-SE" dirty="0"/>
              <a:t> delar ut mat (som butiker sorterat bort) till </a:t>
            </a:r>
            <a:r>
              <a:rPr lang="sv-SE"/>
              <a:t>behövande.</a:t>
            </a:r>
          </a:p>
          <a:p>
            <a:pPr marL="171450" indent="-171450">
              <a:buFont typeface="Arial" panose="020B0604020202020204" pitchFamily="34" charset="0"/>
              <a:buChar char="•"/>
            </a:pPr>
            <a:r>
              <a:rPr lang="sv-SE" b="1"/>
              <a:t>Bo Kvar</a:t>
            </a:r>
            <a:r>
              <a:rPr lang="sv-SE" b="0"/>
              <a:t>-ett samarbete mellan Socialtjänsten och Gavlegårdarna. </a:t>
            </a:r>
            <a:endParaRPr lang="sv-SE" b="1"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4</a:t>
            </a:fld>
            <a:endParaRPr lang="sv-SE"/>
          </a:p>
        </p:txBody>
      </p:sp>
    </p:spTree>
    <p:extLst>
      <p:ext uri="{BB962C8B-B14F-4D97-AF65-F5344CB8AC3E}">
        <p14:creationId xmlns:p14="http://schemas.microsoft.com/office/powerpoint/2010/main" val="390349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Diakonirådet beviljade hjälp till hyresskulder med 800 000</a:t>
            </a:r>
            <a:r>
              <a:rPr lang="sv-SE" baseline="0" dirty="0"/>
              <a:t> </a:t>
            </a:r>
            <a:r>
              <a:rPr lang="sv-SE" dirty="0"/>
              <a:t>kr och Socialtjänsten en miljon kronor under ett år. Dessutom ökade vräkningarna.</a:t>
            </a:r>
          </a:p>
          <a:p>
            <a:endParaRPr lang="sv-SE" dirty="0"/>
          </a:p>
          <a:p>
            <a:r>
              <a:rPr lang="sv-SE" dirty="0"/>
              <a:t>Personligt ombud besökte under 2002 EKC i Örebro för att se hur man jobbar för att motverka ekonomisk ohälsa.</a:t>
            </a:r>
          </a:p>
          <a:p>
            <a:endParaRPr lang="sv-SE" dirty="0"/>
          </a:p>
          <a:p>
            <a:r>
              <a:rPr lang="sv-SE" dirty="0"/>
              <a:t>Från det att Diakonirådet bjöd in Socialtjänsten och Gavlegårdarna tog det närmare tre år innan nätverket var etablerat. </a:t>
            </a:r>
          </a:p>
          <a:p>
            <a:endParaRPr lang="sv-SE"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5</a:t>
            </a:fld>
            <a:endParaRPr lang="sv-SE"/>
          </a:p>
        </p:txBody>
      </p:sp>
    </p:spTree>
    <p:extLst>
      <p:ext uri="{BB962C8B-B14F-4D97-AF65-F5344CB8AC3E}">
        <p14:creationId xmlns:p14="http://schemas.microsoft.com/office/powerpoint/2010/main" val="170170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202440"/>
          </a:xfrm>
        </p:spPr>
        <p:txBody>
          <a:bodyPr/>
          <a:lstStyle/>
          <a:p>
            <a:pPr marR="0" lvl="0" indent="0" fontAlgn="auto">
              <a:lnSpc>
                <a:spcPct val="100000"/>
              </a:lnSpc>
              <a:spcBef>
                <a:spcPts val="0"/>
              </a:spcBef>
              <a:spcAft>
                <a:spcPts val="0"/>
              </a:spcAft>
              <a:buClrTx/>
              <a:buSzTx/>
              <a:buFontTx/>
              <a:buNone/>
              <a:tabLst/>
              <a:defRPr/>
            </a:pPr>
            <a:r>
              <a:rPr lang="sv-SE" dirty="0"/>
              <a:t>I förväntansdokumentet framgår vad aktören förväntar sig att få ut av att vara med i nätverket.</a:t>
            </a:r>
          </a:p>
          <a:p>
            <a:pPr marR="0" lvl="0" indent="0" fontAlgn="auto">
              <a:lnSpc>
                <a:spcPct val="100000"/>
              </a:lnSpc>
              <a:spcBef>
                <a:spcPts val="0"/>
              </a:spcBef>
              <a:spcAft>
                <a:spcPts val="0"/>
              </a:spcAft>
              <a:buClrTx/>
              <a:buSzTx/>
              <a:buFontTx/>
              <a:buNone/>
              <a:tabLst/>
              <a:defRPr/>
            </a:pPr>
            <a:endParaRPr lang="sv-SE" dirty="0"/>
          </a:p>
          <a:p>
            <a:pPr marR="0" lvl="0" indent="0" fontAlgn="auto">
              <a:lnSpc>
                <a:spcPct val="100000"/>
              </a:lnSpc>
              <a:spcBef>
                <a:spcPts val="0"/>
              </a:spcBef>
              <a:spcAft>
                <a:spcPts val="0"/>
              </a:spcAft>
              <a:buClrTx/>
              <a:buSzTx/>
              <a:buFontTx/>
              <a:buNone/>
              <a:tabLst/>
              <a:defRPr/>
            </a:pPr>
            <a:r>
              <a:rPr lang="sv-SE" dirty="0"/>
              <a:t>I samverkansavtalet framgår vad men kan bidra med,</a:t>
            </a:r>
            <a:r>
              <a:rPr lang="sv-SE" baseline="0" dirty="0"/>
              <a:t> det kan vara </a:t>
            </a:r>
            <a:r>
              <a:rPr lang="sv-SE" dirty="0"/>
              <a:t>allt ifrån kopiering till lokaler. Varje aktör lovar att avsätta minst 2</a:t>
            </a:r>
            <a:r>
              <a:rPr lang="sv-SE" baseline="0" dirty="0"/>
              <a:t> timmar i </a:t>
            </a:r>
            <a:r>
              <a:rPr lang="sv-SE" dirty="0"/>
              <a:t>månaden för sammanträden.</a:t>
            </a:r>
          </a:p>
          <a:p>
            <a:pPr marR="0" lvl="0" indent="0" fontAlgn="auto">
              <a:lnSpc>
                <a:spcPct val="100000"/>
              </a:lnSpc>
              <a:spcBef>
                <a:spcPts val="0"/>
              </a:spcBef>
              <a:spcAft>
                <a:spcPts val="0"/>
              </a:spcAft>
              <a:buClrTx/>
              <a:buSzTx/>
              <a:buFontTx/>
              <a:buNone/>
              <a:tabLst/>
              <a:defRPr/>
            </a:pPr>
            <a:endParaRPr lang="sv-SE" dirty="0"/>
          </a:p>
          <a:p>
            <a:pPr marR="0" lvl="0" indent="0" fontAlgn="auto">
              <a:lnSpc>
                <a:spcPct val="100000"/>
              </a:lnSpc>
              <a:spcBef>
                <a:spcPts val="0"/>
              </a:spcBef>
              <a:spcAft>
                <a:spcPts val="0"/>
              </a:spcAft>
              <a:buClrTx/>
              <a:buSzTx/>
              <a:buFontTx/>
              <a:buNone/>
              <a:tabLst/>
              <a:defRPr/>
            </a:pPr>
            <a:r>
              <a:rPr lang="sv-SE" dirty="0"/>
              <a:t>Att alla aktörer som ingår i nätverket fortlöpande samverkar är en förutsättning för fortsatt verksamhet.</a:t>
            </a:r>
          </a:p>
        </p:txBody>
      </p:sp>
      <p:sp>
        <p:nvSpPr>
          <p:cNvPr id="5" name="Platshållare för bildnummer 4"/>
          <p:cNvSpPr>
            <a:spLocks noGrp="1"/>
          </p:cNvSpPr>
          <p:nvPr>
            <p:ph type="sldNum" sz="quarter" idx="10"/>
          </p:nvPr>
        </p:nvSpPr>
        <p:spPr/>
        <p:txBody>
          <a:bodyPr/>
          <a:lstStyle/>
          <a:p>
            <a:fld id="{CA8B3367-3ED9-4ED1-ACE8-DA1DB43C8752}" type="slidenum">
              <a:rPr lang="sv-SE" smtClean="0"/>
              <a:t>6</a:t>
            </a:fld>
            <a:endParaRPr lang="sv-SE"/>
          </a:p>
        </p:txBody>
      </p:sp>
    </p:spTree>
    <p:extLst>
      <p:ext uri="{BB962C8B-B14F-4D97-AF65-F5344CB8AC3E}">
        <p14:creationId xmlns:p14="http://schemas.microsoft.com/office/powerpoint/2010/main" val="259669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sker genom att sätta den enskilde i centrum och erbjuda information, råd och stöd. Det sker i frivilliga former och i samverkan med flera aktörer.</a:t>
            </a:r>
          </a:p>
          <a:p>
            <a:endParaRPr lang="sv-SE" dirty="0"/>
          </a:p>
          <a:p>
            <a:r>
              <a:rPr lang="sv-SE" dirty="0"/>
              <a:t>Utredningar av Finansinspektionen, Konsumentverket och Kronofogden visar att samverkan är ett viktigt verktyg mot överskuldsättning.  </a:t>
            </a:r>
          </a:p>
        </p:txBody>
      </p:sp>
      <p:sp>
        <p:nvSpPr>
          <p:cNvPr id="5" name="Platshållare för bildnummer 4"/>
          <p:cNvSpPr>
            <a:spLocks noGrp="1"/>
          </p:cNvSpPr>
          <p:nvPr>
            <p:ph type="sldNum" sz="quarter" idx="10"/>
          </p:nvPr>
        </p:nvSpPr>
        <p:spPr/>
        <p:txBody>
          <a:bodyPr/>
          <a:lstStyle/>
          <a:p>
            <a:fld id="{CA8B3367-3ED9-4ED1-ACE8-DA1DB43C8752}" type="slidenum">
              <a:rPr lang="sv-SE" smtClean="0"/>
              <a:t>7</a:t>
            </a:fld>
            <a:endParaRPr lang="sv-SE"/>
          </a:p>
        </p:txBody>
      </p:sp>
    </p:spTree>
    <p:extLst>
      <p:ext uri="{BB962C8B-B14F-4D97-AF65-F5344CB8AC3E}">
        <p14:creationId xmlns:p14="http://schemas.microsoft.com/office/powerpoint/2010/main" val="1694220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1"/>
            <a:ext cx="5439410" cy="4916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Alltför många människor upplever att det största hindret för dem att komma vidare är att man ständigt slussas mellan olika instanser och ingen som sätter sig in i personens hela livssituation.</a:t>
            </a:r>
          </a:p>
        </p:txBody>
      </p:sp>
      <p:sp>
        <p:nvSpPr>
          <p:cNvPr id="5" name="Platshållare för bildnummer 4"/>
          <p:cNvSpPr>
            <a:spLocks noGrp="1"/>
          </p:cNvSpPr>
          <p:nvPr>
            <p:ph type="sldNum" sz="quarter" idx="10"/>
          </p:nvPr>
        </p:nvSpPr>
        <p:spPr/>
        <p:txBody>
          <a:bodyPr/>
          <a:lstStyle/>
          <a:p>
            <a:fld id="{CA8B3367-3ED9-4ED1-ACE8-DA1DB43C8752}" type="slidenum">
              <a:rPr lang="sv-SE" smtClean="0"/>
              <a:t>8</a:t>
            </a:fld>
            <a:endParaRPr lang="sv-SE"/>
          </a:p>
        </p:txBody>
      </p:sp>
    </p:spTree>
    <p:extLst>
      <p:ext uri="{BB962C8B-B14F-4D97-AF65-F5344CB8AC3E}">
        <p14:creationId xmlns:p14="http://schemas.microsoft.com/office/powerpoint/2010/main" val="360014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1"/>
            <a:ext cx="5439410" cy="4916263"/>
          </a:xfrm>
        </p:spPr>
        <p:txBody>
          <a:bodyPr/>
          <a:lstStyle/>
          <a:p>
            <a:r>
              <a:rPr lang="sv-SE" sz="1200" kern="1200" dirty="0">
                <a:solidFill>
                  <a:schemeClr val="tx1"/>
                </a:solidFill>
                <a:latin typeface="+mn-lt"/>
                <a:ea typeface="+mn-ea"/>
                <a:cs typeface="+mn-cs"/>
              </a:rPr>
              <a:t>Många gånger krävs ganska liten tidsinsats av ”någon” för att hjälpa den utsatta att göra en lista på saker som bör göras för att förbättra sin ekonomiska situation. Ibland kan denna ”någon” också vara den som behöver hjälpa till att ta kontakt med olika instanser för att komma vidare, vilket kan kräva lite mer tid.  Om ”någon” dessutom har kunskap om andra aktörer som skulle kunna vara till hjälp finns stor chans att den utsattas situation kommer att förbättras, både kortsiktigt och långsiktigt. </a:t>
            </a:r>
          </a:p>
          <a:p>
            <a:endParaRPr lang="sv-SE"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Samarbetet behöver inte alltid handla om enskilda individer. När en grupp människor hamnar i svårigheter (till exempel eu-migranter) kan den lokala samverkan fylla en stor funktion.</a:t>
            </a:r>
          </a:p>
        </p:txBody>
      </p:sp>
      <p:sp>
        <p:nvSpPr>
          <p:cNvPr id="5" name="Platshållare för bildnummer 4"/>
          <p:cNvSpPr>
            <a:spLocks noGrp="1"/>
          </p:cNvSpPr>
          <p:nvPr>
            <p:ph type="sldNum" sz="quarter" idx="10"/>
          </p:nvPr>
        </p:nvSpPr>
        <p:spPr/>
        <p:txBody>
          <a:bodyPr/>
          <a:lstStyle/>
          <a:p>
            <a:fld id="{CA8B3367-3ED9-4ED1-ACE8-DA1DB43C8752}" type="slidenum">
              <a:rPr lang="sv-SE" smtClean="0"/>
              <a:t>9</a:t>
            </a:fld>
            <a:endParaRPr lang="sv-SE"/>
          </a:p>
        </p:txBody>
      </p:sp>
    </p:spTree>
    <p:extLst>
      <p:ext uri="{BB962C8B-B14F-4D97-AF65-F5344CB8AC3E}">
        <p14:creationId xmlns:p14="http://schemas.microsoft.com/office/powerpoint/2010/main" val="193831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SecMark">
            <a:extLst>
              <a:ext uri="{FF2B5EF4-FFF2-40B4-BE49-F238E27FC236}">
                <a16:creationId xmlns:a16="http://schemas.microsoft.com/office/drawing/2014/main" id="{717AED04-2A1F-48D9-92C2-0A6550B9ADF2}"/>
              </a:ext>
            </a:extLst>
          </p:cNvPr>
          <p:cNvSpPr txBox="1"/>
          <p:nvPr userDrawn="1"/>
        </p:nvSpPr>
        <p:spPr>
          <a:xfrm rot="16200000">
            <a:off x="-2919983" y="3379669"/>
            <a:ext cx="6355639" cy="261610"/>
          </a:xfrm>
          <a:prstGeom prst="rect">
            <a:avLst/>
          </a:prstGeom>
          <a:noFill/>
        </p:spPr>
        <p:txBody>
          <a:bodyPr wrap="square" rtlCol="0">
            <a:spAutoFit/>
          </a:bodyPr>
          <a:lstStyle/>
          <a:p>
            <a:endParaRPr lang="sv-SE" sz="1050" dirty="0"/>
          </a:p>
        </p:txBody>
      </p:sp>
    </p:spTree>
    <p:extLst>
      <p:ext uri="{BB962C8B-B14F-4D97-AF65-F5344CB8AC3E}">
        <p14:creationId xmlns:p14="http://schemas.microsoft.com/office/powerpoint/2010/main" val="10646198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00707"/>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9C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8109D01-B113-E744-AC7A-32D151B13011}"/>
              </a:ext>
            </a:extLst>
          </p:cNvPr>
          <p:cNvPicPr>
            <a:picLocks noChangeAspect="1"/>
          </p:cNvPicPr>
          <p:nvPr/>
        </p:nvPicPr>
        <p:blipFill>
          <a:blip r:embed="rId3"/>
          <a:stretch>
            <a:fillRect/>
          </a:stretch>
        </p:blipFill>
        <p:spPr>
          <a:xfrm>
            <a:off x="419963" y="5482159"/>
            <a:ext cx="644616" cy="978299"/>
          </a:xfrm>
          <a:prstGeom prst="rect">
            <a:avLst/>
          </a:prstGeom>
        </p:spPr>
      </p:pic>
      <p:cxnSp>
        <p:nvCxnSpPr>
          <p:cNvPr id="18" name="Rak 17">
            <a:extLst>
              <a:ext uri="{FF2B5EF4-FFF2-40B4-BE49-F238E27FC236}">
                <a16:creationId xmlns:a16="http://schemas.microsoft.com/office/drawing/2014/main" id="{ED906B62-198B-9641-8961-8144BC75EDC3}"/>
              </a:ext>
            </a:extLst>
          </p:cNvPr>
          <p:cNvCxnSpPr>
            <a:cxnSpLocks/>
          </p:cNvCxnSpPr>
          <p:nvPr/>
        </p:nvCxnSpPr>
        <p:spPr>
          <a:xfrm>
            <a:off x="1289095" y="3676473"/>
            <a:ext cx="9503596" cy="217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ruta 18">
            <a:extLst>
              <a:ext uri="{FF2B5EF4-FFF2-40B4-BE49-F238E27FC236}">
                <a16:creationId xmlns:a16="http://schemas.microsoft.com/office/drawing/2014/main" id="{CE77F94C-F902-E84F-AB76-BFC130C71B75}"/>
              </a:ext>
            </a:extLst>
          </p:cNvPr>
          <p:cNvSpPr txBox="1"/>
          <p:nvPr/>
        </p:nvSpPr>
        <p:spPr>
          <a:xfrm>
            <a:off x="1196821" y="3893129"/>
            <a:ext cx="6081526" cy="720615"/>
          </a:xfrm>
          <a:prstGeom prst="rect">
            <a:avLst/>
          </a:prstGeom>
          <a:noFill/>
        </p:spPr>
        <p:txBody>
          <a:bodyPr wrap="square" rtlCol="0">
            <a:noAutofit/>
          </a:bodyPr>
          <a:lstStyle/>
          <a:p>
            <a:r>
              <a:rPr lang="sv-SE" sz="2400" dirty="0">
                <a:solidFill>
                  <a:schemeClr val="bg1"/>
                </a:solidFill>
                <a:latin typeface="Calibri Light" panose="020F0302020204030204" pitchFamily="34" charset="0"/>
                <a:ea typeface="Arial" charset="0"/>
                <a:cs typeface="Calibri Light" panose="020F0302020204030204" pitchFamily="34" charset="0"/>
              </a:rPr>
              <a:t>EKC</a:t>
            </a:r>
          </a:p>
        </p:txBody>
      </p:sp>
      <p:sp>
        <p:nvSpPr>
          <p:cNvPr id="20" name="textruta 19">
            <a:extLst>
              <a:ext uri="{FF2B5EF4-FFF2-40B4-BE49-F238E27FC236}">
                <a16:creationId xmlns:a16="http://schemas.microsoft.com/office/drawing/2014/main" id="{46FA7482-247E-FC4E-AAE4-6FA041C6703C}"/>
              </a:ext>
            </a:extLst>
          </p:cNvPr>
          <p:cNvSpPr txBox="1"/>
          <p:nvPr/>
        </p:nvSpPr>
        <p:spPr>
          <a:xfrm>
            <a:off x="1058271" y="2437619"/>
            <a:ext cx="9235654" cy="937685"/>
          </a:xfrm>
          <a:prstGeom prst="rect">
            <a:avLst/>
          </a:prstGeom>
          <a:noFill/>
        </p:spPr>
        <p:txBody>
          <a:bodyPr wrap="square" rtlCol="0">
            <a:noAutofit/>
          </a:bodyPr>
          <a:lstStyle/>
          <a:p>
            <a:r>
              <a:rPr lang="sv-SE" sz="6600" dirty="0">
                <a:solidFill>
                  <a:schemeClr val="bg1"/>
                </a:solidFill>
                <a:latin typeface="Calibri Light" panose="020F0302020204030204" pitchFamily="34" charset="0"/>
                <a:ea typeface="Arial" charset="0"/>
                <a:cs typeface="Calibri Light" panose="020F0302020204030204" pitchFamily="34" charset="0"/>
              </a:rPr>
              <a:t>Lokal samverkan</a:t>
            </a:r>
          </a:p>
        </p:txBody>
      </p:sp>
      <p:cxnSp>
        <p:nvCxnSpPr>
          <p:cNvPr id="22" name="Rak 21">
            <a:extLst>
              <a:ext uri="{FF2B5EF4-FFF2-40B4-BE49-F238E27FC236}">
                <a16:creationId xmlns:a16="http://schemas.microsoft.com/office/drawing/2014/main" id="{1BDB01FF-F33A-DC41-A7D6-183171FAC011}"/>
              </a:ext>
            </a:extLst>
          </p:cNvPr>
          <p:cNvCxnSpPr>
            <a:cxnSpLocks/>
          </p:cNvCxnSpPr>
          <p:nvPr/>
        </p:nvCxnSpPr>
        <p:spPr>
          <a:xfrm>
            <a:off x="1188406" y="6169026"/>
            <a:ext cx="0" cy="291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BA9669FD-39F1-C449-B2F9-331D5BB5FD68}"/>
              </a:ext>
            </a:extLst>
          </p:cNvPr>
          <p:cNvSpPr txBox="1"/>
          <p:nvPr/>
        </p:nvSpPr>
        <p:spPr>
          <a:xfrm>
            <a:off x="1308144" y="6169025"/>
            <a:ext cx="1413791" cy="291431"/>
          </a:xfrm>
          <a:prstGeom prst="rect">
            <a:avLst/>
          </a:prstGeom>
          <a:solidFill>
            <a:srgbClr val="A4D8E2"/>
          </a:solidFill>
        </p:spPr>
        <p:txBody>
          <a:bodyPr wrap="square" rtlCol="0" anchor="ctr" anchorCtr="0">
            <a:noAutofit/>
          </a:bodyPr>
          <a:lstStyle/>
          <a:p>
            <a:pPr marL="44450" indent="-44450"/>
            <a:r>
              <a:rPr lang="sv-SE" sz="1200" dirty="0">
                <a:solidFill>
                  <a:schemeClr val="bg1"/>
                </a:solidFill>
                <a:latin typeface="+mj-lt"/>
                <a:ea typeface="Arial" charset="0"/>
                <a:cs typeface="Arial" charset="0"/>
              </a:rPr>
              <a:t>LOKAL SAMVERKAN</a:t>
            </a:r>
          </a:p>
        </p:txBody>
      </p:sp>
    </p:spTree>
    <p:extLst>
      <p:ext uri="{BB962C8B-B14F-4D97-AF65-F5344CB8AC3E}">
        <p14:creationId xmlns:p14="http://schemas.microsoft.com/office/powerpoint/2010/main" val="213109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38863" cy="6857999"/>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a:solidFill>
                  <a:prstClr val="black"/>
                </a:solidFill>
                <a:latin typeface="Calibri" panose="020F0502020204030204" pitchFamily="34" charset="0"/>
                <a:ea typeface="Arial" charset="0"/>
                <a:cs typeface="Calibri" panose="020F0502020204030204" pitchFamily="34" charset="0"/>
              </a:rPr>
              <a:t>Organisation</a:t>
            </a:r>
          </a:p>
        </p:txBody>
      </p:sp>
      <p:sp>
        <p:nvSpPr>
          <p:cNvPr id="15" name="textruta 14"/>
          <p:cNvSpPr txBox="1"/>
          <p:nvPr/>
        </p:nvSpPr>
        <p:spPr>
          <a:xfrm>
            <a:off x="6882596" y="2081475"/>
            <a:ext cx="4696260" cy="4531247"/>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Styrgrupp </a:t>
            </a:r>
          </a:p>
          <a:p>
            <a:pPr>
              <a:tabLst>
                <a:tab pos="214313" algn="l"/>
              </a:tabLst>
            </a:pPr>
            <a:r>
              <a:rPr lang="sv-SE" sz="2000" dirty="0">
                <a:ea typeface="Arial" charset="0"/>
                <a:cs typeface="Arial" charset="0"/>
              </a:rPr>
              <a:t>• </a:t>
            </a:r>
            <a:r>
              <a:rPr lang="sv-SE" sz="2000" dirty="0">
                <a:latin typeface="+mj-lt"/>
                <a:ea typeface="Arial" charset="0"/>
                <a:cs typeface="Arial" charset="0"/>
              </a:rPr>
              <a:t>Samverkansgrupp</a:t>
            </a:r>
          </a:p>
          <a:p>
            <a:pPr>
              <a:tabLst>
                <a:tab pos="214313" algn="l"/>
              </a:tabLst>
            </a:pPr>
            <a:r>
              <a:rPr lang="sv-SE" sz="2000" dirty="0">
                <a:ea typeface="Arial" charset="0"/>
                <a:cs typeface="Arial" charset="0"/>
              </a:rPr>
              <a:t>• </a:t>
            </a:r>
            <a:r>
              <a:rPr lang="sv-SE" sz="2000" dirty="0">
                <a:latin typeface="+mj-lt"/>
                <a:ea typeface="Arial" charset="0"/>
                <a:cs typeface="Arial" charset="0"/>
              </a:rPr>
              <a:t>Observatörer</a:t>
            </a:r>
          </a:p>
          <a:p>
            <a:pPr>
              <a:tabLst>
                <a:tab pos="214313" algn="l"/>
              </a:tabLst>
            </a:pPr>
            <a:r>
              <a:rPr lang="sv-SE" sz="2000" dirty="0">
                <a:ea typeface="Arial" charset="0"/>
                <a:cs typeface="Arial" charset="0"/>
              </a:rPr>
              <a:t>• </a:t>
            </a:r>
            <a:r>
              <a:rPr lang="sv-SE" sz="2000" dirty="0">
                <a:latin typeface="+mj-lt"/>
                <a:ea typeface="Arial" charset="0"/>
                <a:cs typeface="Arial" charset="0"/>
              </a:rPr>
              <a:t>Huvudman</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02213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LOKAL SAMVERKAN</a:t>
            </a:r>
          </a:p>
        </p:txBody>
      </p:sp>
    </p:spTree>
    <p:extLst>
      <p:ext uri="{BB962C8B-B14F-4D97-AF65-F5344CB8AC3E}">
        <p14:creationId xmlns:p14="http://schemas.microsoft.com/office/powerpoint/2010/main" val="421665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945198" y="1524000"/>
            <a:ext cx="4259964" cy="522514"/>
          </a:xfrm>
          <a:prstGeom prst="rect">
            <a:avLst/>
          </a:prstGeom>
          <a:noFill/>
        </p:spPr>
        <p:txBody>
          <a:bodyPr wrap="square" rtlCol="0" anchor="t">
            <a:noAutofit/>
          </a:bodyPr>
          <a:lstStyle/>
          <a:p>
            <a:r>
              <a:rPr lang="sv-SE" sz="2800" b="1" dirty="0">
                <a:solidFill>
                  <a:prstClr val="black"/>
                </a:solidFill>
                <a:ea typeface="Arial" charset="0"/>
                <a:cs typeface="Calibri" panose="020F0502020204030204" pitchFamily="34" charset="0"/>
              </a:rPr>
              <a:t>Förändringar som EKC medverkat till</a:t>
            </a:r>
          </a:p>
        </p:txBody>
      </p:sp>
      <p:sp>
        <p:nvSpPr>
          <p:cNvPr id="6" name="textruta 5"/>
          <p:cNvSpPr txBox="1"/>
          <p:nvPr/>
        </p:nvSpPr>
        <p:spPr>
          <a:xfrm>
            <a:off x="745730" y="2516778"/>
            <a:ext cx="4740670" cy="3139061"/>
          </a:xfrm>
          <a:prstGeom prst="rect">
            <a:avLst/>
          </a:prstGeom>
          <a:noFill/>
        </p:spPr>
        <p:txBody>
          <a:bodyPr wrap="square" rtlCol="0" anchor="t">
            <a:noAutofit/>
          </a:bodyPr>
          <a:lstStyle/>
          <a:p>
            <a:pPr defTabSz="685800">
              <a:tabLst>
                <a:tab pos="160735" algn="l"/>
              </a:tabLst>
            </a:pPr>
            <a:r>
              <a:rPr lang="sv-SE" sz="2000" b="1" dirty="0">
                <a:latin typeface="+mj-lt"/>
                <a:ea typeface="Arial" charset="0"/>
                <a:cs typeface="Arial" charset="0"/>
              </a:rPr>
              <a:t>2010</a:t>
            </a:r>
            <a:br>
              <a:rPr lang="sv-SE" sz="2000" dirty="0">
                <a:latin typeface="+mj-lt"/>
                <a:ea typeface="Arial" charset="0"/>
                <a:cs typeface="Arial" charset="0"/>
              </a:rPr>
            </a:br>
            <a:r>
              <a:rPr lang="sv-SE" sz="2000" dirty="0">
                <a:latin typeface="+mj-lt"/>
                <a:ea typeface="Arial" charset="0"/>
                <a:cs typeface="Arial" charset="0"/>
              </a:rPr>
              <a:t>• Lag om att det inte går att skuldsätta barn 	 under 18 år.</a:t>
            </a:r>
            <a:br>
              <a:rPr lang="sv-SE" sz="2000" dirty="0">
                <a:latin typeface="+mj-lt"/>
                <a:ea typeface="Arial" charset="0"/>
                <a:cs typeface="Arial" charset="0"/>
              </a:rPr>
            </a:br>
            <a:r>
              <a:rPr lang="sv-SE" sz="2000" b="1" dirty="0">
                <a:latin typeface="+mj-lt"/>
                <a:ea typeface="Arial" charset="0"/>
                <a:cs typeface="Arial" charset="0"/>
              </a:rPr>
              <a:t>2012</a:t>
            </a:r>
            <a:br>
              <a:rPr lang="sv-SE" sz="2000" dirty="0">
                <a:latin typeface="+mj-lt"/>
                <a:ea typeface="Arial" charset="0"/>
                <a:cs typeface="Arial" charset="0"/>
              </a:rPr>
            </a:br>
            <a:r>
              <a:rPr lang="sv-SE" sz="2000" dirty="0">
                <a:latin typeface="+mj-lt"/>
                <a:ea typeface="Arial" charset="0"/>
                <a:cs typeface="Arial" charset="0"/>
              </a:rPr>
              <a:t>• Plan mot hemlöshet i Gävle kommun.</a:t>
            </a:r>
            <a:br>
              <a:rPr lang="sv-SE" sz="2000" dirty="0">
                <a:latin typeface="+mj-lt"/>
                <a:ea typeface="Arial" charset="0"/>
                <a:cs typeface="Arial" charset="0"/>
              </a:rPr>
            </a:br>
            <a:r>
              <a:rPr lang="sv-SE" sz="2000" b="1" dirty="0">
                <a:latin typeface="+mj-lt"/>
                <a:ea typeface="Arial" charset="0"/>
                <a:cs typeface="Arial" charset="0"/>
              </a:rPr>
              <a:t>2013</a:t>
            </a:r>
            <a:br>
              <a:rPr lang="sv-SE" sz="2000" dirty="0">
                <a:latin typeface="+mj-lt"/>
                <a:ea typeface="Arial" charset="0"/>
                <a:cs typeface="Arial" charset="0"/>
              </a:rPr>
            </a:br>
            <a:r>
              <a:rPr lang="sv-SE" sz="2000" dirty="0">
                <a:latin typeface="+mj-lt"/>
                <a:ea typeface="Arial" charset="0"/>
                <a:cs typeface="Arial" charset="0"/>
              </a:rPr>
              <a:t>• Stoppa skolfoto i den kommunala skolan.</a:t>
            </a:r>
            <a:br>
              <a:rPr lang="sv-SE" sz="2000" dirty="0">
                <a:latin typeface="+mj-lt"/>
                <a:ea typeface="Arial" charset="0"/>
                <a:cs typeface="Arial" charset="0"/>
              </a:rPr>
            </a:br>
            <a:r>
              <a:rPr lang="sv-SE" sz="2000" b="1" dirty="0">
                <a:latin typeface="+mj-lt"/>
                <a:ea typeface="Arial" charset="0"/>
                <a:cs typeface="Arial" charset="0"/>
              </a:rPr>
              <a:t>2019</a:t>
            </a:r>
            <a:br>
              <a:rPr lang="sv-SE" sz="2000" dirty="0">
                <a:latin typeface="+mj-lt"/>
                <a:ea typeface="Arial" charset="0"/>
                <a:cs typeface="Arial" charset="0"/>
              </a:rPr>
            </a:br>
            <a:r>
              <a:rPr lang="sv-SE" sz="2000" dirty="0">
                <a:latin typeface="+mj-lt"/>
                <a:ea typeface="Arial" charset="0"/>
                <a:cs typeface="Arial" charset="0"/>
              </a:rPr>
              <a:t>• Kommunen ska utreda ”bostad först”.</a:t>
            </a:r>
          </a:p>
          <a:p>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1006236"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LOKAL SAMVERKAN</a:t>
            </a:r>
          </a:p>
        </p:txBody>
      </p:sp>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584" y="285"/>
            <a:ext cx="6106640" cy="6857429"/>
          </a:xfrm>
          <a:prstGeom prst="rect">
            <a:avLst/>
          </a:prstGeom>
        </p:spPr>
      </p:pic>
    </p:spTree>
    <p:extLst>
      <p:ext uri="{BB962C8B-B14F-4D97-AF65-F5344CB8AC3E}">
        <p14:creationId xmlns:p14="http://schemas.microsoft.com/office/powerpoint/2010/main" val="89877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 y="645"/>
            <a:ext cx="6107043" cy="6856709"/>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a:solidFill>
                  <a:prstClr val="black"/>
                </a:solidFill>
                <a:latin typeface="Calibri" panose="020F0502020204030204" pitchFamily="34" charset="0"/>
                <a:ea typeface="Arial" charset="0"/>
                <a:cs typeface="Calibri" panose="020F0502020204030204" pitchFamily="34" charset="0"/>
              </a:rPr>
              <a:t>Andra projekt/aktiviteter</a:t>
            </a:r>
          </a:p>
        </p:txBody>
      </p:sp>
      <p:sp>
        <p:nvSpPr>
          <p:cNvPr id="15" name="textruta 14"/>
          <p:cNvSpPr txBox="1"/>
          <p:nvPr/>
        </p:nvSpPr>
        <p:spPr>
          <a:xfrm>
            <a:off x="6855841" y="2109435"/>
            <a:ext cx="4811226" cy="4335815"/>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Konferenser</a:t>
            </a:r>
          </a:p>
          <a:p>
            <a:pPr>
              <a:tabLst>
                <a:tab pos="214313" algn="l"/>
              </a:tabLst>
            </a:pPr>
            <a:r>
              <a:rPr lang="sv-SE" sz="2000" dirty="0">
                <a:ea typeface="Arial" charset="0"/>
                <a:cs typeface="Arial" charset="0"/>
              </a:rPr>
              <a:t>• </a:t>
            </a:r>
            <a:r>
              <a:rPr lang="sv-SE" sz="2000" dirty="0">
                <a:latin typeface="+mj-lt"/>
                <a:ea typeface="Arial" charset="0"/>
                <a:cs typeface="Arial" charset="0"/>
              </a:rPr>
              <a:t>Självhjälpsgrupper i privatekonomi</a:t>
            </a:r>
          </a:p>
          <a:p>
            <a:pPr>
              <a:tabLst>
                <a:tab pos="214313" algn="l"/>
              </a:tabLst>
            </a:pPr>
            <a:r>
              <a:rPr lang="sv-SE" sz="2000" dirty="0">
                <a:ea typeface="Arial" charset="0"/>
                <a:cs typeface="Arial" charset="0"/>
              </a:rPr>
              <a:t>• </a:t>
            </a:r>
            <a:r>
              <a:rPr lang="sv-SE" sz="2000" dirty="0">
                <a:latin typeface="+mj-lt"/>
                <a:ea typeface="Arial" charset="0"/>
                <a:cs typeface="Arial" charset="0"/>
              </a:rPr>
              <a:t>Seminarium</a:t>
            </a:r>
          </a:p>
          <a:p>
            <a:pPr>
              <a:tabLst>
                <a:tab pos="214313" algn="l"/>
              </a:tabLst>
            </a:pPr>
            <a:r>
              <a:rPr lang="sv-SE" sz="2000" dirty="0">
                <a:ea typeface="Arial" charset="0"/>
                <a:cs typeface="Arial" charset="0"/>
              </a:rPr>
              <a:t>• </a:t>
            </a:r>
            <a:r>
              <a:rPr lang="sv-SE" sz="2000" dirty="0">
                <a:latin typeface="+mj-lt"/>
                <a:ea typeface="Arial" charset="0"/>
                <a:cs typeface="Arial" charset="0"/>
              </a:rPr>
              <a:t>Föreläsningar om grundläggande 	privatekonomi</a:t>
            </a:r>
          </a:p>
          <a:p>
            <a:pPr>
              <a:tabLst>
                <a:tab pos="214313" algn="l"/>
              </a:tabLst>
            </a:pPr>
            <a:r>
              <a:rPr lang="sv-SE" sz="2000" dirty="0">
                <a:ea typeface="Arial" charset="0"/>
                <a:cs typeface="Arial" charset="0"/>
              </a:rPr>
              <a:t>• </a:t>
            </a:r>
            <a:r>
              <a:rPr lang="sv-SE" sz="2000" dirty="0">
                <a:latin typeface="+mj-lt"/>
                <a:ea typeface="Arial" charset="0"/>
                <a:cs typeface="Arial" charset="0"/>
              </a:rPr>
              <a:t>Tillfälliga mötesplatser/minimässor</a:t>
            </a:r>
          </a:p>
          <a:p>
            <a:pPr>
              <a:tabLst>
                <a:tab pos="214313" algn="l"/>
              </a:tabLst>
            </a:pPr>
            <a:r>
              <a:rPr lang="sv-SE" sz="2000" dirty="0">
                <a:ea typeface="Arial" charset="0"/>
                <a:cs typeface="Arial" charset="0"/>
              </a:rPr>
              <a:t>• </a:t>
            </a:r>
            <a:r>
              <a:rPr lang="sv-SE" sz="2000" dirty="0">
                <a:latin typeface="+mj-lt"/>
                <a:ea typeface="Arial" charset="0"/>
                <a:cs typeface="Arial" charset="0"/>
              </a:rPr>
              <a:t>Besök i gymnasieskolor- ”Vem kan hjälpa 	mig?”</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014186"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LOKAL SAMVERKAN</a:t>
            </a:r>
          </a:p>
        </p:txBody>
      </p:sp>
    </p:spTree>
    <p:extLst>
      <p:ext uri="{BB962C8B-B14F-4D97-AF65-F5344CB8AC3E}">
        <p14:creationId xmlns:p14="http://schemas.microsoft.com/office/powerpoint/2010/main" val="353599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0"/>
            <a:ext cx="6082146" cy="6858000"/>
          </a:xfrm>
          <a:prstGeom prst="rect">
            <a:avLst/>
          </a:prstGeom>
        </p:spPr>
      </p:pic>
      <p:sp>
        <p:nvSpPr>
          <p:cNvPr id="5" name="textruta 4"/>
          <p:cNvSpPr txBox="1"/>
          <p:nvPr/>
        </p:nvSpPr>
        <p:spPr>
          <a:xfrm>
            <a:off x="938572" y="1524000"/>
            <a:ext cx="4259964" cy="522514"/>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Aktuellt just nu</a:t>
            </a:r>
          </a:p>
        </p:txBody>
      </p:sp>
      <p:sp>
        <p:nvSpPr>
          <p:cNvPr id="6" name="textruta 5"/>
          <p:cNvSpPr txBox="1"/>
          <p:nvPr/>
        </p:nvSpPr>
        <p:spPr>
          <a:xfrm>
            <a:off x="745730" y="2060940"/>
            <a:ext cx="4352117" cy="2163532"/>
          </a:xfrm>
          <a:prstGeom prst="rect">
            <a:avLst/>
          </a:prstGeom>
          <a:noFill/>
        </p:spPr>
        <p:txBody>
          <a:bodyPr wrap="square" rtlCol="0" anchor="t">
            <a:noAutofit/>
          </a:bodyPr>
          <a:lstStyle/>
          <a:p>
            <a:pPr lvl="0" defTabSz="685800">
              <a:tabLst>
                <a:tab pos="160735" algn="l"/>
              </a:tabLst>
            </a:pPr>
            <a:r>
              <a:rPr lang="sv-SE" sz="2000" dirty="0">
                <a:latin typeface="+mj-lt"/>
                <a:ea typeface="Arial" charset="0"/>
                <a:cs typeface="Arial" charset="0"/>
              </a:rPr>
              <a:t>• Vad innebär Socialtjänstens 	omorganisation för medborgarna?</a:t>
            </a:r>
          </a:p>
          <a:p>
            <a:pPr lvl="0" defTabSz="685800">
              <a:tabLst>
                <a:tab pos="160735" algn="l"/>
              </a:tabLst>
            </a:pPr>
            <a:r>
              <a:rPr lang="sv-SE" sz="2000" dirty="0">
                <a:latin typeface="+mj-lt"/>
                <a:ea typeface="Arial" charset="0"/>
                <a:cs typeface="Arial" charset="0"/>
              </a:rPr>
              <a:t>• Planering för 20-års jubileum pågår.</a:t>
            </a:r>
            <a:endParaRPr lang="sv-SE" sz="2000" dirty="0">
              <a:solidFill>
                <a:prstClr val="black"/>
              </a:solidFill>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1014187"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LOKAL SAMVERKAN</a:t>
            </a:r>
          </a:p>
        </p:txBody>
      </p:sp>
    </p:spTree>
    <p:extLst>
      <p:ext uri="{BB962C8B-B14F-4D97-AF65-F5344CB8AC3E}">
        <p14:creationId xmlns:p14="http://schemas.microsoft.com/office/powerpoint/2010/main" val="19645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618F09B-4193-4C44-8C67-6761E8143443}"/>
              </a:ext>
            </a:extLst>
          </p:cNvPr>
          <p:cNvSpPr/>
          <p:nvPr/>
        </p:nvSpPr>
        <p:spPr>
          <a:xfrm>
            <a:off x="1" y="0"/>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3"/>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80312"/>
            <a:ext cx="1020482" cy="132409"/>
          </a:xfrm>
          <a:prstGeom prst="rect">
            <a:avLst/>
          </a:prstGeom>
          <a:solidFill>
            <a:schemeClr val="bg1"/>
          </a:solidFill>
        </p:spPr>
        <p:txBody>
          <a:bodyPr wrap="square" rtlCol="0" anchor="ctr" anchorCtr="0">
            <a:noAutofit/>
          </a:bodyPr>
          <a:lstStyle/>
          <a:p>
            <a:pPr marL="44450" indent="-44450"/>
            <a:r>
              <a:rPr lang="sv-SE" sz="800" dirty="0">
                <a:solidFill>
                  <a:srgbClr val="009CB3"/>
                </a:solidFill>
                <a:ea typeface="Arial" charset="0"/>
                <a:cs typeface="Arial" charset="0"/>
              </a:rPr>
              <a:t>LOKAL SAMVERKAN</a:t>
            </a:r>
          </a:p>
        </p:txBody>
      </p:sp>
      <p:sp>
        <p:nvSpPr>
          <p:cNvPr id="13" name="textruta 12">
            <a:extLst>
              <a:ext uri="{FF2B5EF4-FFF2-40B4-BE49-F238E27FC236}">
                <a16:creationId xmlns:a16="http://schemas.microsoft.com/office/drawing/2014/main" id="{F09C8813-8F64-5C45-8E7F-7C818E6D21AF}"/>
              </a:ext>
            </a:extLst>
          </p:cNvPr>
          <p:cNvSpPr txBox="1"/>
          <p:nvPr/>
        </p:nvSpPr>
        <p:spPr>
          <a:xfrm>
            <a:off x="1367245" y="2137447"/>
            <a:ext cx="9117875" cy="2583105"/>
          </a:xfrm>
          <a:prstGeom prst="rect">
            <a:avLst/>
          </a:prstGeom>
          <a:noFill/>
        </p:spPr>
        <p:txBody>
          <a:bodyPr wrap="square" rtlCol="0" anchor="ctr">
            <a:noAutofit/>
          </a:bodyPr>
          <a:lstStyle/>
          <a:p>
            <a:pPr algn="ctr"/>
            <a:r>
              <a:rPr lang="sv-SE" sz="6600" dirty="0">
                <a:solidFill>
                  <a:schemeClr val="bg1"/>
                </a:solidFill>
                <a:latin typeface="Calibri Light" panose="020F0302020204030204" pitchFamily="34" charset="0"/>
                <a:ea typeface="Arial" charset="0"/>
                <a:cs typeface="Calibri Light" panose="020F0302020204030204" pitchFamily="34" charset="0"/>
              </a:rPr>
              <a:t>Fördjupning</a:t>
            </a:r>
          </a:p>
        </p:txBody>
      </p:sp>
    </p:spTree>
    <p:extLst>
      <p:ext uri="{BB962C8B-B14F-4D97-AF65-F5344CB8AC3E}">
        <p14:creationId xmlns:p14="http://schemas.microsoft.com/office/powerpoint/2010/main" val="332179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460846"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Mötesstruktur</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 name="Grupp 1"/>
          <p:cNvGrpSpPr/>
          <p:nvPr/>
        </p:nvGrpSpPr>
        <p:grpSpPr>
          <a:xfrm>
            <a:off x="263374" y="6036660"/>
            <a:ext cx="1597231" cy="579237"/>
            <a:chOff x="263374" y="6036660"/>
            <a:chExt cx="1597231"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250"/>
              <a:ext cx="1014186"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LOKAL SAMVERKAN</a:t>
              </a:r>
            </a:p>
          </p:txBody>
        </p:sp>
      </p:grpSp>
      <p:grpSp>
        <p:nvGrpSpPr>
          <p:cNvPr id="3" name="Grupp 2"/>
          <p:cNvGrpSpPr/>
          <p:nvPr/>
        </p:nvGrpSpPr>
        <p:grpSpPr>
          <a:xfrm rot="162470">
            <a:off x="4794877" y="778415"/>
            <a:ext cx="4691097" cy="5440043"/>
            <a:chOff x="5324539" y="799984"/>
            <a:chExt cx="4691097" cy="5440043"/>
          </a:xfrm>
        </p:grpSpPr>
        <p:sp>
          <p:nvSpPr>
            <p:cNvPr id="20" name="Rektangel 19"/>
            <p:cNvSpPr/>
            <p:nvPr/>
          </p:nvSpPr>
          <p:spPr>
            <a:xfrm rot="21312726">
              <a:off x="5324539" y="799984"/>
              <a:ext cx="4645562" cy="5440043"/>
            </a:xfrm>
            <a:prstGeom prst="rect">
              <a:avLst/>
            </a:prstGeom>
            <a:solidFill>
              <a:schemeClr val="accent3">
                <a:lumMod val="60000"/>
                <a:lumOff val="4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F2ADBD2F-3D4E-4674-80CD-9F1F24C20260}"/>
                </a:ext>
              </a:extLst>
            </p:cNvPr>
            <p:cNvSpPr txBox="1"/>
            <p:nvPr/>
          </p:nvSpPr>
          <p:spPr>
            <a:xfrm rot="21255318">
              <a:off x="5498259" y="1841475"/>
              <a:ext cx="4382270" cy="3231654"/>
            </a:xfrm>
            <a:prstGeom prst="rect">
              <a:avLst/>
            </a:prstGeom>
            <a:noFill/>
            <a:ln w="38100">
              <a:noFill/>
            </a:ln>
            <a:effectLst/>
          </p:spPr>
          <p:txBody>
            <a:bodyPr wrap="square" rtlCol="0">
              <a:spAutoFit/>
            </a:bodyPr>
            <a:lstStyle/>
            <a:p>
              <a:pPr algn="ctr"/>
              <a:r>
                <a:rPr lang="sv-SE" sz="1200" b="1" dirty="0">
                  <a:latin typeface="Calibri Light" panose="020F0302020204030204" pitchFamily="34" charset="0"/>
                  <a:cs typeface="Calibri Light" panose="020F0302020204030204" pitchFamily="34" charset="0"/>
                </a:rPr>
                <a:t>SAMTALSPUNKTER VID EKC-SAMMANTRÄDE </a:t>
              </a:r>
            </a:p>
            <a:p>
              <a:pPr algn="ctr"/>
              <a:endParaRPr lang="sv-SE" sz="1200" dirty="0">
                <a:latin typeface="Calibri Light" panose="020F0302020204030204" pitchFamily="34" charset="0"/>
                <a:cs typeface="Calibri Light" panose="020F0302020204030204" pitchFamily="34" charset="0"/>
              </a:endParaRPr>
            </a:p>
            <a:p>
              <a:pPr algn="ctr"/>
              <a:r>
                <a:rPr lang="sv-SE" sz="1200" dirty="0">
                  <a:latin typeface="Calibri Light" panose="020F0302020204030204" pitchFamily="34" charset="0"/>
                  <a:cs typeface="Calibri Light" panose="020F0302020204030204" pitchFamily="34" charset="0"/>
                </a:rPr>
                <a:t>Tid:  16 juni 2022 14.00-16.00</a:t>
              </a:r>
            </a:p>
            <a:p>
              <a:pPr algn="ctr"/>
              <a:r>
                <a:rPr lang="sv-SE" sz="1200" dirty="0">
                  <a:latin typeface="Calibri Light" panose="020F0302020204030204" pitchFamily="34" charset="0"/>
                  <a:cs typeface="Calibri Light" panose="020F0302020204030204" pitchFamily="34" charset="0"/>
                </a:rPr>
                <a:t>Plats: Samling Diakonirådet, mötet ute i Kyrkbacken</a:t>
              </a:r>
            </a:p>
            <a:p>
              <a:pPr algn="ctr"/>
              <a:r>
                <a:rPr lang="sv-SE" sz="1200" dirty="0">
                  <a:latin typeface="Calibri Light" panose="020F0302020204030204" pitchFamily="34" charset="0"/>
                  <a:cs typeface="Calibri Light" panose="020F0302020204030204" pitchFamily="34" charset="0"/>
                </a:rPr>
                <a:t>1. Sekreterare </a:t>
              </a:r>
              <a:br>
                <a:rPr lang="sv-SE" sz="1200" dirty="0">
                  <a:latin typeface="Calibri Light" panose="020F0302020204030204" pitchFamily="34" charset="0"/>
                  <a:cs typeface="Calibri Light" panose="020F0302020204030204" pitchFamily="34" charset="0"/>
                </a:rPr>
              </a:br>
              <a:r>
                <a:rPr lang="sv-SE" sz="1200" dirty="0">
                  <a:latin typeface="Calibri Light" panose="020F0302020204030204" pitchFamily="34" charset="0"/>
                  <a:cs typeface="Calibri Light" panose="020F0302020204030204" pitchFamily="34" charset="0"/>
                </a:rPr>
                <a:t>2. Dagordning</a:t>
              </a:r>
            </a:p>
            <a:p>
              <a:pPr algn="ctr"/>
              <a:r>
                <a:rPr lang="sv-SE" sz="1200" dirty="0">
                  <a:latin typeface="Calibri Light" panose="020F0302020204030204" pitchFamily="34" charset="0"/>
                  <a:cs typeface="Calibri Light" panose="020F0302020204030204" pitchFamily="34" charset="0"/>
                </a:rPr>
                <a:t>3. Datum till hösten</a:t>
              </a:r>
            </a:p>
            <a:p>
              <a:pPr algn="ctr"/>
              <a:r>
                <a:rPr lang="sv-SE" sz="1200" dirty="0">
                  <a:latin typeface="Calibri Light" panose="020F0302020204030204" pitchFamily="34" charset="0"/>
                  <a:cs typeface="Calibri Light" panose="020F0302020204030204" pitchFamily="34" charset="0"/>
                </a:rPr>
                <a:t>4. Dagens gäst</a:t>
              </a:r>
            </a:p>
            <a:p>
              <a:pPr algn="ctr"/>
              <a:r>
                <a:rPr lang="sv-SE" sz="1200" dirty="0">
                  <a:latin typeface="Calibri Light" panose="020F0302020204030204" pitchFamily="34" charset="0"/>
                  <a:cs typeface="Calibri Light" panose="020F0302020204030204" pitchFamily="34" charset="0"/>
                </a:rPr>
                <a:t>5. Deltagare</a:t>
              </a:r>
              <a:br>
                <a:rPr lang="sv-SE" sz="1200" dirty="0">
                  <a:latin typeface="Calibri Light" panose="020F0302020204030204" pitchFamily="34" charset="0"/>
                  <a:cs typeface="Calibri Light" panose="020F0302020204030204" pitchFamily="34" charset="0"/>
                </a:rPr>
              </a:br>
              <a:r>
                <a:rPr lang="sv-SE" sz="1200" dirty="0">
                  <a:latin typeface="Calibri Light" panose="020F0302020204030204" pitchFamily="34" charset="0"/>
                  <a:cs typeface="Calibri Light" panose="020F0302020204030204" pitchFamily="34" charset="0"/>
                </a:rPr>
                <a:t>6. Föregående möte</a:t>
              </a:r>
            </a:p>
            <a:p>
              <a:pPr algn="ctr"/>
              <a:r>
                <a:rPr lang="sv-SE" sz="1200" dirty="0">
                  <a:latin typeface="Calibri Light" panose="020F0302020204030204" pitchFamily="34" charset="0"/>
                  <a:cs typeface="Calibri Light" panose="020F0302020204030204" pitchFamily="34" charset="0"/>
                </a:rPr>
                <a:t>7. Info från dagens gäst: FVO </a:t>
              </a:r>
            </a:p>
            <a:p>
              <a:pPr algn="ctr"/>
              <a:r>
                <a:rPr lang="sv-SE" sz="1200" dirty="0">
                  <a:latin typeface="Calibri Light" panose="020F0302020204030204" pitchFamily="34" charset="0"/>
                  <a:cs typeface="Calibri Light" panose="020F0302020204030204" pitchFamily="34" charset="0"/>
                </a:rPr>
                <a:t>8. Nyheter från aktörerna</a:t>
              </a:r>
            </a:p>
            <a:p>
              <a:pPr algn="ctr"/>
              <a:r>
                <a:rPr lang="sv-SE" sz="1200" dirty="0">
                  <a:latin typeface="Calibri Light" panose="020F0302020204030204" pitchFamily="34" charset="0"/>
                  <a:cs typeface="Calibri Light" panose="020F0302020204030204" pitchFamily="34" charset="0"/>
                </a:rPr>
                <a:t>9. </a:t>
              </a:r>
              <a:r>
                <a:rPr lang="sv-SE" sz="1200" dirty="0" err="1">
                  <a:latin typeface="Calibri Light" panose="020F0302020204030204" pitchFamily="34" charset="0"/>
                  <a:cs typeface="Calibri Light" panose="020F0302020204030204" pitchFamily="34" charset="0"/>
                </a:rPr>
                <a:t>Jubilieet</a:t>
              </a:r>
              <a:br>
                <a:rPr lang="sv-SE" sz="1200" dirty="0">
                  <a:latin typeface="Calibri Light" panose="020F0302020204030204" pitchFamily="34" charset="0"/>
                  <a:cs typeface="Calibri Light" panose="020F0302020204030204" pitchFamily="34" charset="0"/>
                </a:rPr>
              </a:br>
              <a:r>
                <a:rPr lang="sv-SE" sz="1200" dirty="0">
                  <a:latin typeface="Calibri Light" panose="020F0302020204030204" pitchFamily="34" charset="0"/>
                  <a:cs typeface="Calibri Light" panose="020F0302020204030204" pitchFamily="34" charset="0"/>
                </a:rPr>
                <a:t>10. Övriga frågor                              </a:t>
              </a:r>
            </a:p>
            <a:p>
              <a:pPr algn="ctr"/>
              <a:r>
                <a:rPr lang="sv-SE" sz="1200" dirty="0">
                  <a:latin typeface="Calibri Light" panose="020F0302020204030204" pitchFamily="34" charset="0"/>
                  <a:cs typeface="Calibri Light" panose="020F0302020204030204" pitchFamily="34" charset="0"/>
                </a:rPr>
                <a:t>11. Kommande möte/inbjudna gäster</a:t>
              </a:r>
            </a:p>
            <a:p>
              <a:pPr algn="ctr"/>
              <a:r>
                <a:rPr lang="sv-SE" sz="1200" dirty="0">
                  <a:latin typeface="Calibri Light" panose="020F0302020204030204" pitchFamily="34" charset="0"/>
                  <a:cs typeface="Calibri Light" panose="020F0302020204030204" pitchFamily="34" charset="0"/>
                </a:rPr>
                <a:t>13. Avslutning </a:t>
              </a:r>
            </a:p>
            <a:p>
              <a:pPr algn="ctr"/>
              <a:endParaRPr lang="sv-SE" sz="1200" dirty="0">
                <a:latin typeface="Calibri Light" panose="020F0302020204030204" pitchFamily="34" charset="0"/>
                <a:cs typeface="Calibri Light" panose="020F0302020204030204" pitchFamily="34" charset="0"/>
              </a:endParaRPr>
            </a:p>
          </p:txBody>
        </p:sp>
        <p:grpSp>
          <p:nvGrpSpPr>
            <p:cNvPr id="28" name="Grupp 27"/>
            <p:cNvGrpSpPr/>
            <p:nvPr/>
          </p:nvGrpSpPr>
          <p:grpSpPr>
            <a:xfrm rot="21191918">
              <a:off x="8677426" y="5184061"/>
              <a:ext cx="1338210" cy="772674"/>
              <a:chOff x="4914900" y="5743575"/>
              <a:chExt cx="1338210" cy="772674"/>
            </a:xfrm>
          </p:grpSpPr>
          <p:sp>
            <p:nvSpPr>
              <p:cNvPr id="29" name="Rektangel med rundade hörn 28"/>
              <p:cNvSpPr/>
              <p:nvPr/>
            </p:nvSpPr>
            <p:spPr>
              <a:xfrm>
                <a:off x="4914900" y="5743575"/>
                <a:ext cx="1338210" cy="757709"/>
              </a:xfrm>
              <a:prstGeom prst="roundRect">
                <a:avLst/>
              </a:prstGeom>
              <a:solidFill>
                <a:srgbClr val="009AB0"/>
              </a:solidFill>
              <a:ln>
                <a:solidFill>
                  <a:srgbClr val="009A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0" name="textruta 29">
                <a:extLst>
                  <a:ext uri="{FF2B5EF4-FFF2-40B4-BE49-F238E27FC236}">
                    <a16:creationId xmlns:a16="http://schemas.microsoft.com/office/drawing/2014/main" id="{F2ADBD2F-3D4E-4674-80CD-9F1F24C20260}"/>
                  </a:ext>
                </a:extLst>
              </p:cNvPr>
              <p:cNvSpPr txBox="1"/>
              <p:nvPr/>
            </p:nvSpPr>
            <p:spPr>
              <a:xfrm rot="21590082">
                <a:off x="5030704" y="5869918"/>
                <a:ext cx="1135117" cy="646331"/>
              </a:xfrm>
              <a:prstGeom prst="rect">
                <a:avLst/>
              </a:prstGeom>
              <a:noFill/>
              <a:ln w="38100">
                <a:noFill/>
              </a:ln>
              <a:effectLst>
                <a:outerShdw blurRad="50800" dist="38100" dir="2700000" algn="tl" rotWithShape="0">
                  <a:prstClr val="black">
                    <a:alpha val="40000"/>
                  </a:prstClr>
                </a:outerShdw>
              </a:effectLst>
            </p:spPr>
            <p:txBody>
              <a:bodyPr wrap="square" rtlCol="0">
                <a:spAutoFit/>
              </a:bodyPr>
              <a:lstStyle/>
              <a:p>
                <a:pPr algn="ctr"/>
                <a:r>
                  <a:rPr lang="sv-SE" sz="900" b="1" dirty="0">
                    <a:solidFill>
                      <a:schemeClr val="bg1"/>
                    </a:solidFill>
                    <a:latin typeface="Calibri Light" panose="020F0302020204030204" pitchFamily="34" charset="0"/>
                    <a:cs typeface="Calibri Light" panose="020F0302020204030204" pitchFamily="34" charset="0"/>
                  </a:rPr>
                  <a:t>Kommande datum: </a:t>
                </a:r>
                <a:br>
                  <a:rPr lang="sv-SE" sz="900" b="1" dirty="0">
                    <a:solidFill>
                      <a:schemeClr val="bg1"/>
                    </a:solidFill>
                    <a:latin typeface="Calibri Light" panose="020F0302020204030204" pitchFamily="34" charset="0"/>
                    <a:cs typeface="Calibri Light" panose="020F0302020204030204" pitchFamily="34" charset="0"/>
                  </a:rPr>
                </a:br>
                <a:r>
                  <a:rPr lang="sv-SE" sz="900" b="1" dirty="0">
                    <a:solidFill>
                      <a:schemeClr val="bg1"/>
                    </a:solidFill>
                    <a:latin typeface="Calibri Light" panose="020F0302020204030204" pitchFamily="34" charset="0"/>
                    <a:cs typeface="Calibri Light" panose="020F0302020204030204" pitchFamily="34" charset="0"/>
                  </a:rPr>
                  <a:t>8 sep, 6 okt, 10 nov, 15 dec.</a:t>
                </a:r>
              </a:p>
              <a:p>
                <a:pPr algn="ctr"/>
                <a:endParaRPr lang="sv-SE" sz="900" dirty="0">
                  <a:solidFill>
                    <a:schemeClr val="bg1"/>
                  </a:solidFill>
                  <a:latin typeface="Calibri Light" panose="020F0302020204030204" pitchFamily="34" charset="0"/>
                  <a:cs typeface="Calibri Light" panose="020F0302020204030204" pitchFamily="34" charset="0"/>
                </a:endParaRPr>
              </a:p>
            </p:txBody>
          </p:sp>
        </p:grpSp>
      </p:grpSp>
    </p:spTree>
    <p:extLst>
      <p:ext uri="{BB962C8B-B14F-4D97-AF65-F5344CB8AC3E}">
        <p14:creationId xmlns:p14="http://schemas.microsoft.com/office/powerpoint/2010/main" val="50314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460846"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Vision</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 name="Grupp 1"/>
          <p:cNvGrpSpPr/>
          <p:nvPr/>
        </p:nvGrpSpPr>
        <p:grpSpPr>
          <a:xfrm>
            <a:off x="263374" y="6036660"/>
            <a:ext cx="1589280" cy="579237"/>
            <a:chOff x="263374" y="6036660"/>
            <a:chExt cx="1589280"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700"/>
              <a:ext cx="1006235" cy="16702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LOKAL SAMVERKAN</a:t>
              </a:r>
            </a:p>
          </p:txBody>
        </p:sp>
      </p:grpSp>
      <p:sp>
        <p:nvSpPr>
          <p:cNvPr id="37" name="textruta 36"/>
          <p:cNvSpPr txBox="1"/>
          <p:nvPr/>
        </p:nvSpPr>
        <p:spPr>
          <a:xfrm>
            <a:off x="9385537" y="2694719"/>
            <a:ext cx="1415659" cy="646331"/>
          </a:xfrm>
          <a:prstGeom prst="rect">
            <a:avLst/>
          </a:prstGeom>
          <a:noFill/>
        </p:spPr>
        <p:txBody>
          <a:bodyPr wrap="square" rtlCol="0">
            <a:spAutoFit/>
          </a:bodyPr>
          <a:lstStyle/>
          <a:p>
            <a:pPr algn="ctr"/>
            <a:r>
              <a:rPr lang="sv-SE" dirty="0">
                <a:latin typeface="+mj-lt"/>
              </a:rPr>
              <a:t>Personligt</a:t>
            </a:r>
          </a:p>
          <a:p>
            <a:pPr algn="ctr"/>
            <a:r>
              <a:rPr lang="sv-SE" dirty="0">
                <a:latin typeface="+mj-lt"/>
              </a:rPr>
              <a:t>ombud</a:t>
            </a:r>
          </a:p>
        </p:txBody>
      </p:sp>
      <p:grpSp>
        <p:nvGrpSpPr>
          <p:cNvPr id="93" name="Grupp 92"/>
          <p:cNvGrpSpPr/>
          <p:nvPr/>
        </p:nvGrpSpPr>
        <p:grpSpPr>
          <a:xfrm>
            <a:off x="5864930" y="1453689"/>
            <a:ext cx="4736627" cy="5190601"/>
            <a:chOff x="3624894" y="331294"/>
            <a:chExt cx="4850344" cy="5492517"/>
          </a:xfrm>
        </p:grpSpPr>
        <p:sp>
          <p:nvSpPr>
            <p:cNvPr id="94" name="Ellips 93"/>
            <p:cNvSpPr/>
            <p:nvPr/>
          </p:nvSpPr>
          <p:spPr>
            <a:xfrm>
              <a:off x="5552035" y="331294"/>
              <a:ext cx="1196034" cy="1196034"/>
            </a:xfrm>
            <a:prstGeom prst="ellipse">
              <a:avLst/>
            </a:prstGeom>
            <a:solidFill>
              <a:srgbClr val="009AB0"/>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5" name="textruta 94"/>
            <p:cNvSpPr txBox="1"/>
            <p:nvPr/>
          </p:nvSpPr>
          <p:spPr>
            <a:xfrm>
              <a:off x="5419650" y="547375"/>
              <a:ext cx="1449646" cy="683925"/>
            </a:xfrm>
            <a:prstGeom prst="rect">
              <a:avLst/>
            </a:prstGeom>
            <a:noFill/>
          </p:spPr>
          <p:txBody>
            <a:bodyPr wrap="square" rtlCol="0">
              <a:spAutoFit/>
            </a:bodyPr>
            <a:lstStyle/>
            <a:p>
              <a:pPr algn="ctr"/>
              <a:r>
                <a:rPr lang="sv-SE" dirty="0">
                  <a:latin typeface="+mj-lt"/>
                </a:rPr>
                <a:t>Budget /</a:t>
              </a:r>
            </a:p>
            <a:p>
              <a:pPr algn="ctr"/>
              <a:r>
                <a:rPr lang="sv-SE" dirty="0">
                  <a:latin typeface="+mj-lt"/>
                </a:rPr>
                <a:t>Skuld</a:t>
              </a:r>
            </a:p>
          </p:txBody>
        </p:sp>
        <p:grpSp>
          <p:nvGrpSpPr>
            <p:cNvPr id="96" name="Grupp 95"/>
            <p:cNvGrpSpPr/>
            <p:nvPr/>
          </p:nvGrpSpPr>
          <p:grpSpPr>
            <a:xfrm>
              <a:off x="3624894" y="836762"/>
              <a:ext cx="4850344" cy="4987049"/>
              <a:chOff x="3624894" y="836762"/>
              <a:chExt cx="4850344" cy="4987049"/>
            </a:xfrm>
          </p:grpSpPr>
          <p:grpSp>
            <p:nvGrpSpPr>
              <p:cNvPr id="97" name="Grupp 96"/>
              <p:cNvGrpSpPr/>
              <p:nvPr/>
            </p:nvGrpSpPr>
            <p:grpSpPr>
              <a:xfrm>
                <a:off x="3624894" y="881828"/>
                <a:ext cx="4850344" cy="4941983"/>
                <a:chOff x="3624894" y="881828"/>
                <a:chExt cx="4850344" cy="4941983"/>
              </a:xfrm>
            </p:grpSpPr>
            <p:sp>
              <p:nvSpPr>
                <p:cNvPr id="99" name="Ellips 98"/>
                <p:cNvSpPr/>
                <p:nvPr/>
              </p:nvSpPr>
              <p:spPr>
                <a:xfrm>
                  <a:off x="6470792" y="4627777"/>
                  <a:ext cx="1196034" cy="1196034"/>
                </a:xfrm>
                <a:prstGeom prst="ellipse">
                  <a:avLst/>
                </a:prstGeom>
                <a:solidFill>
                  <a:srgbClr val="009AB0"/>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100" name="Grupp 99"/>
                <p:cNvGrpSpPr/>
                <p:nvPr/>
              </p:nvGrpSpPr>
              <p:grpSpPr>
                <a:xfrm>
                  <a:off x="3624894" y="881828"/>
                  <a:ext cx="4850344" cy="4848305"/>
                  <a:chOff x="2643127" y="773154"/>
                  <a:chExt cx="5524475" cy="5522152"/>
                </a:xfrm>
              </p:grpSpPr>
              <p:sp>
                <p:nvSpPr>
                  <p:cNvPr id="102" name="Ellips 101"/>
                  <p:cNvSpPr/>
                  <p:nvPr/>
                </p:nvSpPr>
                <p:spPr>
                  <a:xfrm>
                    <a:off x="6805336" y="1396591"/>
                    <a:ext cx="1362266" cy="1362266"/>
                  </a:xfrm>
                  <a:prstGeom prst="ellipse">
                    <a:avLst/>
                  </a:prstGeom>
                  <a:solidFill>
                    <a:srgbClr val="009AB0"/>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1" name="Ellips 100"/>
                  <p:cNvSpPr/>
                  <p:nvPr/>
                </p:nvSpPr>
                <p:spPr>
                  <a:xfrm>
                    <a:off x="2785840" y="1171830"/>
                    <a:ext cx="1362266" cy="1362266"/>
                  </a:xfrm>
                  <a:prstGeom prst="ellipse">
                    <a:avLst/>
                  </a:prstGeom>
                  <a:solidFill>
                    <a:srgbClr val="009AB0"/>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3" name="Bild 19" descr="Användare&#10;">
                    <a:extLst>
                      <a:ext uri="{FF2B5EF4-FFF2-40B4-BE49-F238E27FC236}">
                        <a16:creationId xmlns:a16="http://schemas.microsoft.com/office/drawing/2014/main" id="{BADD9571-86E5-4454-8900-4845641AF0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9395" y="2690777"/>
                    <a:ext cx="1379444" cy="1379444"/>
                  </a:xfrm>
                  <a:prstGeom prst="rect">
                    <a:avLst/>
                  </a:prstGeom>
                </p:spPr>
              </p:pic>
              <p:sp>
                <p:nvSpPr>
                  <p:cNvPr id="104" name="Ellips 103"/>
                  <p:cNvSpPr/>
                  <p:nvPr/>
                </p:nvSpPr>
                <p:spPr>
                  <a:xfrm>
                    <a:off x="6366224" y="4120670"/>
                    <a:ext cx="1600200" cy="1600200"/>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5" name="Ellips 104"/>
                  <p:cNvSpPr/>
                  <p:nvPr/>
                </p:nvSpPr>
                <p:spPr>
                  <a:xfrm>
                    <a:off x="3157144" y="3760006"/>
                    <a:ext cx="1600200" cy="1600200"/>
                  </a:xfrm>
                  <a:prstGeom prst="ellipse">
                    <a:avLst/>
                  </a:prstGeom>
                  <a:solidFill>
                    <a:srgbClr val="009AB0"/>
                  </a:solidFill>
                  <a:ln w="571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6" name="Ellips 105"/>
                  <p:cNvSpPr/>
                  <p:nvPr/>
                </p:nvSpPr>
                <p:spPr>
                  <a:xfrm>
                    <a:off x="2686722" y="2183898"/>
                    <a:ext cx="1600200" cy="1600200"/>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7" name="Ellips 106"/>
                  <p:cNvSpPr/>
                  <p:nvPr/>
                </p:nvSpPr>
                <p:spPr>
                  <a:xfrm>
                    <a:off x="4687329" y="4473825"/>
                    <a:ext cx="1600200" cy="1600200"/>
                  </a:xfrm>
                  <a:prstGeom prst="ellipse">
                    <a:avLst/>
                  </a:prstGeom>
                  <a:solidFill>
                    <a:srgbClr val="009AB0"/>
                  </a:solidFill>
                  <a:ln w="571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8" name="Ellips 107"/>
                  <p:cNvSpPr/>
                  <p:nvPr/>
                </p:nvSpPr>
                <p:spPr>
                  <a:xfrm>
                    <a:off x="6466443" y="2401849"/>
                    <a:ext cx="1600200" cy="1600200"/>
                  </a:xfrm>
                  <a:prstGeom prst="ellipse">
                    <a:avLst/>
                  </a:prstGeom>
                  <a:solidFill>
                    <a:srgbClr val="009AB0"/>
                  </a:solidFill>
                  <a:ln w="571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9" name="Ellips 108"/>
                  <p:cNvSpPr/>
                  <p:nvPr/>
                </p:nvSpPr>
                <p:spPr>
                  <a:xfrm>
                    <a:off x="5702758" y="773154"/>
                    <a:ext cx="1600200" cy="1600200"/>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0" name="Ellips 109"/>
                  <p:cNvSpPr/>
                  <p:nvPr/>
                </p:nvSpPr>
                <p:spPr>
                  <a:xfrm>
                    <a:off x="3887818" y="923707"/>
                    <a:ext cx="1600200" cy="1600200"/>
                  </a:xfrm>
                  <a:prstGeom prst="ellipse">
                    <a:avLst/>
                  </a:prstGeom>
                  <a:solidFill>
                    <a:srgbClr val="009AB0"/>
                  </a:solidFill>
                  <a:ln w="571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1" name="textruta 110"/>
                  <p:cNvSpPr txBox="1"/>
                  <p:nvPr/>
                </p:nvSpPr>
                <p:spPr>
                  <a:xfrm>
                    <a:off x="3915540" y="1374394"/>
                    <a:ext cx="1461689" cy="778981"/>
                  </a:xfrm>
                  <a:prstGeom prst="rect">
                    <a:avLst/>
                  </a:prstGeom>
                  <a:noFill/>
                </p:spPr>
                <p:txBody>
                  <a:bodyPr wrap="square" rtlCol="0">
                    <a:spAutoFit/>
                  </a:bodyPr>
                  <a:lstStyle/>
                  <a:p>
                    <a:pPr algn="ctr"/>
                    <a:r>
                      <a:rPr lang="sv-SE" dirty="0">
                        <a:latin typeface="+mj-lt"/>
                      </a:rPr>
                      <a:t>Arbetsför-medlingen</a:t>
                    </a:r>
                  </a:p>
                </p:txBody>
              </p:sp>
              <p:sp>
                <p:nvSpPr>
                  <p:cNvPr id="112" name="textruta 111"/>
                  <p:cNvSpPr txBox="1"/>
                  <p:nvPr/>
                </p:nvSpPr>
                <p:spPr>
                  <a:xfrm>
                    <a:off x="5839662" y="1396591"/>
                    <a:ext cx="1262743" cy="445132"/>
                  </a:xfrm>
                  <a:prstGeom prst="rect">
                    <a:avLst/>
                  </a:prstGeom>
                  <a:noFill/>
                </p:spPr>
                <p:txBody>
                  <a:bodyPr wrap="square" rtlCol="0">
                    <a:spAutoFit/>
                  </a:bodyPr>
                  <a:lstStyle/>
                  <a:p>
                    <a:pPr algn="ctr"/>
                    <a:r>
                      <a:rPr lang="sv-SE" dirty="0">
                        <a:latin typeface="+mj-lt"/>
                      </a:rPr>
                      <a:t>RIA</a:t>
                    </a:r>
                  </a:p>
                </p:txBody>
              </p:sp>
              <p:sp>
                <p:nvSpPr>
                  <p:cNvPr id="113" name="textruta 112"/>
                  <p:cNvSpPr txBox="1"/>
                  <p:nvPr/>
                </p:nvSpPr>
                <p:spPr>
                  <a:xfrm>
                    <a:off x="6525233" y="2948464"/>
                    <a:ext cx="1532431" cy="778981"/>
                  </a:xfrm>
                  <a:prstGeom prst="rect">
                    <a:avLst/>
                  </a:prstGeom>
                  <a:noFill/>
                </p:spPr>
                <p:txBody>
                  <a:bodyPr wrap="square" rtlCol="0">
                    <a:spAutoFit/>
                  </a:bodyPr>
                  <a:lstStyle/>
                  <a:p>
                    <a:pPr algn="ctr"/>
                    <a:r>
                      <a:rPr lang="sv-SE" dirty="0">
                        <a:latin typeface="+mj-lt"/>
                      </a:rPr>
                      <a:t>Försäkrings-kassan</a:t>
                    </a:r>
                  </a:p>
                </p:txBody>
              </p:sp>
              <p:sp>
                <p:nvSpPr>
                  <p:cNvPr id="114" name="textruta 113"/>
                  <p:cNvSpPr txBox="1"/>
                  <p:nvPr/>
                </p:nvSpPr>
                <p:spPr>
                  <a:xfrm>
                    <a:off x="2734988" y="2690777"/>
                    <a:ext cx="1525209" cy="778981"/>
                  </a:xfrm>
                  <a:prstGeom prst="rect">
                    <a:avLst/>
                  </a:prstGeom>
                  <a:noFill/>
                </p:spPr>
                <p:txBody>
                  <a:bodyPr wrap="square" rtlCol="0">
                    <a:spAutoFit/>
                  </a:bodyPr>
                  <a:lstStyle/>
                  <a:p>
                    <a:pPr algn="ctr"/>
                    <a:r>
                      <a:rPr lang="sv-SE" dirty="0">
                        <a:latin typeface="+mj-lt"/>
                      </a:rPr>
                      <a:t>Social-tjänsten</a:t>
                    </a:r>
                  </a:p>
                </p:txBody>
              </p:sp>
              <p:sp>
                <p:nvSpPr>
                  <p:cNvPr id="115" name="textruta 114"/>
                  <p:cNvSpPr txBox="1"/>
                  <p:nvPr/>
                </p:nvSpPr>
                <p:spPr>
                  <a:xfrm>
                    <a:off x="3178221" y="4071879"/>
                    <a:ext cx="1651127" cy="1112831"/>
                  </a:xfrm>
                  <a:prstGeom prst="rect">
                    <a:avLst/>
                  </a:prstGeom>
                  <a:noFill/>
                </p:spPr>
                <p:txBody>
                  <a:bodyPr wrap="square" rtlCol="0">
                    <a:spAutoFit/>
                  </a:bodyPr>
                  <a:lstStyle/>
                  <a:p>
                    <a:pPr algn="ctr"/>
                    <a:r>
                      <a:rPr lang="sv-SE" dirty="0">
                        <a:latin typeface="+mj-lt"/>
                      </a:rPr>
                      <a:t>Energi /</a:t>
                    </a:r>
                  </a:p>
                  <a:p>
                    <a:pPr algn="ctr"/>
                    <a:r>
                      <a:rPr lang="sv-SE" dirty="0">
                        <a:latin typeface="+mj-lt"/>
                      </a:rPr>
                      <a:t>Bostadsföretag</a:t>
                    </a:r>
                  </a:p>
                </p:txBody>
              </p:sp>
              <p:sp>
                <p:nvSpPr>
                  <p:cNvPr id="116" name="textruta 115"/>
                  <p:cNvSpPr txBox="1"/>
                  <p:nvPr/>
                </p:nvSpPr>
                <p:spPr>
                  <a:xfrm>
                    <a:off x="4850980" y="4910034"/>
                    <a:ext cx="1262743" cy="778981"/>
                  </a:xfrm>
                  <a:prstGeom prst="rect">
                    <a:avLst/>
                  </a:prstGeom>
                  <a:noFill/>
                </p:spPr>
                <p:txBody>
                  <a:bodyPr wrap="square" rtlCol="0">
                    <a:spAutoFit/>
                  </a:bodyPr>
                  <a:lstStyle/>
                  <a:p>
                    <a:pPr algn="ctr"/>
                    <a:r>
                      <a:rPr lang="sv-SE" dirty="0">
                        <a:latin typeface="+mj-lt"/>
                      </a:rPr>
                      <a:t>Svenska kyrkan</a:t>
                    </a:r>
                  </a:p>
                </p:txBody>
              </p:sp>
              <p:sp>
                <p:nvSpPr>
                  <p:cNvPr id="117" name="textruta 116"/>
                  <p:cNvSpPr txBox="1"/>
                  <p:nvPr/>
                </p:nvSpPr>
                <p:spPr>
                  <a:xfrm>
                    <a:off x="6502858" y="4736104"/>
                    <a:ext cx="1262743" cy="445132"/>
                  </a:xfrm>
                  <a:prstGeom prst="rect">
                    <a:avLst/>
                  </a:prstGeom>
                  <a:noFill/>
                </p:spPr>
                <p:txBody>
                  <a:bodyPr wrap="square" rtlCol="0">
                    <a:spAutoFit/>
                  </a:bodyPr>
                  <a:lstStyle/>
                  <a:p>
                    <a:pPr algn="ctr"/>
                    <a:r>
                      <a:rPr lang="sv-SE" dirty="0">
                        <a:latin typeface="+mj-lt"/>
                      </a:rPr>
                      <a:t>Psykiatrin</a:t>
                    </a:r>
                  </a:p>
                </p:txBody>
              </p:sp>
              <p:sp>
                <p:nvSpPr>
                  <p:cNvPr id="118" name="textruta 117"/>
                  <p:cNvSpPr txBox="1"/>
                  <p:nvPr/>
                </p:nvSpPr>
                <p:spPr>
                  <a:xfrm>
                    <a:off x="5743035" y="5516325"/>
                    <a:ext cx="1651127" cy="778981"/>
                  </a:xfrm>
                  <a:prstGeom prst="rect">
                    <a:avLst/>
                  </a:prstGeom>
                  <a:noFill/>
                </p:spPr>
                <p:txBody>
                  <a:bodyPr wrap="square" rtlCol="0">
                    <a:spAutoFit/>
                  </a:bodyPr>
                  <a:lstStyle/>
                  <a:p>
                    <a:pPr algn="ctr"/>
                    <a:r>
                      <a:rPr lang="sv-SE" dirty="0">
                        <a:latin typeface="+mj-lt"/>
                      </a:rPr>
                      <a:t>Röda </a:t>
                    </a:r>
                  </a:p>
                  <a:p>
                    <a:pPr algn="ctr"/>
                    <a:r>
                      <a:rPr lang="sv-SE" dirty="0">
                        <a:latin typeface="+mj-lt"/>
                      </a:rPr>
                      <a:t>Korset</a:t>
                    </a:r>
                  </a:p>
                </p:txBody>
              </p:sp>
              <p:sp>
                <p:nvSpPr>
                  <p:cNvPr id="119" name="textruta 118"/>
                  <p:cNvSpPr txBox="1"/>
                  <p:nvPr/>
                </p:nvSpPr>
                <p:spPr>
                  <a:xfrm>
                    <a:off x="2643127" y="1484229"/>
                    <a:ext cx="1651127" cy="778981"/>
                  </a:xfrm>
                  <a:prstGeom prst="rect">
                    <a:avLst/>
                  </a:prstGeom>
                  <a:noFill/>
                </p:spPr>
                <p:txBody>
                  <a:bodyPr wrap="square" rtlCol="0">
                    <a:spAutoFit/>
                  </a:bodyPr>
                  <a:lstStyle/>
                  <a:p>
                    <a:pPr algn="ctr"/>
                    <a:r>
                      <a:rPr lang="sv-SE" dirty="0">
                        <a:latin typeface="+mj-lt"/>
                      </a:rPr>
                      <a:t>Diakon-</a:t>
                    </a:r>
                  </a:p>
                  <a:p>
                    <a:pPr algn="ctr"/>
                    <a:r>
                      <a:rPr lang="sv-SE" dirty="0">
                        <a:latin typeface="+mj-lt"/>
                      </a:rPr>
                      <a:t>rådet</a:t>
                    </a:r>
                  </a:p>
                </p:txBody>
              </p:sp>
              <p:pic>
                <p:nvPicPr>
                  <p:cNvPr id="120" name="Bild 38" descr="Användare&#10;">
                    <a:extLst>
                      <a:ext uri="{FF2B5EF4-FFF2-40B4-BE49-F238E27FC236}">
                        <a16:creationId xmlns:a16="http://schemas.microsoft.com/office/drawing/2014/main" id="{ECBBD534-8086-4EA0-8160-BF01A44A1B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7029" y="2877580"/>
                    <a:ext cx="1379444" cy="1379444"/>
                  </a:xfrm>
                  <a:prstGeom prst="rect">
                    <a:avLst/>
                  </a:prstGeom>
                </p:spPr>
              </p:pic>
            </p:grpSp>
          </p:grpSp>
          <p:sp>
            <p:nvSpPr>
              <p:cNvPr id="98" name="Ellips 97"/>
              <p:cNvSpPr/>
              <p:nvPr/>
            </p:nvSpPr>
            <p:spPr>
              <a:xfrm rot="21238231">
                <a:off x="4020690" y="836762"/>
                <a:ext cx="4321494" cy="4322823"/>
              </a:xfrm>
              <a:prstGeom prst="ellipse">
                <a:avLst/>
              </a:prstGeom>
              <a:solidFill>
                <a:schemeClr val="bg1">
                  <a:alpha val="37000"/>
                </a:schemeClr>
              </a:solidFill>
              <a:ln w="104775" cmpd="sng">
                <a:solidFill>
                  <a:schemeClr val="bg1">
                    <a:lumMod val="8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grpSp>
      <p:sp>
        <p:nvSpPr>
          <p:cNvPr id="121" name="textruta 120">
            <a:extLst>
              <a:ext uri="{FF2B5EF4-FFF2-40B4-BE49-F238E27FC236}">
                <a16:creationId xmlns:a16="http://schemas.microsoft.com/office/drawing/2014/main" id="{5D3E9D24-BA58-4F47-BDA9-55F4E97D28B5}"/>
              </a:ext>
            </a:extLst>
          </p:cNvPr>
          <p:cNvSpPr txBox="1"/>
          <p:nvPr/>
        </p:nvSpPr>
        <p:spPr>
          <a:xfrm>
            <a:off x="938572" y="1432494"/>
            <a:ext cx="4426822" cy="1374500"/>
          </a:xfrm>
          <a:prstGeom prst="rect">
            <a:avLst/>
          </a:prstGeom>
          <a:noFill/>
        </p:spPr>
        <p:txBody>
          <a:bodyPr wrap="square" rtlCol="0" anchor="t">
            <a:noAutofit/>
          </a:bodyPr>
          <a:lstStyle/>
          <a:p>
            <a:pPr marL="342900" indent="-342900">
              <a:buFont typeface="Arial" panose="020B0604020202020204" pitchFamily="34" charset="0"/>
              <a:buChar char="•"/>
            </a:pPr>
            <a:r>
              <a:rPr lang="sv-SE" sz="2000" dirty="0">
                <a:latin typeface="+mj-lt"/>
                <a:ea typeface="Arial" charset="0"/>
                <a:cs typeface="Arial" charset="0"/>
              </a:rPr>
              <a:t>Ett EKC i varje kommun.</a:t>
            </a:r>
          </a:p>
          <a:p>
            <a:pPr marL="342900" indent="-342900">
              <a:buFont typeface="Arial" panose="020B0604020202020204" pitchFamily="34" charset="0"/>
              <a:buChar char="•"/>
            </a:pPr>
            <a:r>
              <a:rPr lang="sv-SE" sz="2000" dirty="0">
                <a:latin typeface="+mj-lt"/>
                <a:ea typeface="Arial" charset="0"/>
                <a:cs typeface="Arial" charset="0"/>
              </a:rPr>
              <a:t>En anställd handläggare i varje EKC.</a:t>
            </a:r>
          </a:p>
        </p:txBody>
      </p:sp>
      <p:sp>
        <p:nvSpPr>
          <p:cNvPr id="38" name="textruta 37"/>
          <p:cNvSpPr txBox="1"/>
          <p:nvPr/>
        </p:nvSpPr>
        <p:spPr>
          <a:xfrm>
            <a:off x="9360615" y="2740885"/>
            <a:ext cx="1313890" cy="646331"/>
          </a:xfrm>
          <a:prstGeom prst="rect">
            <a:avLst/>
          </a:prstGeom>
          <a:noFill/>
        </p:spPr>
        <p:txBody>
          <a:bodyPr wrap="square" rtlCol="0">
            <a:spAutoFit/>
          </a:bodyPr>
          <a:lstStyle/>
          <a:p>
            <a:pPr algn="ctr"/>
            <a:r>
              <a:rPr lang="sv-SE" dirty="0">
                <a:latin typeface="+mj-lt"/>
              </a:rPr>
              <a:t>Personligt</a:t>
            </a:r>
          </a:p>
          <a:p>
            <a:pPr algn="ctr"/>
            <a:r>
              <a:rPr lang="sv-SE" dirty="0">
                <a:latin typeface="+mj-lt"/>
              </a:rPr>
              <a:t>ombud</a:t>
            </a:r>
          </a:p>
        </p:txBody>
      </p:sp>
    </p:spTree>
    <p:extLst>
      <p:ext uri="{BB962C8B-B14F-4D97-AF65-F5344CB8AC3E}">
        <p14:creationId xmlns:p14="http://schemas.microsoft.com/office/powerpoint/2010/main" val="154520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 y="966"/>
            <a:ext cx="6107042" cy="6856067"/>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a:solidFill>
                  <a:prstClr val="black"/>
                </a:solidFill>
                <a:latin typeface="Calibri" panose="020F0502020204030204" pitchFamily="34" charset="0"/>
                <a:ea typeface="Arial" charset="0"/>
                <a:cs typeface="Calibri" panose="020F0502020204030204" pitchFamily="34" charset="0"/>
              </a:rPr>
              <a:t>Kontaktuppgifter EKC</a:t>
            </a:r>
          </a:p>
        </p:txBody>
      </p:sp>
      <p:sp>
        <p:nvSpPr>
          <p:cNvPr id="15" name="textruta 14"/>
          <p:cNvSpPr txBox="1"/>
          <p:nvPr/>
        </p:nvSpPr>
        <p:spPr>
          <a:xfrm>
            <a:off x="6882595" y="2081349"/>
            <a:ext cx="4355211" cy="2119371"/>
          </a:xfrm>
          <a:prstGeom prst="rect">
            <a:avLst/>
          </a:prstGeom>
          <a:noFill/>
        </p:spPr>
        <p:txBody>
          <a:bodyPr wrap="square" rtlCol="0" anchor="t">
            <a:noAutofit/>
          </a:bodyPr>
          <a:lstStyle/>
          <a:p>
            <a:pPr defTabSz="685800">
              <a:tabLst>
                <a:tab pos="160735" algn="l"/>
              </a:tabLst>
            </a:pPr>
            <a:r>
              <a:rPr lang="sv-SE" sz="2000" dirty="0">
                <a:latin typeface="+mj-lt"/>
                <a:ea typeface="Arial" charset="0"/>
                <a:cs typeface="Arial" charset="0"/>
              </a:rPr>
              <a:t>• </a:t>
            </a:r>
            <a:r>
              <a:rPr lang="sv-SE" sz="2000" b="1" dirty="0">
                <a:latin typeface="+mj-lt"/>
                <a:ea typeface="Arial" charset="0"/>
                <a:cs typeface="Arial" charset="0"/>
              </a:rPr>
              <a:t>Mejladress</a:t>
            </a:r>
            <a:br>
              <a:rPr lang="sv-SE" sz="2000" dirty="0">
                <a:latin typeface="+mj-lt"/>
                <a:ea typeface="Arial" charset="0"/>
                <a:cs typeface="Arial" charset="0"/>
              </a:rPr>
            </a:br>
            <a:r>
              <a:rPr lang="sv-SE" sz="2000" dirty="0">
                <a:latin typeface="+mj-lt"/>
                <a:ea typeface="Arial" charset="0"/>
                <a:cs typeface="Arial" charset="0"/>
              </a:rPr>
              <a:t>	anette.wieser@diakoniforeningen.se</a:t>
            </a:r>
          </a:p>
          <a:p>
            <a:pPr defTabSz="685800">
              <a:tabLst>
                <a:tab pos="160735" algn="l"/>
              </a:tabLst>
            </a:pPr>
            <a:r>
              <a:rPr lang="sv-SE" sz="2000" dirty="0">
                <a:ea typeface="Arial" charset="0"/>
                <a:cs typeface="Arial" charset="0"/>
              </a:rPr>
              <a:t>• </a:t>
            </a:r>
            <a:r>
              <a:rPr lang="sv-SE" sz="2000" b="1" dirty="0">
                <a:latin typeface="+mj-lt"/>
                <a:ea typeface="Arial" charset="0"/>
                <a:cs typeface="Arial" charset="0"/>
              </a:rPr>
              <a:t>Telefon</a:t>
            </a:r>
          </a:p>
          <a:p>
            <a:pPr defTabSz="685800">
              <a:tabLst>
                <a:tab pos="160735" algn="l"/>
              </a:tabLst>
            </a:pPr>
            <a:r>
              <a:rPr lang="sv-SE" sz="2000" dirty="0">
                <a:latin typeface="+mj-lt"/>
                <a:ea typeface="Arial" charset="0"/>
                <a:cs typeface="Arial" charset="0"/>
              </a:rPr>
              <a:t>	026-17 04 04</a:t>
            </a:r>
          </a:p>
          <a:p>
            <a:pPr defTabSz="685800">
              <a:tabLst>
                <a:tab pos="160735" algn="l"/>
              </a:tabLst>
            </a:pPr>
            <a:r>
              <a:rPr lang="sv-SE" sz="2000" dirty="0">
                <a:ea typeface="Arial" charset="0"/>
                <a:cs typeface="Arial" charset="0"/>
              </a:rPr>
              <a:t>• </a:t>
            </a:r>
            <a:r>
              <a:rPr lang="sv-SE" sz="2000" b="1" dirty="0">
                <a:latin typeface="+mj-lt"/>
                <a:ea typeface="Arial" charset="0"/>
                <a:cs typeface="Arial" charset="0"/>
              </a:rPr>
              <a:t>Webbplats</a:t>
            </a:r>
          </a:p>
          <a:p>
            <a:pPr defTabSz="685800">
              <a:tabLst>
                <a:tab pos="160735" algn="l"/>
              </a:tabLst>
            </a:pPr>
            <a:r>
              <a:rPr lang="sv-SE" sz="2000" dirty="0">
                <a:latin typeface="+mj-lt"/>
                <a:ea typeface="Arial" charset="0"/>
                <a:cs typeface="Arial" charset="0"/>
              </a:rPr>
              <a:t>	www.ekcgavle.se</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998284"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LOKAL SAMVERKAN</a:t>
            </a:r>
          </a:p>
        </p:txBody>
      </p:sp>
    </p:spTree>
    <p:extLst>
      <p:ext uri="{BB962C8B-B14F-4D97-AF65-F5344CB8AC3E}">
        <p14:creationId xmlns:p14="http://schemas.microsoft.com/office/powerpoint/2010/main" val="354341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0"/>
            <a:ext cx="6082146" cy="6858000"/>
          </a:xfrm>
          <a:prstGeom prst="rect">
            <a:avLst/>
          </a:prstGeom>
        </p:spPr>
      </p:pic>
      <p:sp>
        <p:nvSpPr>
          <p:cNvPr id="5" name="textruta 4"/>
          <p:cNvSpPr txBox="1"/>
          <p:nvPr/>
        </p:nvSpPr>
        <p:spPr>
          <a:xfrm>
            <a:off x="938572" y="1524000"/>
            <a:ext cx="4259964" cy="522514"/>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Diakonrådet</a:t>
            </a:r>
          </a:p>
        </p:txBody>
      </p:sp>
      <p:sp>
        <p:nvSpPr>
          <p:cNvPr id="6" name="textruta 5"/>
          <p:cNvSpPr txBox="1"/>
          <p:nvPr/>
        </p:nvSpPr>
        <p:spPr>
          <a:xfrm>
            <a:off x="846418" y="2082350"/>
            <a:ext cx="4259964" cy="2163532"/>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Ideell förening bildad 1919</a:t>
            </a:r>
          </a:p>
          <a:p>
            <a:pPr>
              <a:tabLst>
                <a:tab pos="214313" algn="l"/>
              </a:tabLst>
            </a:pPr>
            <a:r>
              <a:rPr lang="sv-SE" sz="2000" dirty="0">
                <a:ea typeface="Arial" charset="0"/>
                <a:cs typeface="Arial" charset="0"/>
              </a:rPr>
              <a:t>• </a:t>
            </a:r>
            <a:r>
              <a:rPr lang="sv-SE" sz="2000" dirty="0">
                <a:latin typeface="+mj-lt"/>
                <a:ea typeface="Arial" charset="0"/>
                <a:cs typeface="Arial" charset="0"/>
              </a:rPr>
              <a:t>Förvaltar testamenten och gåvor</a:t>
            </a:r>
          </a:p>
          <a:p>
            <a:pPr>
              <a:tabLst>
                <a:tab pos="214313" algn="l"/>
              </a:tabLst>
            </a:pPr>
            <a:r>
              <a:rPr lang="sv-SE" sz="2000" dirty="0">
                <a:ea typeface="Arial" charset="0"/>
                <a:cs typeface="Arial" charset="0"/>
              </a:rPr>
              <a:t>• </a:t>
            </a:r>
            <a:r>
              <a:rPr lang="sv-SE" sz="2000" dirty="0">
                <a:latin typeface="+mj-lt"/>
                <a:ea typeface="Arial" charset="0"/>
                <a:cs typeface="Arial" charset="0"/>
              </a:rPr>
              <a:t>Tre anställda</a:t>
            </a:r>
          </a:p>
          <a:p>
            <a:pPr>
              <a:tabLst>
                <a:tab pos="214313" algn="l"/>
              </a:tabLst>
            </a:pPr>
            <a:r>
              <a:rPr lang="sv-SE" sz="2000" dirty="0">
                <a:ea typeface="Arial" charset="0"/>
                <a:cs typeface="Arial" charset="0"/>
              </a:rPr>
              <a:t>• </a:t>
            </a:r>
            <a:r>
              <a:rPr lang="sv-SE" sz="2000" dirty="0">
                <a:latin typeface="+mj-lt"/>
                <a:ea typeface="Arial" charset="0"/>
                <a:cs typeface="Arial" charset="0"/>
              </a:rPr>
              <a:t>Ger ekonomiskt stöd till behövande 	gällande livets basbehov</a:t>
            </a:r>
          </a:p>
          <a:p>
            <a:pPr>
              <a:tabLst>
                <a:tab pos="214313" algn="l"/>
              </a:tabLst>
            </a:pPr>
            <a:r>
              <a:rPr lang="sv-SE" sz="2000" dirty="0">
                <a:latin typeface="+mj-lt"/>
                <a:ea typeface="Arial" charset="0"/>
                <a:cs typeface="Arial" charset="0"/>
              </a:rPr>
              <a:t>• Utbildar besökarna i hushållsekonomi</a:t>
            </a:r>
          </a:p>
          <a:p>
            <a:pPr>
              <a:tabLst>
                <a:tab pos="214313" algn="l"/>
              </a:tabLst>
            </a:pPr>
            <a:r>
              <a:rPr lang="sv-SE" sz="2000" dirty="0">
                <a:ea typeface="Arial" charset="0"/>
                <a:cs typeface="Arial" charset="0"/>
              </a:rPr>
              <a:t>• </a:t>
            </a:r>
            <a:r>
              <a:rPr lang="sv-SE" sz="2000" dirty="0">
                <a:latin typeface="+mj-lt"/>
                <a:ea typeface="Arial" charset="0"/>
                <a:cs typeface="Arial" charset="0"/>
              </a:rPr>
              <a:t>Öppen mottagning 3 dagar i veckan</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1001171"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LOKAL SAMVERKAN</a:t>
            </a:r>
          </a:p>
        </p:txBody>
      </p:sp>
    </p:spTree>
    <p:extLst>
      <p:ext uri="{BB962C8B-B14F-4D97-AF65-F5344CB8AC3E}">
        <p14:creationId xmlns:p14="http://schemas.microsoft.com/office/powerpoint/2010/main" val="361799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
            <a:ext cx="12192000" cy="6857869"/>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0" y="65"/>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1001171"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latin typeface="+mj-lt"/>
                <a:ea typeface="Arial" charset="0"/>
                <a:cs typeface="Arial" charset="0"/>
              </a:rPr>
              <a:t>LOKAL SAMVERKAN</a:t>
            </a:r>
          </a:p>
        </p:txBody>
      </p:sp>
      <p:sp>
        <p:nvSpPr>
          <p:cNvPr id="13" name="textruta 12">
            <a:extLst>
              <a:ext uri="{FF2B5EF4-FFF2-40B4-BE49-F238E27FC236}">
                <a16:creationId xmlns:a16="http://schemas.microsoft.com/office/drawing/2014/main" id="{F09C8813-8F64-5C45-8E7F-7C818E6D21AF}"/>
              </a:ext>
            </a:extLst>
          </p:cNvPr>
          <p:cNvSpPr txBox="1"/>
          <p:nvPr/>
        </p:nvSpPr>
        <p:spPr>
          <a:xfrm>
            <a:off x="1367245" y="2137447"/>
            <a:ext cx="9117875" cy="2583105"/>
          </a:xfrm>
          <a:prstGeom prst="rect">
            <a:avLst/>
          </a:prstGeom>
          <a:noFill/>
        </p:spPr>
        <p:txBody>
          <a:bodyPr wrap="square" rtlCol="0" anchor="ctr">
            <a:noAutofit/>
          </a:bodyPr>
          <a:lstStyle/>
          <a:p>
            <a:pPr algn="ctr"/>
            <a:endParaRPr lang="sv-SE" sz="2800" dirty="0">
              <a:solidFill>
                <a:schemeClr val="bg1"/>
              </a:solidFill>
              <a:latin typeface="Calibri Light" panose="020F0302020204030204" pitchFamily="34" charset="0"/>
              <a:ea typeface="Arial" charset="0"/>
              <a:cs typeface="Calibri Light" panose="020F0302020204030204" pitchFamily="34" charset="0"/>
            </a:endParaRPr>
          </a:p>
          <a:p>
            <a:pPr algn="ctr"/>
            <a:r>
              <a:rPr lang="sv-SE" sz="6000" b="1" dirty="0">
                <a:solidFill>
                  <a:prstClr val="white"/>
                </a:solidFill>
                <a:latin typeface="+mj-lt"/>
                <a:ea typeface="Arial" charset="0"/>
                <a:cs typeface="Calibri Light" panose="020F0302020204030204" pitchFamily="34" charset="0"/>
              </a:rPr>
              <a:t>Socioekonomisk </a:t>
            </a:r>
            <a:br>
              <a:rPr lang="sv-SE" sz="6000" b="1" dirty="0">
                <a:solidFill>
                  <a:prstClr val="white"/>
                </a:solidFill>
                <a:latin typeface="+mj-lt"/>
                <a:ea typeface="Arial" charset="0"/>
                <a:cs typeface="Calibri Light" panose="020F0302020204030204" pitchFamily="34" charset="0"/>
              </a:rPr>
            </a:br>
            <a:r>
              <a:rPr lang="sv-SE" sz="6000" b="1" dirty="0">
                <a:solidFill>
                  <a:prstClr val="white"/>
                </a:solidFill>
                <a:latin typeface="+mj-lt"/>
                <a:ea typeface="Arial" charset="0"/>
                <a:cs typeface="Calibri Light" panose="020F0302020204030204" pitchFamily="34" charset="0"/>
              </a:rPr>
              <a:t>samverkan </a:t>
            </a:r>
            <a:br>
              <a:rPr lang="sv-SE" sz="6000" b="1" dirty="0">
                <a:solidFill>
                  <a:prstClr val="white"/>
                </a:solidFill>
                <a:latin typeface="+mj-lt"/>
                <a:ea typeface="Arial" charset="0"/>
                <a:cs typeface="Calibri Light" panose="020F0302020204030204" pitchFamily="34" charset="0"/>
              </a:rPr>
            </a:br>
            <a:r>
              <a:rPr lang="sv-SE" sz="6000" b="1" dirty="0">
                <a:solidFill>
                  <a:prstClr val="white"/>
                </a:solidFill>
                <a:latin typeface="+mj-lt"/>
                <a:ea typeface="Arial" charset="0"/>
                <a:cs typeface="Calibri Light" panose="020F0302020204030204" pitchFamily="34" charset="0"/>
              </a:rPr>
              <a:t>för påverkan</a:t>
            </a:r>
          </a:p>
        </p:txBody>
      </p:sp>
    </p:spTree>
    <p:extLst>
      <p:ext uri="{BB962C8B-B14F-4D97-AF65-F5344CB8AC3E}">
        <p14:creationId xmlns:p14="http://schemas.microsoft.com/office/powerpoint/2010/main" val="125892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503692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Nätverkets aktörer</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 name="Grupp 1"/>
          <p:cNvGrpSpPr/>
          <p:nvPr/>
        </p:nvGrpSpPr>
        <p:grpSpPr>
          <a:xfrm>
            <a:off x="263374" y="6036660"/>
            <a:ext cx="1613134" cy="579237"/>
            <a:chOff x="263374" y="6036660"/>
            <a:chExt cx="1613134"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250"/>
              <a:ext cx="1030089"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LOKAL SAMVERKAN</a:t>
              </a:r>
            </a:p>
          </p:txBody>
        </p:sp>
      </p:grpSp>
      <p:grpSp>
        <p:nvGrpSpPr>
          <p:cNvPr id="54" name="Grupp 53"/>
          <p:cNvGrpSpPr/>
          <p:nvPr/>
        </p:nvGrpSpPr>
        <p:grpSpPr>
          <a:xfrm>
            <a:off x="1178684" y="1551565"/>
            <a:ext cx="9823083" cy="4774713"/>
            <a:chOff x="1327516" y="1670537"/>
            <a:chExt cx="9823083" cy="4774713"/>
          </a:xfrm>
        </p:grpSpPr>
        <p:cxnSp>
          <p:nvCxnSpPr>
            <p:cNvPr id="14" name="Rak pilkoppling 13"/>
            <p:cNvCxnSpPr/>
            <p:nvPr/>
          </p:nvCxnSpPr>
          <p:spPr>
            <a:xfrm>
              <a:off x="3914234" y="4085442"/>
              <a:ext cx="1676669" cy="0"/>
            </a:xfrm>
            <a:prstGeom prst="straightConnector1">
              <a:avLst/>
            </a:prstGeom>
            <a:ln w="2857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Rektangel med rundade hörn 14"/>
            <p:cNvSpPr/>
            <p:nvPr/>
          </p:nvSpPr>
          <p:spPr>
            <a:xfrm>
              <a:off x="6090226" y="1670537"/>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Familje-</a:t>
              </a:r>
              <a:br>
                <a:rPr lang="sv-SE" dirty="0">
                  <a:latin typeface="+mj-lt"/>
                </a:rPr>
              </a:br>
              <a:r>
                <a:rPr lang="sv-SE" dirty="0">
                  <a:latin typeface="+mj-lt"/>
                </a:rPr>
                <a:t>slanten</a:t>
              </a:r>
            </a:p>
          </p:txBody>
        </p:sp>
        <p:sp>
          <p:nvSpPr>
            <p:cNvPr id="24" name="Rektangel med rundade hörn 23"/>
            <p:cNvSpPr/>
            <p:nvPr/>
          </p:nvSpPr>
          <p:spPr>
            <a:xfrm>
              <a:off x="6099374" y="2676472"/>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Försörjningsstöd</a:t>
              </a:r>
            </a:p>
          </p:txBody>
        </p:sp>
        <p:sp>
          <p:nvSpPr>
            <p:cNvPr id="25" name="Rektangel med rundade hörn 24"/>
            <p:cNvSpPr/>
            <p:nvPr/>
          </p:nvSpPr>
          <p:spPr>
            <a:xfrm>
              <a:off x="6099374" y="3682408"/>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Gävle energi</a:t>
              </a:r>
            </a:p>
          </p:txBody>
        </p:sp>
        <p:sp>
          <p:nvSpPr>
            <p:cNvPr id="26" name="Rektangel med rundade hörn 25"/>
            <p:cNvSpPr/>
            <p:nvPr/>
          </p:nvSpPr>
          <p:spPr>
            <a:xfrm>
              <a:off x="6099374" y="4660795"/>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Gävle frivilliga samhällsarb.</a:t>
              </a:r>
            </a:p>
          </p:txBody>
        </p:sp>
        <p:sp>
          <p:nvSpPr>
            <p:cNvPr id="27" name="Rektangel med rundade hörn 26"/>
            <p:cNvSpPr/>
            <p:nvPr/>
          </p:nvSpPr>
          <p:spPr>
            <a:xfrm>
              <a:off x="6099373" y="5639182"/>
              <a:ext cx="1604803"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(Arbets-förmedlingen)</a:t>
              </a:r>
            </a:p>
          </p:txBody>
        </p:sp>
        <p:sp>
          <p:nvSpPr>
            <p:cNvPr id="30" name="Rektangel med rundade hörn 29"/>
            <p:cNvSpPr/>
            <p:nvPr/>
          </p:nvSpPr>
          <p:spPr>
            <a:xfrm>
              <a:off x="7885357" y="1670537"/>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Diakonirådet</a:t>
              </a:r>
            </a:p>
          </p:txBody>
        </p:sp>
        <p:sp>
          <p:nvSpPr>
            <p:cNvPr id="31" name="Rektangel med rundade hörn 30"/>
            <p:cNvSpPr/>
            <p:nvPr/>
          </p:nvSpPr>
          <p:spPr>
            <a:xfrm>
              <a:off x="7894506" y="2676472"/>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Gavle-gårdarna</a:t>
              </a:r>
            </a:p>
          </p:txBody>
        </p:sp>
        <p:sp>
          <p:nvSpPr>
            <p:cNvPr id="32" name="Rektangel med rundade hörn 31"/>
            <p:cNvSpPr/>
            <p:nvPr/>
          </p:nvSpPr>
          <p:spPr>
            <a:xfrm>
              <a:off x="7894506" y="3682408"/>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Personligt ombud</a:t>
              </a:r>
            </a:p>
          </p:txBody>
        </p:sp>
        <p:sp>
          <p:nvSpPr>
            <p:cNvPr id="33" name="Rektangel med rundade hörn 32"/>
            <p:cNvSpPr/>
            <p:nvPr/>
          </p:nvSpPr>
          <p:spPr>
            <a:xfrm>
              <a:off x="7894506" y="4660795"/>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Svenska kyrkan</a:t>
              </a:r>
            </a:p>
          </p:txBody>
        </p:sp>
        <p:sp>
          <p:nvSpPr>
            <p:cNvPr id="36" name="Rektangel med rundade hörn 35"/>
            <p:cNvSpPr/>
            <p:nvPr/>
          </p:nvSpPr>
          <p:spPr>
            <a:xfrm>
              <a:off x="7894506" y="5639182"/>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00" dirty="0">
                  <a:effectLst/>
                  <a:latin typeface="+mj-lt"/>
                  <a:ea typeface="Calibri" panose="020F0502020204030204" pitchFamily="34" charset="0"/>
                </a:rPr>
                <a:t>Härbärget En säng</a:t>
              </a:r>
              <a:endParaRPr lang="sv-SE" dirty="0">
                <a:latin typeface="+mj-lt"/>
              </a:endParaRPr>
            </a:p>
          </p:txBody>
        </p:sp>
        <p:sp>
          <p:nvSpPr>
            <p:cNvPr id="38" name="Rektangel med rundade hörn 37"/>
            <p:cNvSpPr/>
            <p:nvPr/>
          </p:nvSpPr>
          <p:spPr>
            <a:xfrm>
              <a:off x="9689637" y="1670537"/>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(Försäkrings-kassan)</a:t>
              </a:r>
            </a:p>
          </p:txBody>
        </p:sp>
        <p:sp>
          <p:nvSpPr>
            <p:cNvPr id="39" name="Rektangel med rundade hörn 38"/>
            <p:cNvSpPr/>
            <p:nvPr/>
          </p:nvSpPr>
          <p:spPr>
            <a:xfrm>
              <a:off x="9698785" y="2676472"/>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Röda korset</a:t>
              </a:r>
            </a:p>
          </p:txBody>
        </p:sp>
        <p:sp>
          <p:nvSpPr>
            <p:cNvPr id="40" name="Rektangel med rundade hörn 39"/>
            <p:cNvSpPr/>
            <p:nvPr/>
          </p:nvSpPr>
          <p:spPr>
            <a:xfrm>
              <a:off x="9698785" y="3682408"/>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Hela människan RIA*</a:t>
              </a:r>
            </a:p>
          </p:txBody>
        </p:sp>
        <p:sp>
          <p:nvSpPr>
            <p:cNvPr id="43" name="Rektangel med rundade hörn 42"/>
            <p:cNvSpPr/>
            <p:nvPr/>
          </p:nvSpPr>
          <p:spPr>
            <a:xfrm>
              <a:off x="1327516" y="3422752"/>
              <a:ext cx="2138629" cy="1325379"/>
            </a:xfrm>
            <a:prstGeom prst="roundRect">
              <a:avLst/>
            </a:prstGeom>
            <a:solidFill>
              <a:srgbClr val="009CB3"/>
            </a:solidFill>
            <a:ln>
              <a:solidFill>
                <a:srgbClr val="009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bg1"/>
                  </a:solidFill>
                  <a:latin typeface="+mj-lt"/>
                </a:rPr>
                <a:t>EKC</a:t>
              </a:r>
              <a:br>
                <a:rPr lang="sv-SE" b="1" dirty="0">
                  <a:solidFill>
                    <a:schemeClr val="bg1"/>
                  </a:solidFill>
                  <a:latin typeface="+mj-lt"/>
                </a:rPr>
              </a:br>
              <a:r>
                <a:rPr lang="sv-SE" dirty="0">
                  <a:solidFill>
                    <a:schemeClr val="bg1"/>
                  </a:solidFill>
                  <a:latin typeface="+mj-lt"/>
                </a:rPr>
                <a:t>Samverkansgrupp</a:t>
              </a:r>
              <a:r>
                <a:rPr lang="sv-SE" b="1" dirty="0">
                  <a:solidFill>
                    <a:srgbClr val="009CB3"/>
                  </a:solidFill>
                  <a:latin typeface="+mj-lt"/>
                </a:rPr>
                <a:t> </a:t>
              </a:r>
            </a:p>
          </p:txBody>
        </p:sp>
        <p:cxnSp>
          <p:nvCxnSpPr>
            <p:cNvPr id="44" name="Rak pilkoppling 43"/>
            <p:cNvCxnSpPr/>
            <p:nvPr/>
          </p:nvCxnSpPr>
          <p:spPr>
            <a:xfrm flipV="1">
              <a:off x="3914234" y="2600001"/>
              <a:ext cx="1205330" cy="1100949"/>
            </a:xfrm>
            <a:prstGeom prst="straightConnector1">
              <a:avLst/>
            </a:prstGeom>
            <a:ln w="2857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Rak pilkoppling 51"/>
            <p:cNvCxnSpPr/>
            <p:nvPr/>
          </p:nvCxnSpPr>
          <p:spPr>
            <a:xfrm>
              <a:off x="3914234" y="4502519"/>
              <a:ext cx="1289137" cy="1136663"/>
            </a:xfrm>
            <a:prstGeom prst="straightConnector1">
              <a:avLst/>
            </a:prstGeom>
            <a:ln w="2857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8" name="Rektangel med rundade hörn 27"/>
          <p:cNvSpPr/>
          <p:nvPr/>
        </p:nvSpPr>
        <p:spPr>
          <a:xfrm>
            <a:off x="9540805" y="4541823"/>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Konsument Gästrikland</a:t>
            </a:r>
          </a:p>
        </p:txBody>
      </p:sp>
      <p:sp>
        <p:nvSpPr>
          <p:cNvPr id="29" name="Rektangel med rundade hörn 28"/>
          <p:cNvSpPr/>
          <p:nvPr/>
        </p:nvSpPr>
        <p:spPr>
          <a:xfrm>
            <a:off x="9539255" y="5520210"/>
            <a:ext cx="1451814" cy="806068"/>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latin typeface="+mj-lt"/>
              </a:rPr>
              <a:t>Matakuten*</a:t>
            </a:r>
          </a:p>
        </p:txBody>
      </p:sp>
      <p:sp>
        <p:nvSpPr>
          <p:cNvPr id="37" name="textruta 36"/>
          <p:cNvSpPr txBox="1"/>
          <p:nvPr/>
        </p:nvSpPr>
        <p:spPr>
          <a:xfrm>
            <a:off x="10748945" y="6445250"/>
            <a:ext cx="1686896" cy="309390"/>
          </a:xfrm>
          <a:prstGeom prst="rect">
            <a:avLst/>
          </a:prstGeom>
          <a:noFill/>
        </p:spPr>
        <p:txBody>
          <a:bodyPr wrap="square" rtlCol="0" anchor="t">
            <a:noAutofit/>
          </a:bodyPr>
          <a:lstStyle/>
          <a:p>
            <a:pPr>
              <a:tabLst>
                <a:tab pos="214313" algn="l"/>
              </a:tabLst>
            </a:pPr>
            <a:r>
              <a:rPr lang="sv-SE" sz="1600" dirty="0">
                <a:latin typeface="+mj-lt"/>
                <a:ea typeface="Arial" charset="0"/>
                <a:cs typeface="Arial" charset="0"/>
              </a:rPr>
              <a:t>* observatörer</a:t>
            </a:r>
          </a:p>
        </p:txBody>
      </p:sp>
    </p:spTree>
    <p:extLst>
      <p:ext uri="{BB962C8B-B14F-4D97-AF65-F5344CB8AC3E}">
        <p14:creationId xmlns:p14="http://schemas.microsoft.com/office/powerpoint/2010/main" val="25135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50" y="645"/>
            <a:ext cx="6107550" cy="6856710"/>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a:solidFill>
                  <a:prstClr val="black"/>
                </a:solidFill>
                <a:latin typeface="Calibri" panose="020F0502020204030204" pitchFamily="34" charset="0"/>
                <a:ea typeface="Arial" charset="0"/>
                <a:cs typeface="Calibri" panose="020F0502020204030204" pitchFamily="34" charset="0"/>
              </a:rPr>
              <a:t>Historik - hyresskulder</a:t>
            </a:r>
          </a:p>
        </p:txBody>
      </p:sp>
      <p:sp>
        <p:nvSpPr>
          <p:cNvPr id="15" name="textruta 14"/>
          <p:cNvSpPr txBox="1"/>
          <p:nvPr/>
        </p:nvSpPr>
        <p:spPr>
          <a:xfrm>
            <a:off x="6882595" y="2081475"/>
            <a:ext cx="4355211" cy="2119371"/>
          </a:xfrm>
          <a:prstGeom prst="rect">
            <a:avLst/>
          </a:prstGeom>
          <a:noFill/>
        </p:spPr>
        <p:txBody>
          <a:bodyPr wrap="square" rtlCol="0" anchor="t">
            <a:noAutofit/>
          </a:bodyPr>
          <a:lstStyle/>
          <a:p>
            <a:pPr>
              <a:tabLst>
                <a:tab pos="214313" algn="l"/>
              </a:tabLst>
            </a:pPr>
            <a:r>
              <a:rPr lang="sv-SE" sz="2000" b="1" dirty="0">
                <a:latin typeface="+mj-lt"/>
                <a:ea typeface="Arial" charset="0"/>
                <a:cs typeface="Arial" charset="0"/>
              </a:rPr>
              <a:t>2002</a:t>
            </a:r>
          </a:p>
          <a:p>
            <a:pPr>
              <a:tabLst>
                <a:tab pos="214313" algn="l"/>
              </a:tabLst>
            </a:pPr>
            <a:r>
              <a:rPr lang="sv-SE" sz="2000" dirty="0">
                <a:latin typeface="+mj-lt"/>
                <a:ea typeface="Arial" charset="0"/>
                <a:cs typeface="Arial" charset="0"/>
              </a:rPr>
              <a:t>• Diakonirådet, Socialtjänsten, 	</a:t>
            </a:r>
            <a:r>
              <a:rPr lang="sv-SE" sz="2000" dirty="0" err="1">
                <a:latin typeface="+mj-lt"/>
                <a:ea typeface="Arial" charset="0"/>
                <a:cs typeface="Arial" charset="0"/>
              </a:rPr>
              <a:t>Gavlegårdarna</a:t>
            </a: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 Personligt ombud såg en brist i 	samhället angående möjlighet att få 	ekonomisk rådgivning</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02213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LOKAL SAMVERKAN</a:t>
            </a:r>
          </a:p>
        </p:txBody>
      </p:sp>
    </p:spTree>
    <p:extLst>
      <p:ext uri="{BB962C8B-B14F-4D97-AF65-F5344CB8AC3E}">
        <p14:creationId xmlns:p14="http://schemas.microsoft.com/office/powerpoint/2010/main" val="130769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460846"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Samverkansavtal / förväntansdokument</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D3E9D24-BA58-4F47-BDA9-55F4E97D28B5}"/>
              </a:ext>
            </a:extLst>
          </p:cNvPr>
          <p:cNvSpPr txBox="1"/>
          <p:nvPr/>
        </p:nvSpPr>
        <p:spPr>
          <a:xfrm>
            <a:off x="938571" y="1432494"/>
            <a:ext cx="6757629" cy="1374500"/>
          </a:xfrm>
          <a:prstGeom prst="rect">
            <a:avLst/>
          </a:prstGeom>
          <a:noFill/>
        </p:spPr>
        <p:txBody>
          <a:bodyPr wrap="square" rtlCol="0" anchor="t">
            <a:noAutofit/>
          </a:bodyPr>
          <a:lstStyle/>
          <a:p>
            <a:r>
              <a:rPr lang="sv-SE" sz="2000" dirty="0">
                <a:latin typeface="+mj-lt"/>
                <a:ea typeface="Arial" charset="0"/>
                <a:cs typeface="Arial" charset="0"/>
              </a:rPr>
              <a:t>Varje aktör har skrivit under ett samverkansavtal samt formulerat ett förväntansdokument.</a:t>
            </a:r>
          </a:p>
          <a:p>
            <a:endParaRPr lang="sv-SE" sz="2000" dirty="0">
              <a:latin typeface="+mj-lt"/>
              <a:ea typeface="Arial" charset="0"/>
              <a:cs typeface="Arial" charset="0"/>
            </a:endParaRPr>
          </a:p>
          <a:p>
            <a:r>
              <a:rPr lang="sv-SE" sz="2000" dirty="0">
                <a:latin typeface="+mj-lt"/>
                <a:ea typeface="Arial" charset="0"/>
                <a:cs typeface="Arial" charset="0"/>
              </a:rPr>
              <a:t>Exempel:</a:t>
            </a:r>
          </a:p>
        </p:txBody>
      </p:sp>
      <p:grpSp>
        <p:nvGrpSpPr>
          <p:cNvPr id="2" name="Grupp 1"/>
          <p:cNvGrpSpPr/>
          <p:nvPr/>
        </p:nvGrpSpPr>
        <p:grpSpPr>
          <a:xfrm>
            <a:off x="263374" y="6036660"/>
            <a:ext cx="1651042" cy="579237"/>
            <a:chOff x="263374" y="6036660"/>
            <a:chExt cx="1651042"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250"/>
              <a:ext cx="1067997"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LOKAL SAMVERKAN</a:t>
              </a:r>
            </a:p>
          </p:txBody>
        </p:sp>
      </p:grpSp>
      <p:graphicFrame>
        <p:nvGraphicFramePr>
          <p:cNvPr id="21" name="Tabell 20"/>
          <p:cNvGraphicFramePr>
            <a:graphicFrameLocks noGrp="1"/>
          </p:cNvGraphicFramePr>
          <p:nvPr/>
        </p:nvGraphicFramePr>
        <p:xfrm>
          <a:off x="6290879" y="2899955"/>
          <a:ext cx="3950499" cy="296193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950499">
                  <a:extLst>
                    <a:ext uri="{9D8B030D-6E8A-4147-A177-3AD203B41FA5}">
                      <a16:colId xmlns:a16="http://schemas.microsoft.com/office/drawing/2014/main" val="902815270"/>
                    </a:ext>
                  </a:extLst>
                </a:gridCol>
              </a:tblGrid>
              <a:tr h="545203">
                <a:tc>
                  <a:txBody>
                    <a:bodyPr/>
                    <a:lstStyle/>
                    <a:p>
                      <a:pPr algn="ctr"/>
                      <a:r>
                        <a:rPr lang="sv-SE" sz="2200" dirty="0">
                          <a:latin typeface="Calibri Light" panose="020F0302020204030204" pitchFamily="34" charset="0"/>
                          <a:cs typeface="Calibri Light" panose="020F0302020204030204" pitchFamily="34" charset="0"/>
                        </a:rPr>
                        <a:t>Förväntansdokument</a:t>
                      </a:r>
                    </a:p>
                  </a:txBody>
                  <a:tcPr marL="113116" marR="113116" marT="56558" marB="565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B0"/>
                    </a:solidFill>
                  </a:tcPr>
                </a:tc>
                <a:extLst>
                  <a:ext uri="{0D108BD9-81ED-4DB2-BD59-A6C34878D82A}">
                    <a16:rowId xmlns:a16="http://schemas.microsoft.com/office/drawing/2014/main" val="1232290213"/>
                  </a:ext>
                </a:extLst>
              </a:tr>
              <a:tr h="241672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200" b="0" i="0" u="none" strike="noStrike" kern="0" cap="small" spc="0" normalizeH="0" baseline="0" noProof="0" dirty="0">
                        <a:ln>
                          <a:noFill/>
                        </a:ln>
                        <a:solidFill>
                          <a:srgbClr val="2F5597"/>
                        </a:solidFill>
                        <a:effectLst/>
                        <a:uLnTx/>
                        <a:uFillTx/>
                        <a:latin typeface="+mn-l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700" b="0" i="0" u="none" strike="noStrike" kern="0" cap="none" spc="0" normalizeH="0" baseline="0" noProof="0" dirty="0">
                        <a:ln>
                          <a:noFill/>
                        </a:ln>
                        <a:solidFill>
                          <a:srgbClr val="4472C4"/>
                        </a:solidFill>
                        <a:effectLst/>
                        <a:uLnTx/>
                        <a:uFillTx/>
                        <a:latin typeface="+mn-lt"/>
                        <a:ea typeface="Calibri" panose="020F0502020204030204" pitchFamily="34" charset="0"/>
                        <a:cs typeface="Times New Roman" panose="02020603050405020304" pitchFamily="18" charset="0"/>
                      </a:endParaRPr>
                    </a:p>
                    <a:p>
                      <a:endParaRPr lang="sv-SE" sz="2200" dirty="0"/>
                    </a:p>
                  </a:txBody>
                  <a:tcPr marL="113116" marR="113116" marT="56558" marB="565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0728801"/>
                  </a:ext>
                </a:extLst>
              </a:tr>
            </a:tbl>
          </a:graphicData>
        </a:graphic>
      </p:graphicFrame>
      <p:sp>
        <p:nvSpPr>
          <p:cNvPr id="22" name="textruta 21"/>
          <p:cNvSpPr txBox="1"/>
          <p:nvPr/>
        </p:nvSpPr>
        <p:spPr>
          <a:xfrm>
            <a:off x="6471391" y="3786558"/>
            <a:ext cx="3503889" cy="1754326"/>
          </a:xfrm>
          <a:prstGeom prst="rect">
            <a:avLst/>
          </a:prstGeom>
          <a:noFill/>
        </p:spPr>
        <p:txBody>
          <a:bodyPr wrap="square" rtlCol="0">
            <a:spAutoFit/>
          </a:bodyPr>
          <a:lstStyle/>
          <a:p>
            <a:r>
              <a:rPr lang="sv-SE" dirty="0">
                <a:latin typeface="Calibri Light" panose="020F0302020204030204" pitchFamily="34" charset="0"/>
                <a:cs typeface="Calibri Light" panose="020F0302020204030204" pitchFamily="34" charset="0"/>
              </a:rPr>
              <a:t>Vi önskar vara med i nätverket för att få en bild av vad som görs i Gävle för den målgrupp vi arbetar med. Dels för att inte uppfinna hjulet igen men också för att samarbeta runt olika projekt. </a:t>
            </a:r>
          </a:p>
        </p:txBody>
      </p:sp>
      <p:graphicFrame>
        <p:nvGraphicFramePr>
          <p:cNvPr id="23" name="Tabell 22"/>
          <p:cNvGraphicFramePr>
            <a:graphicFrameLocks noGrp="1"/>
          </p:cNvGraphicFramePr>
          <p:nvPr/>
        </p:nvGraphicFramePr>
        <p:xfrm>
          <a:off x="1914416" y="2899955"/>
          <a:ext cx="3768634" cy="247280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68634">
                  <a:extLst>
                    <a:ext uri="{9D8B030D-6E8A-4147-A177-3AD203B41FA5}">
                      <a16:colId xmlns:a16="http://schemas.microsoft.com/office/drawing/2014/main" val="902815270"/>
                    </a:ext>
                  </a:extLst>
                </a:gridCol>
              </a:tblGrid>
              <a:tr h="567820">
                <a:tc>
                  <a:txBody>
                    <a:bodyPr/>
                    <a:lstStyle/>
                    <a:p>
                      <a:pPr algn="ctr"/>
                      <a:r>
                        <a:rPr lang="sv-SE" sz="2200" dirty="0">
                          <a:latin typeface="Calibri Light" panose="020F0302020204030204" pitchFamily="34" charset="0"/>
                          <a:cs typeface="Calibri Light" panose="020F0302020204030204" pitchFamily="34" charset="0"/>
                        </a:rPr>
                        <a:t>Förväntansdokument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AB0"/>
                    </a:solidFill>
                  </a:tcPr>
                </a:tc>
                <a:extLst>
                  <a:ext uri="{0D108BD9-81ED-4DB2-BD59-A6C34878D82A}">
                    <a16:rowId xmlns:a16="http://schemas.microsoft.com/office/drawing/2014/main" val="1232290213"/>
                  </a:ext>
                </a:extLst>
              </a:tr>
              <a:tr h="19049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0" cap="small" spc="0" normalizeH="0" baseline="0" noProof="0" dirty="0">
                        <a:ln>
                          <a:noFill/>
                        </a:ln>
                        <a:solidFill>
                          <a:srgbClr val="2F5597"/>
                        </a:solidFill>
                        <a:effectLst/>
                        <a:uLnTx/>
                        <a:uFillTx/>
                        <a:latin typeface="+mn-l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dirty="0">
                        <a:ln>
                          <a:noFill/>
                        </a:ln>
                        <a:solidFill>
                          <a:srgbClr val="4472C4"/>
                        </a:solidFill>
                        <a:effectLst/>
                        <a:uLnTx/>
                        <a:uFillTx/>
                        <a:latin typeface="+mn-lt"/>
                        <a:ea typeface="Calibri" panose="020F0502020204030204" pitchFamily="34" charset="0"/>
                        <a:cs typeface="Times New Roman" panose="02020603050405020304" pitchFamily="18" charset="0"/>
                      </a:endParaRPr>
                    </a:p>
                    <a:p>
                      <a:endParaRPr lang="sv-S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0728801"/>
                  </a:ext>
                </a:extLst>
              </a:tr>
            </a:tbl>
          </a:graphicData>
        </a:graphic>
      </p:graphicFrame>
      <p:sp>
        <p:nvSpPr>
          <p:cNvPr id="24" name="textruta 23"/>
          <p:cNvSpPr txBox="1"/>
          <p:nvPr/>
        </p:nvSpPr>
        <p:spPr>
          <a:xfrm>
            <a:off x="2063453" y="3821718"/>
            <a:ext cx="2963896" cy="1200329"/>
          </a:xfrm>
          <a:prstGeom prst="rect">
            <a:avLst/>
          </a:prstGeom>
          <a:noFill/>
        </p:spPr>
        <p:txBody>
          <a:bodyPr wrap="square" rtlCol="0">
            <a:spAutoFit/>
          </a:bodyPr>
          <a:lstStyle/>
          <a:p>
            <a:r>
              <a:rPr lang="sv-SE" dirty="0">
                <a:latin typeface="Calibri Light" panose="020F0302020204030204" pitchFamily="34" charset="0"/>
                <a:cs typeface="Calibri Light" panose="020F0302020204030204" pitchFamily="34" charset="0"/>
              </a:rPr>
              <a:t>Vi förväntar oss ett utbyte av kunskap och erfarenheter. Att vi gemensamt är en röst för de marginaliserade.</a:t>
            </a:r>
          </a:p>
        </p:txBody>
      </p:sp>
    </p:spTree>
    <p:extLst>
      <p:ext uri="{BB962C8B-B14F-4D97-AF65-F5344CB8AC3E}">
        <p14:creationId xmlns:p14="http://schemas.microsoft.com/office/powerpoint/2010/main" val="256134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04" y="0"/>
            <a:ext cx="6107042" cy="6857355"/>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a:solidFill>
                  <a:prstClr val="black"/>
                </a:solidFill>
                <a:latin typeface="Calibri" panose="020F0502020204030204" pitchFamily="34" charset="0"/>
                <a:ea typeface="Arial" charset="0"/>
                <a:cs typeface="Calibri" panose="020F0502020204030204" pitchFamily="34" charset="0"/>
              </a:rPr>
              <a:t>Åtgärder</a:t>
            </a:r>
          </a:p>
        </p:txBody>
      </p:sp>
      <p:sp>
        <p:nvSpPr>
          <p:cNvPr id="15" name="textruta 14"/>
          <p:cNvSpPr txBox="1"/>
          <p:nvPr/>
        </p:nvSpPr>
        <p:spPr>
          <a:xfrm>
            <a:off x="6882595" y="2081475"/>
            <a:ext cx="4355211" cy="3013039"/>
          </a:xfrm>
          <a:prstGeom prst="rect">
            <a:avLst/>
          </a:prstGeom>
          <a:noFill/>
        </p:spPr>
        <p:txBody>
          <a:bodyPr wrap="square" rtlCol="0" anchor="t">
            <a:noAutofit/>
          </a:bodyPr>
          <a:lstStyle/>
          <a:p>
            <a:pPr>
              <a:tabLst>
                <a:tab pos="214313" algn="l"/>
              </a:tabLst>
            </a:pPr>
            <a:r>
              <a:rPr lang="sv-SE" sz="2000" b="1" dirty="0">
                <a:latin typeface="+mj-lt"/>
                <a:ea typeface="Arial" charset="0"/>
                <a:cs typeface="Arial" charset="0"/>
              </a:rPr>
              <a:t>Åtgärder för att motverka fattigdom och social utestängning:</a:t>
            </a:r>
          </a:p>
          <a:p>
            <a:pPr>
              <a:tabLst>
                <a:tab pos="214313" algn="l"/>
              </a:tabLst>
            </a:pPr>
            <a:r>
              <a:rPr lang="sv-SE" sz="2000" dirty="0">
                <a:latin typeface="+mj-lt"/>
                <a:ea typeface="Arial" charset="0"/>
                <a:cs typeface="Arial" charset="0"/>
              </a:rPr>
              <a:t>• Sätta människan i centrum</a:t>
            </a:r>
          </a:p>
          <a:p>
            <a:pPr>
              <a:tabLst>
                <a:tab pos="214313" algn="l"/>
              </a:tabLst>
            </a:pPr>
            <a:r>
              <a:rPr lang="sv-SE" sz="2000" dirty="0">
                <a:ea typeface="Arial" charset="0"/>
                <a:cs typeface="Arial" charset="0"/>
              </a:rPr>
              <a:t>• </a:t>
            </a:r>
            <a:r>
              <a:rPr lang="sv-SE" sz="2000" dirty="0">
                <a:latin typeface="+mj-lt"/>
                <a:ea typeface="Arial" charset="0"/>
                <a:cs typeface="Arial" charset="0"/>
              </a:rPr>
              <a:t>Bättre och utökat samarbete mellan 	myndigheter och andra aktörer </a:t>
            </a:r>
          </a:p>
          <a:p>
            <a:pPr>
              <a:tabLst>
                <a:tab pos="214313" algn="l"/>
              </a:tabLst>
            </a:pPr>
            <a:endParaRPr lang="sv-SE" sz="2000" dirty="0">
              <a:latin typeface="+mj-lt"/>
              <a:ea typeface="Arial" charset="0"/>
              <a:cs typeface="Arial" charset="0"/>
            </a:endParaRPr>
          </a:p>
          <a:p>
            <a:pPr>
              <a:tabLst>
                <a:tab pos="214313" algn="l"/>
              </a:tabLst>
            </a:pPr>
            <a:r>
              <a:rPr lang="sv-SE" sz="2000" b="1" dirty="0">
                <a:latin typeface="+mj-lt"/>
                <a:ea typeface="Arial" charset="0"/>
                <a:cs typeface="Arial" charset="0"/>
              </a:rPr>
              <a:t>Leder bland annat till:</a:t>
            </a:r>
          </a:p>
          <a:p>
            <a:pPr>
              <a:tabLst>
                <a:tab pos="214313" algn="l"/>
              </a:tabLst>
            </a:pPr>
            <a:r>
              <a:rPr lang="sv-SE" sz="2000" dirty="0">
                <a:ea typeface="Arial" charset="0"/>
                <a:cs typeface="Arial" charset="0"/>
              </a:rPr>
              <a:t>• </a:t>
            </a:r>
            <a:r>
              <a:rPr lang="sv-SE" sz="2000" dirty="0">
                <a:latin typeface="+mj-lt"/>
                <a:ea typeface="Arial" charset="0"/>
                <a:cs typeface="Arial" charset="0"/>
              </a:rPr>
              <a:t>Kortare (besluts)vägar</a:t>
            </a:r>
          </a:p>
          <a:p>
            <a:pPr>
              <a:tabLst>
                <a:tab pos="214313" algn="l"/>
              </a:tabLst>
            </a:pPr>
            <a:r>
              <a:rPr lang="sv-SE" sz="2000" dirty="0">
                <a:ea typeface="Arial" charset="0"/>
                <a:cs typeface="Arial" charset="0"/>
              </a:rPr>
              <a:t>• </a:t>
            </a:r>
            <a:r>
              <a:rPr lang="sv-SE" sz="2000" dirty="0">
                <a:latin typeface="+mj-lt"/>
                <a:ea typeface="Arial" charset="0"/>
                <a:cs typeface="Arial" charset="0"/>
              </a:rPr>
              <a:t>Bättre effekt av åtgärder genom 	uppföljning</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014186"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LOKAL SAMVERKAN</a:t>
            </a:r>
          </a:p>
        </p:txBody>
      </p:sp>
    </p:spTree>
    <p:extLst>
      <p:ext uri="{BB962C8B-B14F-4D97-AF65-F5344CB8AC3E}">
        <p14:creationId xmlns:p14="http://schemas.microsoft.com/office/powerpoint/2010/main" val="365653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685876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Exempel</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 name="Grupp 1"/>
          <p:cNvGrpSpPr/>
          <p:nvPr/>
        </p:nvGrpSpPr>
        <p:grpSpPr>
          <a:xfrm>
            <a:off x="263374" y="6036660"/>
            <a:ext cx="1597231" cy="579237"/>
            <a:chOff x="263374" y="6036660"/>
            <a:chExt cx="1597231"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250"/>
              <a:ext cx="1014186"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LOKAL SAMVERKAN</a:t>
              </a:r>
            </a:p>
          </p:txBody>
        </p:sp>
      </p:grpSp>
      <p:grpSp>
        <p:nvGrpSpPr>
          <p:cNvPr id="27" name="Grupp 26"/>
          <p:cNvGrpSpPr/>
          <p:nvPr/>
        </p:nvGrpSpPr>
        <p:grpSpPr>
          <a:xfrm>
            <a:off x="3620902" y="1674072"/>
            <a:ext cx="4938650" cy="4837499"/>
            <a:chOff x="1821792" y="1236823"/>
            <a:chExt cx="5432241" cy="5320980"/>
          </a:xfrm>
        </p:grpSpPr>
        <p:pic>
          <p:nvPicPr>
            <p:cNvPr id="28" name="Bild 19" descr="Användare&#10;">
              <a:extLst>
                <a:ext uri="{FF2B5EF4-FFF2-40B4-BE49-F238E27FC236}">
                  <a16:creationId xmlns:a16="http://schemas.microsoft.com/office/drawing/2014/main" id="{BADD9571-86E5-4454-8900-4845641AF0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1695" y="3210750"/>
              <a:ext cx="1379444" cy="1379444"/>
            </a:xfrm>
            <a:prstGeom prst="rect">
              <a:avLst/>
            </a:prstGeom>
          </p:spPr>
        </p:pic>
        <p:sp>
          <p:nvSpPr>
            <p:cNvPr id="29" name="Ellips 28"/>
            <p:cNvSpPr/>
            <p:nvPr/>
          </p:nvSpPr>
          <p:spPr>
            <a:xfrm>
              <a:off x="5347397" y="4364038"/>
              <a:ext cx="1600200" cy="1600200"/>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0" name="Ellips 29"/>
            <p:cNvSpPr/>
            <p:nvPr/>
          </p:nvSpPr>
          <p:spPr>
            <a:xfrm>
              <a:off x="2051610" y="4364038"/>
              <a:ext cx="1600200" cy="1600200"/>
            </a:xfrm>
            <a:prstGeom prst="ellipse">
              <a:avLst/>
            </a:prstGeom>
            <a:solidFill>
              <a:srgbClr val="009AB0"/>
            </a:solidFill>
            <a:ln w="571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1" name="Ellips 30"/>
            <p:cNvSpPr/>
            <p:nvPr/>
          </p:nvSpPr>
          <p:spPr>
            <a:xfrm>
              <a:off x="1846643" y="2652217"/>
              <a:ext cx="1600200" cy="1600200"/>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2" name="Ellips 31"/>
            <p:cNvSpPr/>
            <p:nvPr/>
          </p:nvSpPr>
          <p:spPr>
            <a:xfrm>
              <a:off x="3747197" y="4957603"/>
              <a:ext cx="1600200" cy="1600200"/>
            </a:xfrm>
            <a:prstGeom prst="ellipse">
              <a:avLst/>
            </a:prstGeom>
            <a:solidFill>
              <a:srgbClr val="009AB0"/>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3" name="Ellips 32"/>
            <p:cNvSpPr/>
            <p:nvPr/>
          </p:nvSpPr>
          <p:spPr>
            <a:xfrm>
              <a:off x="5653833" y="2665284"/>
              <a:ext cx="1600200" cy="1600200"/>
            </a:xfrm>
            <a:prstGeom prst="ellipse">
              <a:avLst/>
            </a:prstGeom>
            <a:solidFill>
              <a:srgbClr val="009AB0"/>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6" name="Ellips 35"/>
            <p:cNvSpPr/>
            <p:nvPr/>
          </p:nvSpPr>
          <p:spPr>
            <a:xfrm>
              <a:off x="4649086" y="1236823"/>
              <a:ext cx="1600200" cy="1600200"/>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7" name="Ellips 36"/>
            <p:cNvSpPr/>
            <p:nvPr/>
          </p:nvSpPr>
          <p:spPr>
            <a:xfrm>
              <a:off x="2896713" y="1236823"/>
              <a:ext cx="1600200" cy="1600200"/>
            </a:xfrm>
            <a:prstGeom prst="ellipse">
              <a:avLst/>
            </a:prstGeom>
            <a:solidFill>
              <a:srgbClr val="009AB0"/>
            </a:solidFill>
            <a:ln w="571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8" name="textruta 37"/>
            <p:cNvSpPr txBox="1"/>
            <p:nvPr/>
          </p:nvSpPr>
          <p:spPr>
            <a:xfrm>
              <a:off x="3065441" y="1712694"/>
              <a:ext cx="1262743" cy="677074"/>
            </a:xfrm>
            <a:prstGeom prst="rect">
              <a:avLst/>
            </a:prstGeom>
            <a:noFill/>
          </p:spPr>
          <p:txBody>
            <a:bodyPr wrap="square" rtlCol="0">
              <a:spAutoFit/>
            </a:bodyPr>
            <a:lstStyle/>
            <a:p>
              <a:pPr algn="ctr"/>
              <a:r>
                <a:rPr lang="sv-SE" sz="1700" dirty="0">
                  <a:solidFill>
                    <a:schemeClr val="bg1"/>
                  </a:solidFill>
                  <a:latin typeface="+mj-lt"/>
                </a:rPr>
                <a:t>Arbetsför-medlingen</a:t>
              </a:r>
            </a:p>
          </p:txBody>
        </p:sp>
        <p:sp>
          <p:nvSpPr>
            <p:cNvPr id="39" name="textruta 38"/>
            <p:cNvSpPr txBox="1"/>
            <p:nvPr/>
          </p:nvSpPr>
          <p:spPr>
            <a:xfrm>
              <a:off x="4817814" y="1824913"/>
              <a:ext cx="1262743" cy="389318"/>
            </a:xfrm>
            <a:prstGeom prst="rect">
              <a:avLst/>
            </a:prstGeom>
            <a:noFill/>
          </p:spPr>
          <p:txBody>
            <a:bodyPr wrap="square" rtlCol="0">
              <a:spAutoFit/>
            </a:bodyPr>
            <a:lstStyle/>
            <a:p>
              <a:pPr algn="ctr"/>
              <a:r>
                <a:rPr lang="sv-SE" sz="1700" dirty="0">
                  <a:solidFill>
                    <a:schemeClr val="bg1"/>
                  </a:solidFill>
                  <a:latin typeface="+mj-lt"/>
                </a:rPr>
                <a:t>RIA</a:t>
              </a:r>
            </a:p>
          </p:txBody>
        </p:sp>
        <p:sp>
          <p:nvSpPr>
            <p:cNvPr id="40" name="textruta 39"/>
            <p:cNvSpPr txBox="1"/>
            <p:nvPr/>
          </p:nvSpPr>
          <p:spPr>
            <a:xfrm>
              <a:off x="5767351" y="3201948"/>
              <a:ext cx="1431472" cy="677074"/>
            </a:xfrm>
            <a:prstGeom prst="rect">
              <a:avLst/>
            </a:prstGeom>
            <a:noFill/>
          </p:spPr>
          <p:txBody>
            <a:bodyPr wrap="square" rtlCol="0">
              <a:spAutoFit/>
            </a:bodyPr>
            <a:lstStyle/>
            <a:p>
              <a:pPr algn="ctr"/>
              <a:r>
                <a:rPr lang="sv-SE" sz="1700" dirty="0">
                  <a:solidFill>
                    <a:schemeClr val="bg1"/>
                  </a:solidFill>
                  <a:latin typeface="+mj-lt"/>
                </a:rPr>
                <a:t>Försäkrings-kassan</a:t>
              </a:r>
            </a:p>
          </p:txBody>
        </p:sp>
        <p:sp>
          <p:nvSpPr>
            <p:cNvPr id="41" name="textruta 40"/>
            <p:cNvSpPr txBox="1"/>
            <p:nvPr/>
          </p:nvSpPr>
          <p:spPr>
            <a:xfrm>
              <a:off x="1821792" y="3280848"/>
              <a:ext cx="1602976" cy="389318"/>
            </a:xfrm>
            <a:prstGeom prst="rect">
              <a:avLst/>
            </a:prstGeom>
            <a:noFill/>
          </p:spPr>
          <p:txBody>
            <a:bodyPr wrap="square" rtlCol="0">
              <a:spAutoFit/>
            </a:bodyPr>
            <a:lstStyle/>
            <a:p>
              <a:pPr algn="ctr"/>
              <a:r>
                <a:rPr lang="sv-SE" sz="1700" dirty="0">
                  <a:solidFill>
                    <a:schemeClr val="bg1"/>
                  </a:solidFill>
                  <a:latin typeface="+mj-lt"/>
                </a:rPr>
                <a:t>Socialtjänsten</a:t>
              </a:r>
            </a:p>
          </p:txBody>
        </p:sp>
        <p:sp>
          <p:nvSpPr>
            <p:cNvPr id="42" name="textruta 41"/>
            <p:cNvSpPr txBox="1"/>
            <p:nvPr/>
          </p:nvSpPr>
          <p:spPr>
            <a:xfrm>
              <a:off x="2026146" y="4888762"/>
              <a:ext cx="1651127" cy="677074"/>
            </a:xfrm>
            <a:prstGeom prst="rect">
              <a:avLst/>
            </a:prstGeom>
            <a:noFill/>
          </p:spPr>
          <p:txBody>
            <a:bodyPr wrap="square" rtlCol="0">
              <a:spAutoFit/>
            </a:bodyPr>
            <a:lstStyle/>
            <a:p>
              <a:pPr algn="ctr"/>
              <a:r>
                <a:rPr lang="sv-SE" sz="1700" dirty="0">
                  <a:solidFill>
                    <a:schemeClr val="bg1"/>
                  </a:solidFill>
                  <a:latin typeface="+mj-lt"/>
                </a:rPr>
                <a:t>Energi /</a:t>
              </a:r>
            </a:p>
            <a:p>
              <a:pPr algn="ctr"/>
              <a:r>
                <a:rPr lang="sv-SE" sz="1700" dirty="0">
                  <a:solidFill>
                    <a:schemeClr val="bg1"/>
                  </a:solidFill>
                  <a:latin typeface="+mj-lt"/>
                </a:rPr>
                <a:t>Bostadsföretag</a:t>
              </a:r>
            </a:p>
          </p:txBody>
        </p:sp>
        <p:sp>
          <p:nvSpPr>
            <p:cNvPr id="43" name="textruta 42"/>
            <p:cNvSpPr txBox="1"/>
            <p:nvPr/>
          </p:nvSpPr>
          <p:spPr>
            <a:xfrm>
              <a:off x="3915926" y="5481259"/>
              <a:ext cx="1262743" cy="677074"/>
            </a:xfrm>
            <a:prstGeom prst="rect">
              <a:avLst/>
            </a:prstGeom>
            <a:noFill/>
          </p:spPr>
          <p:txBody>
            <a:bodyPr wrap="square" rtlCol="0">
              <a:spAutoFit/>
            </a:bodyPr>
            <a:lstStyle/>
            <a:p>
              <a:pPr algn="ctr"/>
              <a:r>
                <a:rPr lang="sv-SE" sz="1700" dirty="0">
                  <a:solidFill>
                    <a:schemeClr val="bg1"/>
                  </a:solidFill>
                  <a:latin typeface="+mj-lt"/>
                </a:rPr>
                <a:t>Svenska kyrkan</a:t>
              </a:r>
            </a:p>
          </p:txBody>
        </p:sp>
        <p:sp>
          <p:nvSpPr>
            <p:cNvPr id="44" name="textruta 43"/>
            <p:cNvSpPr txBox="1"/>
            <p:nvPr/>
          </p:nvSpPr>
          <p:spPr>
            <a:xfrm>
              <a:off x="5516125" y="4957603"/>
              <a:ext cx="1262743" cy="389318"/>
            </a:xfrm>
            <a:prstGeom prst="rect">
              <a:avLst/>
            </a:prstGeom>
            <a:noFill/>
          </p:spPr>
          <p:txBody>
            <a:bodyPr wrap="square" rtlCol="0">
              <a:spAutoFit/>
            </a:bodyPr>
            <a:lstStyle/>
            <a:p>
              <a:pPr algn="ctr"/>
              <a:r>
                <a:rPr lang="sv-SE" sz="1700" dirty="0">
                  <a:solidFill>
                    <a:schemeClr val="bg1"/>
                  </a:solidFill>
                  <a:latin typeface="+mj-lt"/>
                </a:rPr>
                <a:t>Psykiatrin</a:t>
              </a:r>
            </a:p>
          </p:txBody>
        </p:sp>
      </p:grpSp>
    </p:spTree>
    <p:extLst>
      <p:ext uri="{BB962C8B-B14F-4D97-AF65-F5344CB8AC3E}">
        <p14:creationId xmlns:p14="http://schemas.microsoft.com/office/powerpoint/2010/main" val="242892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685876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Exempel</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 name="Grupp 1"/>
          <p:cNvGrpSpPr/>
          <p:nvPr/>
        </p:nvGrpSpPr>
        <p:grpSpPr>
          <a:xfrm>
            <a:off x="263374" y="6036660"/>
            <a:ext cx="1595399" cy="579237"/>
            <a:chOff x="263374" y="6036660"/>
            <a:chExt cx="1595399"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250"/>
              <a:ext cx="1012354"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LOKAL SAMVERKAN</a:t>
              </a:r>
            </a:p>
          </p:txBody>
        </p:sp>
      </p:grpSp>
      <p:sp>
        <p:nvSpPr>
          <p:cNvPr id="25" name="Ellips 24"/>
          <p:cNvSpPr/>
          <p:nvPr/>
        </p:nvSpPr>
        <p:spPr>
          <a:xfrm>
            <a:off x="2772535" y="5220706"/>
            <a:ext cx="1262005" cy="1262005"/>
          </a:xfrm>
          <a:prstGeom prst="ellipse">
            <a:avLst/>
          </a:prstGeom>
          <a:solidFill>
            <a:srgbClr val="009AB0"/>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6" name="Ellips 25"/>
          <p:cNvSpPr/>
          <p:nvPr/>
        </p:nvSpPr>
        <p:spPr>
          <a:xfrm>
            <a:off x="2747822" y="4182230"/>
            <a:ext cx="1262005" cy="1262005"/>
          </a:xfrm>
          <a:prstGeom prst="ellipse">
            <a:avLst/>
          </a:prstGeom>
          <a:solidFill>
            <a:srgbClr val="009AB0"/>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5" name="Ellips 44"/>
          <p:cNvSpPr/>
          <p:nvPr/>
        </p:nvSpPr>
        <p:spPr>
          <a:xfrm>
            <a:off x="2738560" y="3098405"/>
            <a:ext cx="1262005" cy="1262005"/>
          </a:xfrm>
          <a:prstGeom prst="ellipse">
            <a:avLst/>
          </a:prstGeom>
          <a:solidFill>
            <a:srgbClr val="009AB0"/>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6" name="Platshållare för text 5"/>
          <p:cNvSpPr txBox="1">
            <a:spLocks/>
          </p:cNvSpPr>
          <p:nvPr/>
        </p:nvSpPr>
        <p:spPr>
          <a:xfrm>
            <a:off x="2891392" y="2115747"/>
            <a:ext cx="6478656" cy="3966109"/>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41375" eaLnBrk="0" fontAlgn="base" hangingPunct="0">
              <a:spcAft>
                <a:spcPct val="0"/>
              </a:spcAft>
              <a:buClr>
                <a:srgbClr val="0093A7"/>
              </a:buClr>
              <a:buSzPct val="120000"/>
              <a:buNone/>
              <a:defRPr/>
            </a:pPr>
            <a:endParaRPr lang="sv-SE" sz="2000" dirty="0">
              <a:latin typeface="Georgia" panose="02040502050405020303" pitchFamily="18" charset="0"/>
            </a:endParaRPr>
          </a:p>
        </p:txBody>
      </p:sp>
      <p:grpSp>
        <p:nvGrpSpPr>
          <p:cNvPr id="3" name="Grupp 2"/>
          <p:cNvGrpSpPr/>
          <p:nvPr/>
        </p:nvGrpSpPr>
        <p:grpSpPr>
          <a:xfrm>
            <a:off x="4552787" y="1627328"/>
            <a:ext cx="5068863" cy="4929362"/>
            <a:chOff x="4552787" y="1627370"/>
            <a:chExt cx="5068863" cy="4929362"/>
          </a:xfrm>
        </p:grpSpPr>
        <p:pic>
          <p:nvPicPr>
            <p:cNvPr id="47" name="Bild 19" descr="Användare&#10;">
              <a:extLst>
                <a:ext uri="{FF2B5EF4-FFF2-40B4-BE49-F238E27FC236}">
                  <a16:creationId xmlns:a16="http://schemas.microsoft.com/office/drawing/2014/main" id="{BADD9571-86E5-4454-8900-4845641AF0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8026" y="3456018"/>
              <a:ext cx="1277918" cy="1277919"/>
            </a:xfrm>
            <a:prstGeom prst="rect">
              <a:avLst/>
            </a:prstGeom>
          </p:spPr>
        </p:pic>
        <p:sp>
          <p:nvSpPr>
            <p:cNvPr id="48" name="Ellips 47"/>
            <p:cNvSpPr/>
            <p:nvPr/>
          </p:nvSpPr>
          <p:spPr>
            <a:xfrm>
              <a:off x="7853646" y="4524426"/>
              <a:ext cx="1482427" cy="1482427"/>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9" name="Ellips 48"/>
            <p:cNvSpPr/>
            <p:nvPr/>
          </p:nvSpPr>
          <p:spPr>
            <a:xfrm>
              <a:off x="4800426" y="4524426"/>
              <a:ext cx="1482427" cy="1482427"/>
            </a:xfrm>
            <a:prstGeom prst="ellipse">
              <a:avLst/>
            </a:prstGeom>
            <a:solidFill>
              <a:srgbClr val="009AB0"/>
            </a:solidFill>
            <a:ln w="571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0" name="Ellips 49"/>
            <p:cNvSpPr/>
            <p:nvPr/>
          </p:nvSpPr>
          <p:spPr>
            <a:xfrm>
              <a:off x="4552787" y="2948219"/>
              <a:ext cx="1482427" cy="1482427"/>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 name="Ellips 50"/>
            <p:cNvSpPr/>
            <p:nvPr/>
          </p:nvSpPr>
          <p:spPr>
            <a:xfrm>
              <a:off x="6371219" y="5074305"/>
              <a:ext cx="1482427" cy="1482427"/>
            </a:xfrm>
            <a:prstGeom prst="ellipse">
              <a:avLst/>
            </a:prstGeom>
            <a:solidFill>
              <a:srgbClr val="009AB0"/>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2" name="Ellips 51"/>
            <p:cNvSpPr/>
            <p:nvPr/>
          </p:nvSpPr>
          <p:spPr>
            <a:xfrm>
              <a:off x="8139223" y="2954076"/>
              <a:ext cx="1482427" cy="1482427"/>
            </a:xfrm>
            <a:prstGeom prst="ellipse">
              <a:avLst/>
            </a:prstGeom>
            <a:solidFill>
              <a:srgbClr val="009AB0"/>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3" name="Ellips 52"/>
            <p:cNvSpPr/>
            <p:nvPr/>
          </p:nvSpPr>
          <p:spPr>
            <a:xfrm>
              <a:off x="7206730" y="1627370"/>
              <a:ext cx="1482427" cy="1482427"/>
            </a:xfrm>
            <a:prstGeom prst="ellipse">
              <a:avLst/>
            </a:prstGeom>
            <a:solidFill>
              <a:srgbClr val="009AB0"/>
            </a:solidFill>
            <a:ln w="571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4" name="Ellips 53"/>
            <p:cNvSpPr/>
            <p:nvPr/>
          </p:nvSpPr>
          <p:spPr>
            <a:xfrm>
              <a:off x="5583330" y="1627370"/>
              <a:ext cx="1482427" cy="1482427"/>
            </a:xfrm>
            <a:prstGeom prst="ellipse">
              <a:avLst/>
            </a:prstGeom>
            <a:solidFill>
              <a:srgbClr val="009AB0"/>
            </a:solidFill>
            <a:ln w="571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5" name="textruta 54"/>
            <p:cNvSpPr txBox="1"/>
            <p:nvPr/>
          </p:nvSpPr>
          <p:spPr>
            <a:xfrm>
              <a:off x="5739640" y="2045565"/>
              <a:ext cx="1169807" cy="615553"/>
            </a:xfrm>
            <a:prstGeom prst="rect">
              <a:avLst/>
            </a:prstGeom>
            <a:noFill/>
          </p:spPr>
          <p:txBody>
            <a:bodyPr wrap="square" rtlCol="0">
              <a:spAutoFit/>
            </a:bodyPr>
            <a:lstStyle/>
            <a:p>
              <a:pPr algn="ctr"/>
              <a:r>
                <a:rPr lang="sv-SE" sz="1700" dirty="0">
                  <a:solidFill>
                    <a:schemeClr val="bg1"/>
                  </a:solidFill>
                  <a:latin typeface="+mj-lt"/>
                </a:rPr>
                <a:t>Arbetsför-medlingen</a:t>
              </a:r>
            </a:p>
          </p:txBody>
        </p:sp>
        <p:sp>
          <p:nvSpPr>
            <p:cNvPr id="56" name="textruta 55"/>
            <p:cNvSpPr txBox="1"/>
            <p:nvPr/>
          </p:nvSpPr>
          <p:spPr>
            <a:xfrm>
              <a:off x="7363040" y="2159152"/>
              <a:ext cx="1169807" cy="353943"/>
            </a:xfrm>
            <a:prstGeom prst="rect">
              <a:avLst/>
            </a:prstGeom>
            <a:noFill/>
          </p:spPr>
          <p:txBody>
            <a:bodyPr wrap="square" rtlCol="0">
              <a:spAutoFit/>
            </a:bodyPr>
            <a:lstStyle/>
            <a:p>
              <a:pPr algn="ctr"/>
              <a:r>
                <a:rPr lang="sv-SE" sz="1700" dirty="0">
                  <a:solidFill>
                    <a:schemeClr val="bg1"/>
                  </a:solidFill>
                  <a:latin typeface="+mj-lt"/>
                </a:rPr>
                <a:t>RIA</a:t>
              </a:r>
            </a:p>
          </p:txBody>
        </p:sp>
        <p:sp>
          <p:nvSpPr>
            <p:cNvPr id="57" name="textruta 56"/>
            <p:cNvSpPr txBox="1"/>
            <p:nvPr/>
          </p:nvSpPr>
          <p:spPr>
            <a:xfrm>
              <a:off x="4587522" y="3500801"/>
              <a:ext cx="1412955" cy="353943"/>
            </a:xfrm>
            <a:prstGeom prst="rect">
              <a:avLst/>
            </a:prstGeom>
            <a:noFill/>
          </p:spPr>
          <p:txBody>
            <a:bodyPr wrap="square" rtlCol="0">
              <a:spAutoFit/>
            </a:bodyPr>
            <a:lstStyle/>
            <a:p>
              <a:pPr algn="ctr"/>
              <a:r>
                <a:rPr lang="sv-SE" sz="1700" dirty="0">
                  <a:solidFill>
                    <a:schemeClr val="bg1"/>
                  </a:solidFill>
                  <a:latin typeface="+mj-lt"/>
                </a:rPr>
                <a:t>Socialtjänsten</a:t>
              </a:r>
            </a:p>
          </p:txBody>
        </p:sp>
        <p:sp>
          <p:nvSpPr>
            <p:cNvPr id="58" name="textruta 57"/>
            <p:cNvSpPr txBox="1"/>
            <p:nvPr/>
          </p:nvSpPr>
          <p:spPr>
            <a:xfrm>
              <a:off x="4776836" y="4987878"/>
              <a:ext cx="1529606" cy="615553"/>
            </a:xfrm>
            <a:prstGeom prst="rect">
              <a:avLst/>
            </a:prstGeom>
            <a:noFill/>
          </p:spPr>
          <p:txBody>
            <a:bodyPr wrap="square" rtlCol="0">
              <a:spAutoFit/>
            </a:bodyPr>
            <a:lstStyle/>
            <a:p>
              <a:pPr algn="ctr"/>
              <a:r>
                <a:rPr lang="sv-SE" sz="1700" dirty="0">
                  <a:solidFill>
                    <a:schemeClr val="bg1"/>
                  </a:solidFill>
                  <a:latin typeface="+mj-lt"/>
                </a:rPr>
                <a:t>Energi /</a:t>
              </a:r>
            </a:p>
            <a:p>
              <a:pPr algn="ctr"/>
              <a:r>
                <a:rPr lang="sv-SE" sz="1700" dirty="0">
                  <a:solidFill>
                    <a:schemeClr val="bg1"/>
                  </a:solidFill>
                  <a:latin typeface="+mj-lt"/>
                </a:rPr>
                <a:t>Bostadsföretag</a:t>
              </a:r>
            </a:p>
          </p:txBody>
        </p:sp>
        <p:sp>
          <p:nvSpPr>
            <p:cNvPr id="59" name="textruta 58"/>
            <p:cNvSpPr txBox="1"/>
            <p:nvPr/>
          </p:nvSpPr>
          <p:spPr>
            <a:xfrm>
              <a:off x="6527530" y="5536768"/>
              <a:ext cx="1169807" cy="615553"/>
            </a:xfrm>
            <a:prstGeom prst="rect">
              <a:avLst/>
            </a:prstGeom>
            <a:noFill/>
          </p:spPr>
          <p:txBody>
            <a:bodyPr wrap="square" rtlCol="0">
              <a:spAutoFit/>
            </a:bodyPr>
            <a:lstStyle/>
            <a:p>
              <a:pPr algn="ctr"/>
              <a:r>
                <a:rPr lang="sv-SE" sz="1700" dirty="0">
                  <a:solidFill>
                    <a:schemeClr val="bg1"/>
                  </a:solidFill>
                  <a:latin typeface="+mj-lt"/>
                </a:rPr>
                <a:t>Svenska kyrkan</a:t>
              </a:r>
            </a:p>
          </p:txBody>
        </p:sp>
        <p:sp>
          <p:nvSpPr>
            <p:cNvPr id="60" name="textruta 59"/>
            <p:cNvSpPr txBox="1"/>
            <p:nvPr/>
          </p:nvSpPr>
          <p:spPr>
            <a:xfrm>
              <a:off x="8009956" y="5074305"/>
              <a:ext cx="1169807" cy="327893"/>
            </a:xfrm>
            <a:prstGeom prst="rect">
              <a:avLst/>
            </a:prstGeom>
            <a:noFill/>
            <a:ln>
              <a:noFill/>
            </a:ln>
          </p:spPr>
          <p:txBody>
            <a:bodyPr wrap="square" rtlCol="0">
              <a:spAutoFit/>
            </a:bodyPr>
            <a:lstStyle/>
            <a:p>
              <a:pPr algn="ctr"/>
              <a:r>
                <a:rPr lang="sv-SE" sz="1700" dirty="0">
                  <a:solidFill>
                    <a:schemeClr val="bg1"/>
                  </a:solidFill>
                  <a:latin typeface="+mj-lt"/>
                </a:rPr>
                <a:t>Psykiatrin</a:t>
              </a:r>
            </a:p>
          </p:txBody>
        </p:sp>
      </p:grpSp>
      <p:sp>
        <p:nvSpPr>
          <p:cNvPr id="61" name="textruta 60"/>
          <p:cNvSpPr txBox="1"/>
          <p:nvPr/>
        </p:nvSpPr>
        <p:spPr>
          <a:xfrm>
            <a:off x="2638733" y="5564738"/>
            <a:ext cx="1529606" cy="615553"/>
          </a:xfrm>
          <a:prstGeom prst="rect">
            <a:avLst/>
          </a:prstGeom>
          <a:noFill/>
        </p:spPr>
        <p:txBody>
          <a:bodyPr wrap="square" rtlCol="0">
            <a:spAutoFit/>
          </a:bodyPr>
          <a:lstStyle/>
          <a:p>
            <a:pPr algn="ctr"/>
            <a:r>
              <a:rPr lang="sv-SE" sz="1700" dirty="0">
                <a:solidFill>
                  <a:schemeClr val="bg1"/>
                </a:solidFill>
                <a:latin typeface="+mj-lt"/>
              </a:rPr>
              <a:t>Budget /</a:t>
            </a:r>
          </a:p>
          <a:p>
            <a:pPr algn="ctr"/>
            <a:r>
              <a:rPr lang="sv-SE" sz="1700" dirty="0">
                <a:solidFill>
                  <a:schemeClr val="bg1"/>
                </a:solidFill>
                <a:latin typeface="+mj-lt"/>
              </a:rPr>
              <a:t>Skuld</a:t>
            </a:r>
          </a:p>
        </p:txBody>
      </p:sp>
      <p:sp>
        <p:nvSpPr>
          <p:cNvPr id="62" name="textruta 61"/>
          <p:cNvSpPr txBox="1"/>
          <p:nvPr/>
        </p:nvSpPr>
        <p:spPr>
          <a:xfrm>
            <a:off x="2589853" y="4500516"/>
            <a:ext cx="1529606" cy="615553"/>
          </a:xfrm>
          <a:prstGeom prst="rect">
            <a:avLst/>
          </a:prstGeom>
          <a:noFill/>
        </p:spPr>
        <p:txBody>
          <a:bodyPr wrap="square" rtlCol="0">
            <a:spAutoFit/>
          </a:bodyPr>
          <a:lstStyle/>
          <a:p>
            <a:pPr algn="ctr"/>
            <a:r>
              <a:rPr lang="sv-SE" sz="1700" dirty="0">
                <a:solidFill>
                  <a:schemeClr val="bg1"/>
                </a:solidFill>
                <a:latin typeface="+mj-lt"/>
              </a:rPr>
              <a:t>Personligt ombud</a:t>
            </a:r>
          </a:p>
        </p:txBody>
      </p:sp>
      <p:sp>
        <p:nvSpPr>
          <p:cNvPr id="63" name="textruta 62"/>
          <p:cNvSpPr txBox="1"/>
          <p:nvPr/>
        </p:nvSpPr>
        <p:spPr>
          <a:xfrm>
            <a:off x="2611008" y="3606760"/>
            <a:ext cx="1529606" cy="353943"/>
          </a:xfrm>
          <a:prstGeom prst="rect">
            <a:avLst/>
          </a:prstGeom>
          <a:noFill/>
        </p:spPr>
        <p:txBody>
          <a:bodyPr wrap="square" rtlCol="0">
            <a:spAutoFit/>
          </a:bodyPr>
          <a:lstStyle/>
          <a:p>
            <a:pPr algn="ctr"/>
            <a:r>
              <a:rPr lang="sv-SE" sz="1700" dirty="0">
                <a:solidFill>
                  <a:schemeClr val="bg1"/>
                </a:solidFill>
                <a:latin typeface="+mj-lt"/>
              </a:rPr>
              <a:t>Röda Korset</a:t>
            </a:r>
          </a:p>
        </p:txBody>
      </p:sp>
      <p:sp>
        <p:nvSpPr>
          <p:cNvPr id="64" name="Ellips 63"/>
          <p:cNvSpPr/>
          <p:nvPr/>
        </p:nvSpPr>
        <p:spPr>
          <a:xfrm>
            <a:off x="2723654" y="2107533"/>
            <a:ext cx="1262005" cy="1262005"/>
          </a:xfrm>
          <a:prstGeom prst="ellipse">
            <a:avLst/>
          </a:prstGeom>
          <a:solidFill>
            <a:srgbClr val="009AB0"/>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5" name="textruta 64"/>
          <p:cNvSpPr txBox="1"/>
          <p:nvPr/>
        </p:nvSpPr>
        <p:spPr>
          <a:xfrm>
            <a:off x="2560498" y="2557339"/>
            <a:ext cx="1529606" cy="353943"/>
          </a:xfrm>
          <a:prstGeom prst="rect">
            <a:avLst/>
          </a:prstGeom>
          <a:noFill/>
        </p:spPr>
        <p:txBody>
          <a:bodyPr wrap="square" rtlCol="0">
            <a:spAutoFit/>
          </a:bodyPr>
          <a:lstStyle/>
          <a:p>
            <a:pPr algn="ctr"/>
            <a:r>
              <a:rPr lang="sv-SE" sz="1700" dirty="0">
                <a:solidFill>
                  <a:schemeClr val="bg1"/>
                </a:solidFill>
                <a:latin typeface="+mj-lt"/>
              </a:rPr>
              <a:t>Diakonrådet</a:t>
            </a:r>
          </a:p>
        </p:txBody>
      </p:sp>
      <p:sp>
        <p:nvSpPr>
          <p:cNvPr id="66" name="Ellips 65"/>
          <p:cNvSpPr/>
          <p:nvPr/>
        </p:nvSpPr>
        <p:spPr>
          <a:xfrm rot="19487525">
            <a:off x="5001228" y="1795399"/>
            <a:ext cx="4336692" cy="4456486"/>
          </a:xfrm>
          <a:prstGeom prst="ellipse">
            <a:avLst/>
          </a:prstGeom>
          <a:solidFill>
            <a:schemeClr val="bg1">
              <a:alpha val="37000"/>
            </a:schemeClr>
          </a:solidFill>
          <a:ln w="104775" cmpd="sng">
            <a:solidFill>
              <a:schemeClr val="bg1">
                <a:lumMod val="8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 name="Rektangel 3"/>
          <p:cNvSpPr/>
          <p:nvPr/>
        </p:nvSpPr>
        <p:spPr>
          <a:xfrm>
            <a:off x="8244744" y="3357117"/>
            <a:ext cx="1314078" cy="646331"/>
          </a:xfrm>
          <a:prstGeom prst="rect">
            <a:avLst/>
          </a:prstGeom>
        </p:spPr>
        <p:txBody>
          <a:bodyPr wrap="none">
            <a:spAutoFit/>
          </a:bodyPr>
          <a:lstStyle/>
          <a:p>
            <a:pPr algn="ctr"/>
            <a:r>
              <a:rPr lang="sv-SE" dirty="0">
                <a:solidFill>
                  <a:schemeClr val="bg1"/>
                </a:solidFill>
              </a:rPr>
              <a:t>Försäkrings-</a:t>
            </a:r>
            <a:br>
              <a:rPr lang="sv-SE" dirty="0">
                <a:solidFill>
                  <a:schemeClr val="bg1"/>
                </a:solidFill>
              </a:rPr>
            </a:br>
            <a:r>
              <a:rPr lang="sv-SE" dirty="0">
                <a:solidFill>
                  <a:schemeClr val="bg1"/>
                </a:solidFill>
              </a:rPr>
              <a:t>kassan</a:t>
            </a:r>
            <a:endParaRPr lang="sv-SE" dirty="0"/>
          </a:p>
        </p:txBody>
      </p:sp>
    </p:spTree>
    <p:extLst>
      <p:ext uri="{BB962C8B-B14F-4D97-AF65-F5344CB8AC3E}">
        <p14:creationId xmlns:p14="http://schemas.microsoft.com/office/powerpoint/2010/main" val="36003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13886</TotalTime>
  <Words>1458</Words>
  <Application>Microsoft Office PowerPoint</Application>
  <PresentationFormat>Bredbild</PresentationFormat>
  <Paragraphs>235</Paragraphs>
  <Slides>17</Slides>
  <Notes>17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17</vt:i4>
      </vt:variant>
    </vt:vector>
  </HeadingPairs>
  <TitlesOfParts>
    <vt:vector size="22" baseType="lpstr">
      <vt:lpstr>Arial</vt:lpstr>
      <vt:lpstr>Calibri</vt:lpstr>
      <vt:lpstr>Calibri Light</vt:lpstr>
      <vt:lpstr>Georgia</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Vanda Brandt</cp:lastModifiedBy>
  <cp:revision>155</cp:revision>
  <cp:lastPrinted>2020-01-09T09:56:59Z</cp:lastPrinted>
  <dcterms:created xsi:type="dcterms:W3CDTF">2017-01-17T13:01:29Z</dcterms:created>
  <dcterms:modified xsi:type="dcterms:W3CDTF">2023-02-01T08:51:28Z</dcterms:modified>
</cp:coreProperties>
</file>