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7" r:id="rId2"/>
    <p:sldId id="290" r:id="rId3"/>
    <p:sldId id="307" r:id="rId4"/>
    <p:sldId id="308" r:id="rId5"/>
    <p:sldId id="328" r:id="rId6"/>
    <p:sldId id="310" r:id="rId7"/>
    <p:sldId id="303" r:id="rId8"/>
    <p:sldId id="304" r:id="rId9"/>
    <p:sldId id="329" r:id="rId10"/>
    <p:sldId id="298" r:id="rId11"/>
    <p:sldId id="300" r:id="rId12"/>
    <p:sldId id="301" r:id="rId13"/>
    <p:sldId id="302" r:id="rId14"/>
    <p:sldId id="309" r:id="rId15"/>
    <p:sldId id="330" r:id="rId16"/>
    <p:sldId id="327" r:id="rId17"/>
    <p:sldId id="331" r:id="rId18"/>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a Brandt" initials="VB" lastIdx="1" clrIdx="0">
    <p:extLst>
      <p:ext uri="{19B8F6BF-5375-455C-9EA6-DF929625EA0E}">
        <p15:presenceInfo xmlns:p15="http://schemas.microsoft.com/office/powerpoint/2012/main" userId="Vanda Bran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DD4"/>
    <a:srgbClr val="DADADA"/>
    <a:srgbClr val="009CB3"/>
    <a:srgbClr val="A4D8E2"/>
    <a:srgbClr val="000000"/>
    <a:srgbClr val="004D5F"/>
    <a:srgbClr val="86BC25"/>
    <a:srgbClr val="212121"/>
    <a:srgbClr val="D9E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29"/>
    <p:restoredTop sz="86821" autoAdjust="0"/>
  </p:normalViewPr>
  <p:slideViewPr>
    <p:cSldViewPr snapToGrid="0" snapToObjects="1">
      <p:cViewPr varScale="1">
        <p:scale>
          <a:sx n="74" d="100"/>
          <a:sy n="74" d="100"/>
        </p:scale>
        <p:origin x="1344" y="77"/>
      </p:cViewPr>
      <p:guideLst/>
    </p:cSldViewPr>
  </p:slideViewPr>
  <p:notesTextViewPr>
    <p:cViewPr>
      <p:scale>
        <a:sx n="3" d="2"/>
        <a:sy n="3" d="2"/>
      </p:scale>
      <p:origin x="0" y="0"/>
    </p:cViewPr>
  </p:notesTextViewPr>
  <p:notesViewPr>
    <p:cSldViewPr snapToGrid="0" snapToObjects="1">
      <p:cViewPr varScale="1">
        <p:scale>
          <a:sx n="81" d="100"/>
          <a:sy n="81" d="100"/>
        </p:scale>
        <p:origin x="403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0CC9B3B-DD5D-419D-B964-CA3A0A751ED9}" type="datetimeFigureOut">
              <a:rPr lang="sv-SE" smtClean="0"/>
              <a:t>2023-02-01</a:t>
            </a:fld>
            <a:endParaRPr lang="sv-SE"/>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484E372-9FE5-4C90-9D5C-F0CCAB9F298C}" type="slidenum">
              <a:rPr lang="sv-SE" smtClean="0"/>
              <a:t>‹#›</a:t>
            </a:fld>
            <a:endParaRPr lang="sv-SE"/>
          </a:p>
        </p:txBody>
      </p:sp>
    </p:spTree>
    <p:extLst>
      <p:ext uri="{BB962C8B-B14F-4D97-AF65-F5344CB8AC3E}">
        <p14:creationId xmlns:p14="http://schemas.microsoft.com/office/powerpoint/2010/main" val="4807753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314416-4383-43A0-BED5-ED2BFDBE5BD1}" type="datetimeFigureOut">
              <a:rPr lang="sv-SE" smtClean="0"/>
              <a:t>2023-02-01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CD4C5B1-EFB4-4927-87B3-733057FE4573}" type="slidenum">
              <a:rPr lang="sv-SE" smtClean="0"/>
              <a:t>‹#›</a:t>
            </a:fld>
            <a:endParaRPr lang="sv-SE"/>
          </a:p>
        </p:txBody>
      </p:sp>
    </p:spTree>
    <p:extLst>
      <p:ext uri="{BB962C8B-B14F-4D97-AF65-F5344CB8AC3E}">
        <p14:creationId xmlns:p14="http://schemas.microsoft.com/office/powerpoint/2010/main" val="12974858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onsumenternas.se/konsumentstod/jamforelser/personforsakringar/jamfor-olycksfallsforsakringa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1</a:t>
            </a:fld>
            <a:endParaRPr lang="sv-SE"/>
          </a:p>
        </p:txBody>
      </p:sp>
    </p:spTree>
    <p:extLst>
      <p:ext uri="{BB962C8B-B14F-4D97-AF65-F5344CB8AC3E}">
        <p14:creationId xmlns:p14="http://schemas.microsoft.com/office/powerpoint/2010/main" val="409525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Alla hemförsäkringar är paketförsäkringar som innehåller egendomsskydd, reseskydd, ansvarsskydd och rättsskydd. Men hur hög ersättning en hemförsäkring ger, och för exakt vilka händelser, skiljer sig åt. Det kan finnas skäl att välja en större omfattning (där till exempel allrisk-/drulleförsäkring ingår) när man är en barnfamilj. Fler saker kan välta och gå sönder, i alla fall om barnen är livliga.</a:t>
            </a:r>
          </a:p>
          <a:p>
            <a:endParaRPr lang="sv-SE" dirty="0"/>
          </a:p>
          <a:p>
            <a:r>
              <a:rPr lang="sv-SE" dirty="0"/>
              <a:t>Bor ni i villa är det en hemförsäkring för villa, det vill säga en villahemförsäkring, ni ska ha, eftersom byggnaden givetvis också ska försäkras. På samma sätt ska ni ha en hemförsäkring för bostadsrätt, det vill säga hemförsäkring + bostadsrättstillägg om ni bor i bostadsrätt. I en bostadsrätt är ditt ansvar för lägenheten omfattande. Du ansvarar själv för det inre underhållet av lägenheten, dvs ytskikt och fast inredning. </a:t>
            </a:r>
            <a:r>
              <a:rPr lang="sv-SE" b="0" i="0" dirty="0">
                <a:solidFill>
                  <a:srgbClr val="22252A"/>
                </a:solidFill>
                <a:effectLst/>
                <a:latin typeface="Muli"/>
              </a:rPr>
              <a:t>Du kan köpa en bostadsrättsförsäkring som ett tillägg till din hemförsäkring. Ett </a:t>
            </a:r>
            <a:r>
              <a:rPr lang="sv-SE" b="0" i="0" u="none" dirty="0">
                <a:solidFill>
                  <a:srgbClr val="22252A"/>
                </a:solidFill>
                <a:effectLst/>
                <a:latin typeface="Muli"/>
              </a:rPr>
              <a:t>annat alternativ är</a:t>
            </a:r>
            <a:r>
              <a:rPr lang="sv-SE" sz="1200" u="none" kern="1200" dirty="0">
                <a:solidFill>
                  <a:schemeClr val="tx1"/>
                </a:solidFill>
                <a:latin typeface="+mn-lt"/>
                <a:ea typeface="+mn-ea"/>
                <a:cs typeface="+mn-cs"/>
              </a:rPr>
              <a:t> att din bostadsrättsförening tecknar en kollektiv bostadsrättsförsäkring för alla medlemmar. </a:t>
            </a:r>
          </a:p>
          <a:p>
            <a:endParaRPr lang="sv-SE" dirty="0"/>
          </a:p>
          <a:p>
            <a:r>
              <a:rPr lang="sv-SE" sz="1200" kern="1200" dirty="0">
                <a:solidFill>
                  <a:schemeClr val="tx1"/>
                </a:solidFill>
                <a:latin typeface="+mn-lt"/>
                <a:ea typeface="+mn-ea"/>
                <a:cs typeface="+mn-cs"/>
              </a:rPr>
              <a:t>ID-skyddsförsäkringar är </a:t>
            </a:r>
            <a:r>
              <a:rPr lang="sv-SE" dirty="0"/>
              <a:t>oftast onödiga eftersom ett motsvarande skydd i många fall ingår i hemförsäkringen.</a:t>
            </a:r>
          </a:p>
          <a:p>
            <a:endParaRPr lang="sv-SE" dirty="0"/>
          </a:p>
          <a:p>
            <a:pPr algn="l"/>
            <a:r>
              <a:rPr lang="sv-SE" dirty="0">
                <a:solidFill>
                  <a:srgbClr val="22252A"/>
                </a:solidFill>
              </a:rPr>
              <a:t>Länk hel översikt: ställ dig på länken med markören och klicka </a:t>
            </a:r>
            <a:r>
              <a:rPr lang="sv-SE" dirty="0" err="1">
                <a:solidFill>
                  <a:srgbClr val="22252A"/>
                </a:solidFill>
              </a:rPr>
              <a:t>CtrL</a:t>
            </a:r>
            <a:r>
              <a:rPr lang="sv-SE" dirty="0">
                <a:solidFill>
                  <a:srgbClr val="22252A"/>
                </a:solidFill>
              </a:rPr>
              <a:t> först så hamnar ni i jämförelsen direkt.</a:t>
            </a:r>
          </a:p>
          <a:p>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10</a:t>
            </a:fld>
            <a:endParaRPr lang="sv-SE"/>
          </a:p>
        </p:txBody>
      </p:sp>
    </p:spTree>
    <p:extLst>
      <p:ext uri="{BB962C8B-B14F-4D97-AF65-F5344CB8AC3E}">
        <p14:creationId xmlns:p14="http://schemas.microsoft.com/office/powerpoint/2010/main" val="77053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alla hemförsäkringar finns ett reseskydd. Det gäller i minst 45 dagar och i 60 dagar hos några få försäkringsbolag. Det är väldigt viktigt att ni i förväg förlänger hemförsäkringens reseskydd, eller tecknar en särskild reseförsäkring, som ska gälla efter dag 45, så att ni inte är oförsäkrade om ni är borta länge. Tänk på att det ofta ingår ett avbeställningsskydd när du betalar resan med kort.</a:t>
            </a:r>
          </a:p>
        </p:txBody>
      </p:sp>
      <p:sp>
        <p:nvSpPr>
          <p:cNvPr id="5" name="Platshållare för bildnummer 4"/>
          <p:cNvSpPr>
            <a:spLocks noGrp="1"/>
          </p:cNvSpPr>
          <p:nvPr>
            <p:ph type="sldNum" sz="quarter" idx="10"/>
          </p:nvPr>
        </p:nvSpPr>
        <p:spPr/>
        <p:txBody>
          <a:bodyPr/>
          <a:lstStyle/>
          <a:p>
            <a:fld id="{3CD4C5B1-EFB4-4927-87B3-733057FE4573}" type="slidenum">
              <a:rPr lang="sv-SE" smtClean="0"/>
              <a:t>11</a:t>
            </a:fld>
            <a:endParaRPr lang="sv-SE"/>
          </a:p>
        </p:txBody>
      </p:sp>
    </p:spTree>
    <p:extLst>
      <p:ext uri="{BB962C8B-B14F-4D97-AF65-F5344CB8AC3E}">
        <p14:creationId xmlns:p14="http://schemas.microsoft.com/office/powerpoint/2010/main" val="23408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509310"/>
          </a:xfrm>
        </p:spPr>
        <p:txBody>
          <a:bodyPr/>
          <a:lstStyle/>
          <a:p>
            <a:pPr marL="0" indent="0">
              <a:buFont typeface="Arial" panose="020B0604020202020204" pitchFamily="34" charset="0"/>
              <a:buNone/>
              <a:defRPr/>
            </a:pPr>
            <a:r>
              <a:rPr lang="sv-SE" b="0" i="0" dirty="0">
                <a:solidFill>
                  <a:srgbClr val="22252A"/>
                </a:solidFill>
                <a:effectLst/>
                <a:latin typeface="Muli"/>
              </a:rPr>
              <a:t>Rättsskyddet kan ersätta kostnader för ett juridiskt ombud om du hamnar i en rättslig tvist med någon. </a:t>
            </a:r>
            <a:r>
              <a:rPr lang="sv-SE" dirty="0"/>
              <a:t>Skyddet täcker i vissa tvister ditt juridiska ombud, och motpartens om du förlorar tvisten. </a:t>
            </a:r>
          </a:p>
          <a:p>
            <a:endParaRPr lang="sv-SE" b="1" dirty="0"/>
          </a:p>
          <a:p>
            <a:r>
              <a:rPr lang="sv-SE" b="1" dirty="0"/>
              <a:t>Tvist: </a:t>
            </a:r>
          </a:p>
          <a:p>
            <a:r>
              <a:rPr lang="sv-SE" dirty="0"/>
              <a:t>Tvist uppstår när framställt krav har tillbakavisats/bestridits. </a:t>
            </a:r>
            <a:r>
              <a:rPr lang="sv-SE" dirty="0">
                <a:effectLst/>
                <a:ea typeface="Calibri" panose="020F0502020204030204" pitchFamily="34" charset="0"/>
                <a:cs typeface="Times New Roman" panose="02020603050405020304" pitchFamily="18" charset="0"/>
              </a:rPr>
              <a:t> I vårdnadstvister kan ofta hela beloppet användas för ett eget ombud. </a:t>
            </a:r>
            <a:endParaRPr lang="sv-SE" dirty="0"/>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Rättsskyddet omfattar: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Du måste ha en giltig försäkring när tvisten uppstår. </a:t>
            </a:r>
            <a:r>
              <a:rPr lang="sv-SE" b="0" i="0" dirty="0">
                <a:effectLst/>
              </a:rPr>
              <a:t>Den betalar ombuds- och rättegångskostnader om du hamnar i en tvist som kan prövas i tingsrätten, hovrätten och Högsta domstolen. </a:t>
            </a:r>
            <a:r>
              <a:rPr lang="sv-SE" dirty="0">
                <a:effectLst/>
                <a:ea typeface="Calibri" panose="020F0502020204030204" pitchFamily="34" charset="0"/>
                <a:cs typeface="Times New Roman" panose="02020603050405020304" pitchFamily="18" charset="0"/>
              </a:rPr>
              <a:t>Om det exempelvis uppstår en tvist i en nämnd, exempelvis hyresnämnden, eller i förvaltningsdomstol saknas rätt till rättsskydd. Rättsskyddet omfattar inte heller t ex brottmål. </a:t>
            </a:r>
            <a:endParaRPr lang="sv-SE" b="0" i="0" dirty="0">
              <a:effectLst/>
            </a:endParaRP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Juridiskt ombud:</a:t>
            </a:r>
          </a:p>
          <a:p>
            <a:pPr marL="0" indent="0">
              <a:buFont typeface="Arial" panose="020B0604020202020204" pitchFamily="34" charset="0"/>
              <a:buNone/>
              <a:defRPr/>
            </a:pPr>
            <a:r>
              <a:rPr lang="sv-SE" b="0" i="0" dirty="0">
                <a:effectLst/>
              </a:rPr>
              <a:t>För att rättsskyddsförsäkringen ska gälla måste du anlita ett ombud som företräder dig i tvisten.</a:t>
            </a:r>
            <a:endParaRPr lang="sv-SE" dirty="0"/>
          </a:p>
          <a:p>
            <a:pPr marL="0" indent="0">
              <a:buFont typeface="Arial" panose="020B0604020202020204" pitchFamily="34" charset="0"/>
              <a:buNone/>
              <a:defRPr/>
            </a:pPr>
            <a:endParaRPr lang="sv-SE" b="1" dirty="0"/>
          </a:p>
          <a:p>
            <a:pPr marL="0" indent="0">
              <a:buFont typeface="Arial" panose="020B0604020202020204" pitchFamily="34" charset="0"/>
              <a:buNone/>
              <a:defRPr/>
            </a:pPr>
            <a:r>
              <a:rPr lang="sv-SE" b="1" dirty="0"/>
              <a:t>Karenstid: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Huvudregeln är att försäkringen måste varit gällande under obruten period under minst 2 år. </a:t>
            </a:r>
            <a:r>
              <a:rPr lang="sv-SE" dirty="0">
                <a:effectLst/>
                <a:ea typeface="Calibri" panose="020F0502020204030204" pitchFamily="34" charset="0"/>
                <a:cs typeface="Times New Roman" panose="02020603050405020304" pitchFamily="18" charset="0"/>
              </a:rPr>
              <a:t>För att skyddet ska gälla vid vårdnadstvist ska det gått 1 år sedan separation efter ansökan, beslut, överenskommelse om äktenskapsskillnad eller samboskapets upphörande.</a:t>
            </a:r>
            <a:endParaRPr lang="sv-SE" b="0" dirty="0"/>
          </a:p>
          <a:p>
            <a:pPr marL="0" indent="0">
              <a:buFont typeface="Arial" panose="020B0604020202020204" pitchFamily="34" charset="0"/>
              <a:buNone/>
              <a:defRPr/>
            </a:pPr>
            <a:endParaRPr lang="sv-SE" b="0" dirty="0"/>
          </a:p>
          <a:p>
            <a:pPr>
              <a:defRPr/>
            </a:pPr>
            <a:r>
              <a:rPr lang="sv-SE" b="1" dirty="0"/>
              <a:t>Självrisk: </a:t>
            </a:r>
          </a:p>
          <a:p>
            <a:pPr>
              <a:defRPr/>
            </a:pPr>
            <a:r>
              <a:rPr lang="sv-SE" dirty="0"/>
              <a:t>Självrisken är cirka 20-25 procent av ombudskostnaderna, men detta varierar. </a:t>
            </a:r>
            <a:r>
              <a:rPr lang="sv-SE" b="0" i="0" dirty="0">
                <a:effectLst/>
              </a:rPr>
              <a:t>Självrisken beräknas som en viss procent av ombudskostnaderna i tvisten. Rör tvisten ID-stöld slipper du i vissa bolag betala självrisk.</a:t>
            </a: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Maxbelopp:</a:t>
            </a:r>
          </a:p>
          <a:p>
            <a:pPr marL="0" indent="0">
              <a:buFont typeface="Arial" panose="020B0604020202020204" pitchFamily="34" charset="0"/>
              <a:buNone/>
              <a:defRPr/>
            </a:pPr>
            <a:r>
              <a:rPr lang="sv-SE" dirty="0"/>
              <a:t>Du kan få 140 000 – 400 000 kronor beroende på bolag.</a:t>
            </a:r>
          </a:p>
          <a:p>
            <a:pPr marL="0" indent="0">
              <a:buFont typeface="Arial" panose="020B0604020202020204" pitchFamily="34" charset="0"/>
              <a:buNone/>
              <a:defRPr/>
            </a:pPr>
            <a:endParaRPr lang="sv-SE" b="0" dirty="0"/>
          </a:p>
          <a:p>
            <a:pPr marL="0" indent="0">
              <a:buFont typeface="Arial" panose="020B0604020202020204" pitchFamily="34" charset="0"/>
              <a:buNone/>
              <a:defRPr/>
            </a:pPr>
            <a:r>
              <a:rPr lang="sv-SE" b="0" dirty="0"/>
              <a:t>Det finns rättskydd även i motorförsäkringar, till exempel vid personskador.</a:t>
            </a:r>
          </a:p>
          <a:p>
            <a:pPr>
              <a:defRPr/>
            </a:pPr>
            <a:endParaRPr lang="sv-SE" dirty="0"/>
          </a:p>
          <a:p>
            <a:pPr>
              <a:defRPr/>
            </a:pPr>
            <a:endParaRPr lang="sv-SE" dirty="0"/>
          </a:p>
          <a:p>
            <a:pPr>
              <a:defRPr/>
            </a:pPr>
            <a:endParaRPr lang="sv-SE" dirty="0"/>
          </a:p>
          <a:p>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12</a:t>
            </a:fld>
            <a:endParaRPr lang="sv-SE"/>
          </a:p>
        </p:txBody>
      </p:sp>
    </p:spTree>
    <p:extLst>
      <p:ext uri="{BB962C8B-B14F-4D97-AF65-F5344CB8AC3E}">
        <p14:creationId xmlns:p14="http://schemas.microsoft.com/office/powerpoint/2010/main" val="1952976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3"/>
            <a:ext cx="5438140" cy="4734942"/>
          </a:xfrm>
        </p:spPr>
        <p:txBody>
          <a:bodyPr/>
          <a:lstStyle/>
          <a:p>
            <a:pPr marR="0" lvl="0" indent="0" algn="l" fontAlgn="auto">
              <a:lnSpc>
                <a:spcPct val="100000"/>
              </a:lnSpc>
              <a:spcBef>
                <a:spcPts val="0"/>
              </a:spcBef>
              <a:spcAft>
                <a:spcPts val="0"/>
              </a:spcAft>
              <a:buClrTx/>
              <a:buSzTx/>
              <a:buFontTx/>
              <a:buNone/>
              <a:tabLst/>
              <a:defRPr/>
            </a:pPr>
            <a:r>
              <a:rPr lang="sv-SE" sz="1200" b="1" kern="1200" dirty="0">
                <a:solidFill>
                  <a:schemeClr val="tx1"/>
                </a:solidFill>
                <a:latin typeface="+mn-lt"/>
                <a:ea typeface="+mn-ea"/>
                <a:cs typeface="Arial" panose="020B0604020202020204" pitchFamily="34" charset="0"/>
              </a:rPr>
              <a:t>Ansvarsskydd: </a:t>
            </a:r>
            <a:r>
              <a:rPr lang="sv-SE" sz="1200" kern="1200" dirty="0">
                <a:solidFill>
                  <a:schemeClr val="tx1"/>
                </a:solidFill>
                <a:cs typeface="Arial" panose="020B0604020202020204" pitchFamily="34" charset="0"/>
              </a:rPr>
              <a:t>täcker </a:t>
            </a:r>
            <a:r>
              <a:rPr lang="sv-SE" dirty="0"/>
              <a:t>upp till 5 miljoner kronor oavsett bolag. Krävs du på skadestånd kan försäkringen dels utreda ansvaret, dels betala skadeståndet. Skyddet har en grundsjälvrisk. Maxbeloppet gäller per skada eller per försäkrings år.</a:t>
            </a:r>
          </a:p>
          <a:p>
            <a:pPr marR="0" lvl="0" indent="0" algn="l" fontAlgn="auto">
              <a:lnSpc>
                <a:spcPct val="100000"/>
              </a:lnSpc>
              <a:spcBef>
                <a:spcPts val="0"/>
              </a:spcBef>
              <a:spcAft>
                <a:spcPts val="0"/>
              </a:spcAft>
              <a:buClrTx/>
              <a:buSzTx/>
              <a:buFontTx/>
              <a:buNone/>
              <a:tabLst/>
              <a:defRPr/>
            </a:pPr>
            <a:endParaRPr lang="sv-SE" dirty="0"/>
          </a:p>
          <a:p>
            <a:pPr algn="l"/>
            <a:r>
              <a:rPr lang="sv-SE" dirty="0"/>
              <a:t>Om du blir krävd på ersättning från någon som anser att du har orsakat honom eller henne en skada kan du få hjälp ur ansvarsskyddet i din hemförsäkring. Ditt försäkringsbolag utreder om du är vållande till skadan. Om du anses vara vållande betalar försäkringsbolaget ut ersättning till den som drabbats av skadan.</a:t>
            </a:r>
          </a:p>
          <a:p>
            <a:pPr algn="l"/>
            <a:r>
              <a:rPr lang="sv-SE" dirty="0"/>
              <a:t>Om du inte anses som vållande till skadan avvisar försäkringsbolaget kravet och du behöver normalt inte heller ersätta den som kräver dig på ersättning.</a:t>
            </a:r>
          </a:p>
          <a:p>
            <a:pPr algn="l"/>
            <a:endParaRPr lang="sv-SE" dirty="0"/>
          </a:p>
          <a:p>
            <a:pPr algn="l"/>
            <a:r>
              <a:rPr lang="sv-SE" b="1" dirty="0"/>
              <a:t>När kan ansvarsskyddet användas</a:t>
            </a:r>
          </a:p>
          <a:p>
            <a:pPr algn="l"/>
            <a:r>
              <a:rPr lang="sv-SE" dirty="0"/>
              <a:t>Ansvarsskyddet kan till exempel användas om du får ett skadeståndskrav riktat mot dig för att:</a:t>
            </a:r>
          </a:p>
          <a:p>
            <a:pPr marL="171450" indent="-171450" algn="l">
              <a:buFont typeface="Arial" panose="020B0604020202020204" pitchFamily="34" charset="0"/>
              <a:buChar char="•"/>
            </a:pPr>
            <a:r>
              <a:rPr lang="sv-SE" dirty="0"/>
              <a:t>du har tagit sönder ett handfat i din hyreslägenhet</a:t>
            </a:r>
          </a:p>
          <a:p>
            <a:pPr marL="171450" indent="-171450" algn="l">
              <a:buFont typeface="Arial" panose="020B0604020202020204" pitchFamily="34" charset="0"/>
              <a:buChar char="•"/>
            </a:pPr>
            <a:r>
              <a:rPr lang="sv-SE" dirty="0"/>
              <a:t>du har vållat en vattenskada i din bostadsrätt som har orsakat skada i grannens lägenhet</a:t>
            </a:r>
          </a:p>
          <a:p>
            <a:pPr marL="171450" indent="-171450" algn="l">
              <a:buFont typeface="Arial" panose="020B0604020202020204" pitchFamily="34" charset="0"/>
              <a:buChar char="•"/>
            </a:pPr>
            <a:r>
              <a:rPr lang="sv-SE" dirty="0"/>
              <a:t>din hund har bitit grannens hund.</a:t>
            </a:r>
          </a:p>
          <a:p>
            <a:pPr algn="l">
              <a:buFont typeface="Arial" panose="020B0604020202020204" pitchFamily="34" charset="0"/>
              <a:buChar char="•"/>
            </a:pPr>
            <a:endParaRPr lang="sv-SE" dirty="0"/>
          </a:p>
          <a:p>
            <a:pPr algn="l"/>
            <a:r>
              <a:rPr lang="sv-SE" dirty="0"/>
              <a:t>Ansvarsskyddet skiljer sig från andra försäkringsskydd på så sätt att det är tre parter inblandade. Det är du själv som får ett krav, den som har lidit skada och kräver dig på ersättning och ditt försäkringsbolag som utreder skadeståndsskyldigheten.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b="1" dirty="0"/>
              <a:t>Överfallsskydd</a:t>
            </a:r>
            <a:r>
              <a:rPr lang="sv-SE" dirty="0"/>
              <a:t>: Gäller våldsbrott och sexualbrott, upp till 8 000-150 000 kronor. Kan även gälla vid överfall i nära relation och mobbing hos vissa bolag. </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Våldsbrott och sexualbrott - Lägsta beloppet visar ersättning vid misshandel av normalgraden, högsta vid mord/dråpförsök och grov våldtäkt. Även sexuellt tvång och våldtäkt ersätts.</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Överfall ersätts normalt med schablonbelopp som inkluderar kränkning, sveda och värk samt kostnader. Du ska visa att du utsatts för brottet men gärningsmannen behöver inte dömas (utom i två bolag, kolla vad som gäller i din försäkring). E</a:t>
            </a:r>
            <a:r>
              <a:rPr lang="sv-SE" b="0" i="0" dirty="0">
                <a:effectLst/>
              </a:rPr>
              <a:t>rsättning i olika utsträckning vid sexualbrott mot barn enligt 6 kap brottsbalken. Intervall med maxbelopp.</a:t>
            </a:r>
            <a:r>
              <a:rPr lang="sv-SE" dirty="0"/>
              <a:t> Vanligen ingår kristerapi 10 tillfällen (kristerapi kan ersättas även vid omfattande skador i bostaden).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b="0" i="0" dirty="0">
                <a:effectLst/>
              </a:rPr>
              <a:t>Drabbas du av ett överfall som utförs av någon som ingår i samma hemförsäkring som du kan du få ersättning hos några bolag.</a:t>
            </a:r>
            <a:r>
              <a:rPr lang="sv-SE" dirty="0"/>
              <a:t> </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13</a:t>
            </a:fld>
            <a:endParaRPr lang="sv-SE"/>
          </a:p>
        </p:txBody>
      </p:sp>
    </p:spTree>
    <p:extLst>
      <p:ext uri="{BB962C8B-B14F-4D97-AF65-F5344CB8AC3E}">
        <p14:creationId xmlns:p14="http://schemas.microsoft.com/office/powerpoint/2010/main" val="193653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224302"/>
          </a:xfrm>
        </p:spPr>
        <p:txBody>
          <a:bodyPr/>
          <a:lstStyle/>
          <a:p>
            <a:r>
              <a:rPr lang="sv-SE" dirty="0"/>
              <a:t>När du köper till exempel en TV, mobiltelefon, dator, klocka eller smycke så erbjuds du ofta att teckna en särskild produktförsäkring. En sådan försäkring ersätter produkten om den slutar fungera eller blir skadad av någon plötslig, oförutsedd händelse.</a:t>
            </a:r>
          </a:p>
          <a:p>
            <a:endParaRPr lang="sv-SE" dirty="0"/>
          </a:p>
          <a:p>
            <a:r>
              <a:rPr lang="sv-SE" dirty="0"/>
              <a:t>Om varan skadas vid en plötslig och oförutsedd händelse gäller annars hemförsäkringens allrisktillägg, om du har ett sådant. Tänk på att ett allrisktillägg gäller för alla dina saker till skillnad från en produktförsäkring som bara gäller för en viss sak.</a:t>
            </a:r>
          </a:p>
          <a:p>
            <a:endParaRPr lang="sv-SE" dirty="0"/>
          </a:p>
          <a:p>
            <a:r>
              <a:rPr lang="sv-SE" dirty="0"/>
              <a:t>Att försäkra alla dina mobiler, paddor och datorer kan bli en stor summa. Om du vill ha försäkring kan det vara bättre att lägga till ett elektronikskydd i hemförsäkringen, trots att det inte gäller för mobiler.</a:t>
            </a:r>
          </a:p>
          <a:p>
            <a:endParaRPr lang="sv-SE" dirty="0"/>
          </a:p>
          <a:p>
            <a:r>
              <a:rPr lang="sv-SE" dirty="0"/>
              <a:t>I vissa mer omfattande hemförsäkringar ingår ett elektronikskydd som motsvarar innehållet i en produktförsäkring. Elektronikskyddet gäller, till skillnad från en produktförsäkring inte bara för en enskild vara utan för alla elektronikvaror som räknas upp i försäkringsvillkoren. Ett elektronikskydd går också ofta att teckna som tillägg till hemförsäkringen. Elektronikskyddet kan gälla för hemelektronik som TV och dator, men mobiltelefoner och surfplattor är vanliga undantag.</a:t>
            </a:r>
          </a:p>
        </p:txBody>
      </p:sp>
      <p:sp>
        <p:nvSpPr>
          <p:cNvPr id="5" name="Platshållare för bildnummer 4"/>
          <p:cNvSpPr>
            <a:spLocks noGrp="1"/>
          </p:cNvSpPr>
          <p:nvPr>
            <p:ph type="sldNum" sz="quarter" idx="10"/>
          </p:nvPr>
        </p:nvSpPr>
        <p:spPr/>
        <p:txBody>
          <a:bodyPr/>
          <a:lstStyle/>
          <a:p>
            <a:fld id="{3CD4C5B1-EFB4-4927-87B3-733057FE4573}" type="slidenum">
              <a:rPr lang="sv-SE" smtClean="0"/>
              <a:t>14</a:t>
            </a:fld>
            <a:endParaRPr lang="sv-SE" dirty="0"/>
          </a:p>
        </p:txBody>
      </p:sp>
    </p:spTree>
    <p:extLst>
      <p:ext uri="{BB962C8B-B14F-4D97-AF65-F5344CB8AC3E}">
        <p14:creationId xmlns:p14="http://schemas.microsoft.com/office/powerpoint/2010/main" val="9910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3"/>
            <a:ext cx="5438140" cy="154047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Id-skydd: </a:t>
            </a:r>
            <a:br>
              <a:rPr lang="sv-SE" dirty="0"/>
            </a:br>
            <a:r>
              <a:rPr lang="sv-SE" sz="1200" kern="1200" dirty="0"/>
              <a:t>Id-skyddsförsäkringar är </a:t>
            </a:r>
            <a:r>
              <a:rPr lang="sv-SE" dirty="0"/>
              <a:t>oftast onödiga eftersom ett motsvarande skydd i många fall ingår i hemförsäkringen. Innebär </a:t>
            </a:r>
            <a:r>
              <a:rPr lang="sv-SE" b="0" i="0" dirty="0">
                <a:effectLst/>
              </a:rPr>
              <a:t>rådgivning för att förebygga och begränsa följderna av obehöriga handlingar, assistans med att avvisa betalningskrav och radera betalningsanmärkningar. Rättskydd som gäller även i tvister om mindre belopp. Vid en Id-stöld kan du få rättsskydd även i en tvist där värdet är under ett halvt basbelopp (så kallade "</a:t>
            </a:r>
            <a:r>
              <a:rPr lang="sv-SE" b="0" i="0" dirty="0" err="1">
                <a:effectLst/>
              </a:rPr>
              <a:t>småmål</a:t>
            </a:r>
            <a:r>
              <a:rPr lang="sv-SE" b="0" i="0" dirty="0">
                <a:effectLst/>
              </a:rPr>
              <a:t>").</a:t>
            </a:r>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15</a:t>
            </a:fld>
            <a:endParaRPr lang="sv-SE"/>
          </a:p>
        </p:txBody>
      </p:sp>
    </p:spTree>
    <p:extLst>
      <p:ext uri="{BB962C8B-B14F-4D97-AF65-F5344CB8AC3E}">
        <p14:creationId xmlns:p14="http://schemas.microsoft.com/office/powerpoint/2010/main" val="320129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5147917"/>
          </a:xfrm>
        </p:spPr>
        <p:txBody>
          <a:bodyPr/>
          <a:lstStyle/>
          <a:p>
            <a:pPr lvl="0">
              <a:tabLst>
                <a:tab pos="457200" algn="l"/>
              </a:tabLst>
            </a:pPr>
            <a:r>
              <a:rPr lang="sv-SE" dirty="0">
                <a:ea typeface="Times New Roman" panose="02020603050405020304" pitchFamily="18" charset="0"/>
                <a:cs typeface="Times New Roman" panose="02020603050405020304" pitchFamily="18" charset="0"/>
              </a:rPr>
              <a:t>Viktigt för oss alla att bidra till hållbarhet. </a:t>
            </a:r>
          </a:p>
          <a:p>
            <a:pPr lvl="0">
              <a:tabLst>
                <a:tab pos="457200" algn="l"/>
              </a:tabLst>
            </a:pPr>
            <a:endParaRPr lang="sv-SE" dirty="0">
              <a:ea typeface="Times New Roman" panose="02020603050405020304" pitchFamily="18" charset="0"/>
              <a:cs typeface="Times New Roman" panose="02020603050405020304" pitchFamily="18" charset="0"/>
            </a:endParaRPr>
          </a:p>
          <a:p>
            <a:pPr lvl="0">
              <a:tabLst>
                <a:tab pos="457200" algn="l"/>
              </a:tabLst>
            </a:pPr>
            <a:r>
              <a:rPr lang="sv-SE" b="1" dirty="0">
                <a:ea typeface="Times New Roman" panose="02020603050405020304" pitchFamily="18" charset="0"/>
                <a:cs typeface="Times New Roman" panose="02020603050405020304" pitchFamily="18" charset="0"/>
              </a:rPr>
              <a:t>Vad är skadeförebyggande åtgärder? </a:t>
            </a:r>
            <a:br>
              <a:rPr lang="sv-SE" dirty="0">
                <a:ea typeface="Times New Roman" panose="02020603050405020304" pitchFamily="18" charset="0"/>
                <a:cs typeface="Times New Roman" panose="02020603050405020304" pitchFamily="18" charset="0"/>
              </a:rPr>
            </a:br>
            <a:r>
              <a:rPr lang="sv-SE" dirty="0">
                <a:ea typeface="Times New Roman" panose="02020603050405020304" pitchFamily="18" charset="0"/>
                <a:cs typeface="Times New Roman" panose="02020603050405020304" pitchFamily="18" charset="0"/>
              </a:rPr>
              <a:t>Målsättningen med det skadeförebyggande arbetet är att minska antalet skador och hålla skadekostnaderna låga samt bidra till långsiktigt hållbara lösningar. </a:t>
            </a:r>
          </a:p>
          <a:p>
            <a:pPr marL="342900" lvl="0" indent="-342900">
              <a:buFont typeface="Arial" panose="020B0604020202020204" pitchFamily="34" charset="0"/>
              <a:buChar char="•"/>
              <a:tabLst>
                <a:tab pos="457200" algn="l"/>
              </a:tabLst>
            </a:pPr>
            <a:endParaRPr lang="sv-SE" dirty="0">
              <a:ea typeface="Calibri" panose="020F0502020204030204" pitchFamily="34" charset="0"/>
              <a:cs typeface="Times New Roman" panose="02020603050405020304" pitchFamily="18" charset="0"/>
            </a:endParaRPr>
          </a:p>
          <a:p>
            <a:pPr lvl="0">
              <a:tabLst>
                <a:tab pos="457200" algn="l"/>
              </a:tabLst>
            </a:pPr>
            <a:r>
              <a:rPr lang="sv-SE" dirty="0">
                <a:ea typeface="Times New Roman" panose="02020603050405020304" pitchFamily="18" charset="0"/>
                <a:cs typeface="Times New Roman" panose="02020603050405020304" pitchFamily="18" charset="0"/>
              </a:rPr>
              <a:t>Läs försäkringsbolagens tips och råd om skadeförebyggande arbete och vad du själv kan göra för att förhindra brand, stöld, olycksfall och andra typer av skador. De arbetar dagligen med risker och säkerhet.</a:t>
            </a:r>
          </a:p>
          <a:p>
            <a:pPr marL="342900" lvl="0" indent="-342900">
              <a:buFont typeface="Arial" panose="020B0604020202020204" pitchFamily="34" charset="0"/>
              <a:buChar char="•"/>
              <a:tabLst>
                <a:tab pos="457200" algn="l"/>
              </a:tabLst>
            </a:pPr>
            <a:endParaRPr lang="sv-SE" dirty="0">
              <a:ea typeface="Calibri" panose="020F0502020204030204" pitchFamily="34" charset="0"/>
              <a:cs typeface="Times New Roman" panose="02020603050405020304" pitchFamily="18" charset="0"/>
            </a:endParaRPr>
          </a:p>
          <a:p>
            <a:pPr lvl="0">
              <a:tabLst>
                <a:tab pos="457200" algn="l"/>
              </a:tabLst>
            </a:pPr>
            <a:r>
              <a:rPr lang="sv-SE" dirty="0">
                <a:ea typeface="Times New Roman" panose="02020603050405020304" pitchFamily="18" charset="0"/>
                <a:cs typeface="Times New Roman" panose="02020603050405020304" pitchFamily="18" charset="0"/>
              </a:rPr>
              <a:t>Även inom försäkringsområdet kan vi bidra till hållbart perspektiv/miljöperspektiv - medvetandegöra konsumenter/synliggöra bolagens arbete.</a:t>
            </a:r>
          </a:p>
          <a:p>
            <a:pPr marL="342900" lvl="0" indent="-342900">
              <a:buFont typeface="Arial" panose="020B0604020202020204" pitchFamily="34" charset="0"/>
              <a:buChar char="•"/>
              <a:tabLst>
                <a:tab pos="457200" algn="l"/>
              </a:tabLst>
            </a:pPr>
            <a:endParaRPr lang="sv-SE" dirty="0">
              <a:ea typeface="Calibri" panose="020F0502020204030204" pitchFamily="34" charset="0"/>
              <a:cs typeface="Times New Roman" panose="02020603050405020304" pitchFamily="18" charset="0"/>
            </a:endParaRPr>
          </a:p>
          <a:p>
            <a:pPr lvl="0">
              <a:tabLst>
                <a:tab pos="457200" algn="l"/>
              </a:tabLst>
            </a:pPr>
            <a:r>
              <a:rPr lang="sv-SE" dirty="0">
                <a:ea typeface="Times New Roman" panose="02020603050405020304" pitchFamily="18" charset="0"/>
                <a:cs typeface="Times New Roman" panose="02020603050405020304" pitchFamily="18" charset="0"/>
              </a:rPr>
              <a:t>Tips läs om skadeförebyggande åtgärder på bolagens webbplatser och även på vår webbplats framöver. </a:t>
            </a:r>
            <a:endParaRPr lang="sv-SE" dirty="0">
              <a:ea typeface="Calibri" panose="020F0502020204030204" pitchFamily="34" charset="0"/>
              <a:cs typeface="Times New Roman" panose="02020603050405020304" pitchFamily="18" charset="0"/>
            </a:endParaRPr>
          </a:p>
          <a:p>
            <a:pPr lvl="0">
              <a:tabLst>
                <a:tab pos="457200" algn="l"/>
              </a:tabLst>
            </a:pPr>
            <a:endParaRPr lang="sv-SE" dirty="0">
              <a:ea typeface="Times New Roman" panose="02020603050405020304" pitchFamily="18" charset="0"/>
              <a:cs typeface="Times New Roman" panose="02020603050405020304" pitchFamily="18" charset="0"/>
            </a:endParaRPr>
          </a:p>
          <a:p>
            <a:pPr lvl="0">
              <a:tabLst>
                <a:tab pos="457200" algn="l"/>
              </a:tabLst>
            </a:pPr>
            <a:r>
              <a:rPr lang="sv-SE" b="1" dirty="0">
                <a:ea typeface="Times New Roman" panose="02020603050405020304" pitchFamily="18" charset="0"/>
                <a:cs typeface="Times New Roman" panose="02020603050405020304" pitchFamily="18" charset="0"/>
              </a:rPr>
              <a:t>Nedan ser ni skadeförebyggande exempel för miljö- och hållberhetsaspekten:</a:t>
            </a:r>
          </a:p>
          <a:p>
            <a:pPr lvl="0">
              <a:tabLst>
                <a:tab pos="457200" algn="l"/>
              </a:tabLst>
            </a:pPr>
            <a:endParaRPr lang="sv-SE" dirty="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dirty="0">
                <a:ea typeface="Times New Roman" panose="02020603050405020304" pitchFamily="18" charset="0"/>
              </a:rPr>
              <a:t>Vi vet att det kommer att komma mer extremväder framöver. Därför är det särskilt viktigt som fastighetsägare att se om sitt hus så att man inte drabbas av skada. </a:t>
            </a:r>
            <a:r>
              <a:rPr lang="sv-SE" i="1" dirty="0">
                <a:ea typeface="Times New Roman" panose="02020603050405020304" pitchFamily="18" charset="0"/>
              </a:rPr>
              <a:t>Se över taket på </a:t>
            </a:r>
            <a:r>
              <a:rPr lang="sv-SE" dirty="0">
                <a:ea typeface="Times New Roman" panose="02020603050405020304" pitchFamily="18" charset="0"/>
              </a:rPr>
              <a:t>din villa/fritidshus så att taket klarar av stora regnmängder. Läckage från tak ersätts normalt inte ur villa/fritidshusförsäkringarna varför det är extra viktigt att undvika vattenskador via tak då du riskerar att bli utan ersättning för skadorna i ditt hus om du drabbas. Samma sak med dräneringen. Översvämningsskador på grund av bristande dränering ersätts aldrig ur villa/fritidshusförsäkringarna. Se därför över husets dränering så att det är intakt och kan stå emot stora vattenmängder vid extremväder. </a:t>
            </a:r>
            <a:endParaRPr lang="sv-SE" dirty="0">
              <a:ea typeface="Calibri" panose="020F0502020204030204" pitchFamily="34" charset="0"/>
            </a:endParaRPr>
          </a:p>
          <a:p>
            <a:r>
              <a:rPr lang="sv-SE" dirty="0">
                <a:ea typeface="Calibri" panose="020F0502020204030204" pitchFamily="34" charset="0"/>
              </a:rPr>
              <a:t> </a:t>
            </a:r>
          </a:p>
          <a:p>
            <a:pPr marL="342900" lvl="0" indent="-342900">
              <a:buFont typeface="Symbol" panose="05050102010706020507" pitchFamily="18" charset="2"/>
              <a:buChar char=""/>
            </a:pPr>
            <a:r>
              <a:rPr lang="sv-SE" dirty="0">
                <a:ea typeface="Times New Roman" panose="02020603050405020304" pitchFamily="18" charset="0"/>
              </a:rPr>
              <a:t>Skadeförebyggande som är minst lika viktigt men som inte har med klimatförändringarna att göra är följande: De flesta vattenskador i ett hem uppstår i badrum och kök. Där kan du som ägare till bostaden göra en hel del för att undvika skador eller minimera skadorna. På bolagens webbsidor kan du läsa om skadeförebyggande tips. Ett exempel är att du kan </a:t>
            </a:r>
            <a:r>
              <a:rPr lang="sv-SE" i="1" dirty="0">
                <a:ea typeface="Times New Roman" panose="02020603050405020304" pitchFamily="18" charset="0"/>
              </a:rPr>
              <a:t>installera en vattenfelsbrytare som automatiskt stänger av det inkommande vattnet vid olika typer av vattenläckage. </a:t>
            </a:r>
            <a:r>
              <a:rPr lang="sv-SE" dirty="0">
                <a:ea typeface="Times New Roman" panose="02020603050405020304" pitchFamily="18" charset="0"/>
              </a:rPr>
              <a:t>Via en </a:t>
            </a:r>
            <a:r>
              <a:rPr lang="sv-SE" dirty="0" err="1">
                <a:ea typeface="Times New Roman" panose="02020603050405020304" pitchFamily="18" charset="0"/>
              </a:rPr>
              <a:t>app</a:t>
            </a:r>
            <a:r>
              <a:rPr lang="sv-SE" dirty="0">
                <a:ea typeface="Times New Roman" panose="02020603050405020304" pitchFamily="18" charset="0"/>
              </a:rPr>
              <a:t> kan du också själv stänga av vattnet om du exempelvis reser bort eller lämnar bostaden. Tänk dock på att du alltid låter en </a:t>
            </a:r>
            <a:r>
              <a:rPr lang="sv-SE" i="1" dirty="0">
                <a:ea typeface="Times New Roman" panose="02020603050405020304" pitchFamily="18" charset="0"/>
              </a:rPr>
              <a:t>godkänd montör </a:t>
            </a:r>
            <a:r>
              <a:rPr lang="sv-SE" dirty="0">
                <a:ea typeface="Times New Roman" panose="02020603050405020304" pitchFamily="18" charset="0"/>
              </a:rPr>
              <a:t>installera en vattenfelsbrytare. </a:t>
            </a:r>
            <a:endParaRPr lang="sv-SE" dirty="0">
              <a:ea typeface="Calibri" panose="020F0502020204030204" pitchFamily="34" charset="0"/>
            </a:endParaRPr>
          </a:p>
          <a:p>
            <a:r>
              <a:rPr lang="sv-SE" dirty="0">
                <a:ea typeface="Calibri" panose="020F0502020204030204" pitchFamily="34" charset="0"/>
              </a:rPr>
              <a:t> </a:t>
            </a:r>
          </a:p>
          <a:p>
            <a:pPr marL="342900" lvl="0" indent="-342900">
              <a:buFont typeface="Symbol" panose="05050102010706020507" pitchFamily="18" charset="2"/>
              <a:buChar char=""/>
            </a:pPr>
            <a:r>
              <a:rPr lang="sv-SE" dirty="0">
                <a:ea typeface="Times New Roman" panose="02020603050405020304" pitchFamily="18" charset="0"/>
              </a:rPr>
              <a:t>Ett annat exempel på skadeförebyggande är att undvika Inbrott: något som alla kan tänka på är att inte dela med sig på sociala medier om att man är på resa. Ett annat exempel är att inte förvara stöldbegärlig egendom i källar- och vindsförråd  om du bor i flerfamiljshus då stöld av detta inte ersätts. Genom att skaffa ett inbrottslarm kan du också undvika inbrott och därmed skada. Ofta erbjuder försäkringsbolagen rabatt på din premie om du har ett larm som är kopplat till en larmcentral. </a:t>
            </a:r>
          </a:p>
          <a:p>
            <a:pPr marL="342900" lvl="0" indent="-342900">
              <a:buFont typeface="Symbol" panose="05050102010706020507" pitchFamily="18" charset="2"/>
              <a:buChar char=""/>
            </a:pPr>
            <a:endParaRPr lang="sv-SE" dirty="0">
              <a:ea typeface="Times New Roman" panose="02020603050405020304" pitchFamily="18" charset="0"/>
            </a:endParaRPr>
          </a:p>
          <a:p>
            <a:pPr marL="342900" lvl="0" indent="-342900">
              <a:buFont typeface="Symbol" panose="05050102010706020507" pitchFamily="18" charset="2"/>
              <a:buChar char=""/>
            </a:pPr>
            <a:r>
              <a:rPr lang="sv-SE" dirty="0">
                <a:ea typeface="Times New Roman" panose="02020603050405020304" pitchFamily="18" charset="0"/>
              </a:rPr>
              <a:t>Skadeförebyggande åtgärd brand: Samma inbrottslarm som är kopplad till en larmcentral kan ofta med fördel också larma för brand. </a:t>
            </a:r>
            <a:endParaRPr lang="sv-SE" dirty="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endParaRPr lang="sv-SE" dirty="0">
              <a:cs typeface="Times New Roman" panose="02020603050405020304" pitchFamily="18" charset="0"/>
            </a:endParaRPr>
          </a:p>
          <a:p>
            <a:pPr marL="342900" lvl="0" indent="-342900">
              <a:buFont typeface="Symbol" panose="05050102010706020507" pitchFamily="18" charset="2"/>
              <a:buChar char=""/>
            </a:pPr>
            <a:r>
              <a:rPr lang="sv-SE" dirty="0"/>
              <a:t>Skadeförebyggande för undvika brand: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Håll koll på spisen och ha en brandfilt nära tillhands för att snabbt kunna 	släcka brand i en överhettad kastruller.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Byt genast ut elektriska prylar om de börjar spraka, blinka eller lukta.</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Köp endast CE-märkta elektriska apparater och ladda inte mobil och annan 	elektronik under natten.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Bor du i hus med äldre el-central bör du besiktiga den och byta om den 	innebär en brandrisk.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Siste man som lämnar rummet släcker de levande ljusen. </a:t>
            </a:r>
          </a:p>
        </p:txBody>
      </p:sp>
      <p:sp>
        <p:nvSpPr>
          <p:cNvPr id="5" name="Platshållare för bildnummer 4"/>
          <p:cNvSpPr>
            <a:spLocks noGrp="1"/>
          </p:cNvSpPr>
          <p:nvPr>
            <p:ph type="sldNum" sz="quarter" idx="10"/>
          </p:nvPr>
        </p:nvSpPr>
        <p:spPr/>
        <p:txBody>
          <a:bodyPr/>
          <a:lstStyle/>
          <a:p>
            <a:fld id="{CA8B3367-3ED9-4ED1-ACE8-DA1DB43C8752}" type="slidenum">
              <a:rPr lang="sv-SE" smtClean="0"/>
              <a:t>16</a:t>
            </a:fld>
            <a:endParaRPr lang="sv-SE" dirty="0"/>
          </a:p>
        </p:txBody>
      </p:sp>
    </p:spTree>
    <p:extLst>
      <p:ext uri="{BB962C8B-B14F-4D97-AF65-F5344CB8AC3E}">
        <p14:creationId xmlns:p14="http://schemas.microsoft.com/office/powerpoint/2010/main" val="85356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521177"/>
          </a:xfrm>
        </p:spPr>
        <p:txBody>
          <a:bodyPr/>
          <a:lstStyle/>
          <a:p>
            <a:pPr marR="0" lvl="0" indent="0" fontAlgn="auto">
              <a:lnSpc>
                <a:spcPct val="100000"/>
              </a:lnSpc>
              <a:spcBef>
                <a:spcPts val="0"/>
              </a:spcBef>
              <a:spcAft>
                <a:spcPts val="0"/>
              </a:spcAft>
              <a:buClrTx/>
              <a:buSzTx/>
              <a:buFontTx/>
              <a:buNone/>
              <a:tabLst/>
              <a:defRPr/>
            </a:pPr>
            <a:endParaRPr lang="sv-SE" sz="1200" kern="1200" dirty="0">
              <a:solidFill>
                <a:schemeClr val="tx1"/>
              </a:solidFill>
              <a:cs typeface="Arial" panose="020B0604020202020204" pitchFamily="34" charset="0"/>
            </a:endParaRPr>
          </a:p>
        </p:txBody>
      </p:sp>
      <p:sp>
        <p:nvSpPr>
          <p:cNvPr id="5" name="Platshållare för bildnummer 4"/>
          <p:cNvSpPr>
            <a:spLocks noGrp="1"/>
          </p:cNvSpPr>
          <p:nvPr>
            <p:ph type="sldNum" sz="quarter" idx="10"/>
          </p:nvPr>
        </p:nvSpPr>
        <p:spPr/>
        <p:txBody>
          <a:bodyPr/>
          <a:lstStyle/>
          <a:p>
            <a:fld id="{3CD4C5B1-EFB4-4927-87B3-733057FE4573}" type="slidenum">
              <a:rPr lang="sv-SE" smtClean="0"/>
              <a:t>17</a:t>
            </a:fld>
            <a:endParaRPr lang="sv-SE"/>
          </a:p>
        </p:txBody>
      </p:sp>
    </p:spTree>
    <p:extLst>
      <p:ext uri="{BB962C8B-B14F-4D97-AF65-F5344CB8AC3E}">
        <p14:creationId xmlns:p14="http://schemas.microsoft.com/office/powerpoint/2010/main" val="220416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Konsumenternas.se är ett samarbete mellan Konsumenternas Bank- och finansbyrå och Konsumenternas Försäkringsbyrå. Besök oss på www.konsumenternas.se.</a:t>
            </a:r>
          </a:p>
          <a:p>
            <a:endParaRPr lang="sv-SE" dirty="0"/>
          </a:p>
          <a:p>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2</a:t>
            </a:fld>
            <a:endParaRPr lang="sv-SE"/>
          </a:p>
        </p:txBody>
      </p:sp>
    </p:spTree>
    <p:extLst>
      <p:ext uri="{BB962C8B-B14F-4D97-AF65-F5344CB8AC3E}">
        <p14:creationId xmlns:p14="http://schemas.microsoft.com/office/powerpoint/2010/main" val="363814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2146120"/>
          </a:xfrm>
        </p:spPr>
        <p:txBody>
          <a:bodyPr/>
          <a:lstStyle/>
          <a:p>
            <a:r>
              <a:rPr lang="sv-SE" dirty="0"/>
              <a:t>Webbplatsen fokuserar på hjälp till självhjälp genom fakta och olika verktyg för att utvärdera bank- och försäkringstjänster. </a:t>
            </a:r>
          </a:p>
          <a:p>
            <a:endParaRPr lang="sv-SE" dirty="0"/>
          </a:p>
          <a:p>
            <a:r>
              <a:rPr lang="sv-SE" dirty="0"/>
              <a:t>För personlig vägledning kan konsumenter ringa, mejla eller skriva brev till oss. </a:t>
            </a:r>
          </a:p>
          <a:p>
            <a:endParaRPr lang="sv-SE" dirty="0"/>
          </a:p>
          <a:p>
            <a:r>
              <a:rPr lang="sv-SE" dirty="0"/>
              <a:t>Guider och checklistor:  Reseguide, flygförsening, Begära ersättning för personskador, Pensions guider etc.</a:t>
            </a:r>
          </a:p>
          <a:p>
            <a:endParaRPr lang="sv-SE" dirty="0"/>
          </a:p>
          <a:p>
            <a:r>
              <a:rPr lang="sv-SE" dirty="0"/>
              <a:t>Rättsfall, beslut </a:t>
            </a:r>
          </a:p>
          <a:p>
            <a:endParaRPr lang="sv-SE" dirty="0"/>
          </a:p>
          <a:p>
            <a:r>
              <a:rPr lang="sv-SE" dirty="0" err="1"/>
              <a:t>Försäkringspodden</a:t>
            </a:r>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3</a:t>
            </a:fld>
            <a:endParaRPr lang="sv-SE"/>
          </a:p>
        </p:txBody>
      </p:sp>
    </p:spTree>
    <p:extLst>
      <p:ext uri="{BB962C8B-B14F-4D97-AF65-F5344CB8AC3E}">
        <p14:creationId xmlns:p14="http://schemas.microsoft.com/office/powerpoint/2010/main" val="176083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4081251"/>
          </a:xfrm>
        </p:spPr>
        <p:txBody>
          <a:bodyPr/>
          <a:lstStyle/>
          <a:p>
            <a:r>
              <a:rPr lang="sv-SE" dirty="0"/>
              <a:t>Många kontaktar oss när de är missnöjda med sitt försäkringsbolag. Det kan handla om ett beslut, handläggarens bemötande eller en lång handläggningstid. Men vad kan man egentligen kräva som konsument, hur bör man skriva och vem ska man kontakta i olika lägen? Det kan du läsa om i Klagoguiden.</a:t>
            </a:r>
          </a:p>
          <a:p>
            <a:endParaRPr lang="sv-SE" altLang="sv-SE" dirty="0"/>
          </a:p>
          <a:p>
            <a:r>
              <a:rPr lang="sv-SE" altLang="sv-SE" dirty="0"/>
              <a:t>Om du är missnöjd med till exempel en ersättning från ett försäkringsbolag ska du klaga på beslutet. På konsumenternas.se finns en klagoguide som ger hjälp. </a:t>
            </a:r>
          </a:p>
          <a:p>
            <a:endParaRPr lang="sv-SE" altLang="sv-SE" dirty="0"/>
          </a:p>
          <a:p>
            <a:r>
              <a:rPr lang="sv-SE" altLang="sv-SE" dirty="0"/>
              <a:t>Bäst är att du klagar skriftligt (per brev eller mejl) och också får ett skriftligt svar. När man klagar skriftligt kan man visa att man klagat inom rimlig tid och det är ingen tvekan om vad som sagts. </a:t>
            </a:r>
          </a:p>
          <a:p>
            <a:endParaRPr lang="sv-SE" altLang="sv-SE" dirty="0"/>
          </a:p>
          <a:p>
            <a:r>
              <a:rPr lang="sv-SE" altLang="sv-SE" b="1" dirty="0"/>
              <a:t>När du klagar: </a:t>
            </a:r>
          </a:p>
          <a:p>
            <a:pPr marL="171450" indent="-171450">
              <a:buFont typeface="Arial" panose="020B0604020202020204" pitchFamily="34" charset="0"/>
              <a:buChar char="•"/>
            </a:pPr>
            <a:r>
              <a:rPr lang="sv-SE" altLang="sv-SE" dirty="0"/>
              <a:t>Ange vilket ärende det gäller</a:t>
            </a:r>
          </a:p>
          <a:p>
            <a:pPr marL="171450" indent="-171450">
              <a:buFont typeface="Arial" panose="020B0604020202020204" pitchFamily="34" charset="0"/>
              <a:buChar char="•"/>
            </a:pPr>
            <a:r>
              <a:rPr lang="sv-SE" altLang="sv-SE" dirty="0"/>
              <a:t>Beskriv vad du är missnöjd med</a:t>
            </a:r>
          </a:p>
          <a:p>
            <a:pPr marL="171450" indent="-171450">
              <a:buFont typeface="Arial" panose="020B0604020202020204" pitchFamily="34" charset="0"/>
              <a:buChar char="•"/>
            </a:pPr>
            <a:r>
              <a:rPr lang="sv-SE" altLang="sv-SE" dirty="0"/>
              <a:t>Begär en bättre motivering om du fått ett nej.</a:t>
            </a:r>
          </a:p>
          <a:p>
            <a:pPr marL="171450" indent="-171450">
              <a:buFont typeface="Arial" panose="020B0604020202020204" pitchFamily="34" charset="0"/>
              <a:buChar char="•"/>
            </a:pPr>
            <a:endParaRPr lang="sv-SE" altLang="sv-SE" dirty="0"/>
          </a:p>
          <a:p>
            <a:r>
              <a:rPr lang="sv-SE" altLang="sv-SE" dirty="0"/>
              <a:t>Klagoguide: https://www.konsumenternas.se/konsumentstod/klaga-angra-anmal/klaga-i-ett-forsakringsarende/</a:t>
            </a:r>
          </a:p>
        </p:txBody>
      </p:sp>
      <p:sp>
        <p:nvSpPr>
          <p:cNvPr id="5" name="Platshållare för bildnummer 4"/>
          <p:cNvSpPr>
            <a:spLocks noGrp="1"/>
          </p:cNvSpPr>
          <p:nvPr>
            <p:ph type="sldNum" sz="quarter" idx="10"/>
          </p:nvPr>
        </p:nvSpPr>
        <p:spPr/>
        <p:txBody>
          <a:bodyPr/>
          <a:lstStyle/>
          <a:p>
            <a:fld id="{39EE8132-6280-4304-8F95-002147AB389C}" type="slidenum">
              <a:rPr lang="sv-SE" smtClean="0"/>
              <a:t>4</a:t>
            </a:fld>
            <a:endParaRPr lang="sv-SE"/>
          </a:p>
        </p:txBody>
      </p:sp>
    </p:spTree>
    <p:extLst>
      <p:ext uri="{BB962C8B-B14F-4D97-AF65-F5344CB8AC3E}">
        <p14:creationId xmlns:p14="http://schemas.microsoft.com/office/powerpoint/2010/main" val="307498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du blir sjuk, får barn eller går i pension får du ersättning från  socialförsäkringarna. Vissa får också ersättning från sin arbetsgivare i de situationerna. Däremot behöver du teckna egna, privata försäkringar för att få ersättning för till exempel ditt hem, bil och annat. </a:t>
            </a:r>
          </a:p>
        </p:txBody>
      </p:sp>
      <p:sp>
        <p:nvSpPr>
          <p:cNvPr id="5" name="Platshållare för bildnummer 4"/>
          <p:cNvSpPr>
            <a:spLocks noGrp="1"/>
          </p:cNvSpPr>
          <p:nvPr>
            <p:ph type="sldNum" sz="quarter" idx="10"/>
          </p:nvPr>
        </p:nvSpPr>
        <p:spPr/>
        <p:txBody>
          <a:bodyPr/>
          <a:lstStyle/>
          <a:p>
            <a:fld id="{3CD4C5B1-EFB4-4927-87B3-733057FE4573}" type="slidenum">
              <a:rPr lang="sv-SE" smtClean="0"/>
              <a:t>5</a:t>
            </a:fld>
            <a:endParaRPr lang="sv-SE"/>
          </a:p>
        </p:txBody>
      </p:sp>
    </p:spTree>
    <p:extLst>
      <p:ext uri="{BB962C8B-B14F-4D97-AF65-F5344CB8AC3E}">
        <p14:creationId xmlns:p14="http://schemas.microsoft.com/office/powerpoint/2010/main" val="45454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Behöver jag samma försäkringar när jag lever själv som med barn? Behöver jag någon särskild försäkring när jag pluggar eller har blivit pensionär?</a:t>
            </a:r>
          </a:p>
          <a:p>
            <a:endParaRPr lang="sv-SE" dirty="0"/>
          </a:p>
          <a:p>
            <a:r>
              <a:rPr lang="sv-SE" dirty="0"/>
              <a:t>Ett sätt att tänka kring sitt försäkringsbehov är att dela in försäkringarna i grupper: krav enligt lag, nödvändiga och bra att ha. Andra försäkringar kan du till och med fundera på att prioritera bort.</a:t>
            </a:r>
          </a:p>
          <a:p>
            <a:endParaRPr lang="sv-SE" dirty="0"/>
          </a:p>
          <a:p>
            <a:r>
              <a:rPr lang="sv-SE" dirty="0"/>
              <a:t>OBS! Se den här informationen som tankar, idéer och exempel på hur du kan prioritera - inte som rådgivning eller personliga rekommendationer. Du måste alltid fatta egna beslut baserade på din situation och inställning till försäkringar.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Guide: Vilka försäkringar behöver man på vår webbplats</a:t>
            </a:r>
          </a:p>
          <a:p>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6</a:t>
            </a:fld>
            <a:endParaRPr lang="sv-SE"/>
          </a:p>
        </p:txBody>
      </p:sp>
    </p:spTree>
    <p:extLst>
      <p:ext uri="{BB962C8B-B14F-4D97-AF65-F5344CB8AC3E}">
        <p14:creationId xmlns:p14="http://schemas.microsoft.com/office/powerpoint/2010/main" val="169099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5"/>
            <a:ext cx="5438140" cy="4651390"/>
          </a:xfrm>
        </p:spPr>
        <p:txBody>
          <a:bodyPr/>
          <a:lstStyle/>
          <a:p>
            <a:pPr algn="l"/>
            <a:r>
              <a:rPr lang="sv-SE" b="0" i="0" dirty="0">
                <a:solidFill>
                  <a:srgbClr val="22252A"/>
                </a:solidFill>
                <a:effectLst/>
              </a:rPr>
              <a:t>Trafikförsäkring krävs enligt lag. Den ersätter alla person- och sakskador som bilen orsakat, men inte skador på din egen bil. </a:t>
            </a:r>
            <a:r>
              <a:rPr lang="sv-SE" dirty="0"/>
              <a:t>Den enda försäkring det är lag på är trafikförsäkring om du har bil. Men oftast behöver du hel- eller halvförsäkring på bilen. </a:t>
            </a:r>
            <a:r>
              <a:rPr lang="sv-SE" b="0" i="0" dirty="0">
                <a:solidFill>
                  <a:srgbClr val="22252A"/>
                </a:solidFill>
                <a:effectLst/>
              </a:rPr>
              <a:t>En halvförsäkring innehåller vanligen trafik-, stöld-, brand-, glas-, allrisk-, maskin-, räddnings- och rättsskyddsförsäkring. En helförsäkring består av både </a:t>
            </a:r>
            <a:r>
              <a:rPr lang="sv-SE" dirty="0">
                <a:solidFill>
                  <a:srgbClr val="22252A"/>
                </a:solidFill>
              </a:rPr>
              <a:t>halvförsäkring och vagnskadeförsäkring. Vagnskadeförsäkringen betalar skador på din egen bil till exempel vid en trafikolycka eller skadegörelse. </a:t>
            </a:r>
          </a:p>
          <a:p>
            <a:pPr algn="l"/>
            <a:endParaRPr lang="sv-SE" dirty="0">
              <a:solidFill>
                <a:srgbClr val="22252A"/>
              </a:solidFill>
            </a:endParaRPr>
          </a:p>
          <a:p>
            <a:pPr algn="l"/>
            <a:r>
              <a:rPr lang="sv-SE" b="1" dirty="0">
                <a:solidFill>
                  <a:srgbClr val="22252A"/>
                </a:solidFill>
              </a:rPr>
              <a:t>Försäkrat intresse - vad är det? </a:t>
            </a:r>
            <a:br>
              <a:rPr lang="sv-SE" dirty="0">
                <a:solidFill>
                  <a:srgbClr val="22252A"/>
                </a:solidFill>
              </a:rPr>
            </a:br>
            <a:r>
              <a:rPr lang="sv-SE" dirty="0">
                <a:solidFill>
                  <a:srgbClr val="22252A"/>
                </a:solidFill>
              </a:rPr>
              <a:t>Försäkringsbolaget kan neka att betala ut ersättning för en skada om det inte är försäkringstagaren som är den verklige ägaren och huvudsakliga användaren av bilen.</a:t>
            </a:r>
          </a:p>
          <a:p>
            <a:endParaRPr lang="sv-SE" dirty="0">
              <a:solidFill>
                <a:srgbClr val="22252A"/>
              </a:solidFill>
            </a:endParaRPr>
          </a:p>
          <a:p>
            <a:pPr algn="l"/>
            <a:r>
              <a:rPr lang="sv-SE" dirty="0">
                <a:solidFill>
                  <a:srgbClr val="22252A"/>
                </a:solidFill>
              </a:rPr>
              <a:t>Ägare: I försäkringsvillkoren står det att försäkringen bara gäller för den som faktiskt äger bilen. Ägare är den som verkligen äger fordonet och som har ett intresse av att försäkra det. Med ägare menas den som drabbas ekonomiskt vid en skada och kan bestämma om fordonet till exempel ska säljas. Det innebär att det inte räcker att vara ägare på pappret för att få ersättning från försäkringen om det inträffar en skada.</a:t>
            </a:r>
          </a:p>
          <a:p>
            <a:pPr algn="l"/>
            <a:endParaRPr lang="sv-SE" dirty="0">
              <a:solidFill>
                <a:srgbClr val="22252A"/>
              </a:solidFill>
            </a:endParaRPr>
          </a:p>
          <a:p>
            <a:pPr algn="l"/>
            <a:r>
              <a:rPr lang="sv-SE" dirty="0">
                <a:solidFill>
                  <a:srgbClr val="22252A"/>
                </a:solidFill>
              </a:rPr>
              <a:t>Brukare: I de allra flesta försäkringsvillkor framgår också att försäkringstagaren dessutom ska vara den huvudsaklige användaren (brukaren) av bilen. Brukare är den som använder fordonet och behöver inte vara samma person som ägaren eller föraren. Till exempel om bilen registreras på din mamma som bor på en liten ort, trots att det är du som bor i en storstad som egentligen äger den, så får du ingen ersättning från försäkringen om bilen till exempel blir stulen.</a:t>
            </a:r>
          </a:p>
          <a:p>
            <a:pPr algn="l"/>
            <a:endParaRPr lang="sv-SE" dirty="0">
              <a:solidFill>
                <a:srgbClr val="22252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22252A"/>
                </a:solidFill>
              </a:rPr>
              <a:t>Bolagsbyte: </a:t>
            </a:r>
            <a:r>
              <a:rPr lang="sv-SE" dirty="0">
                <a:effectLst/>
                <a:ea typeface="Calibri" panose="020F0502020204030204" pitchFamily="34" charset="0"/>
              </a:rPr>
              <a:t>Branschgemensamt problem med dubbelförsäkring vid bolagsbyte. Viktigt att säga upp autogiro så att inte betalning löper på. Det finns bestämmelser (branschpraxis och FAL) om att det gamla bolaget ska betala tillbaka premien. Bolagen har inte alltid koll på det och man kan behöva kontakta en chef. </a:t>
            </a:r>
          </a:p>
          <a:p>
            <a:pPr algn="l"/>
            <a:r>
              <a:rPr lang="sv-SE" dirty="0">
                <a:solidFill>
                  <a:srgbClr val="22252A"/>
                </a:solidFill>
              </a:rPr>
              <a:t>Undvika genom säga upp autogirot. Två olika avtal. </a:t>
            </a:r>
          </a:p>
          <a:p>
            <a:pPr algn="l"/>
            <a:endParaRPr lang="sv-SE" dirty="0">
              <a:solidFill>
                <a:srgbClr val="22252A"/>
              </a:solidFill>
            </a:endParaRPr>
          </a:p>
          <a:p>
            <a:pPr algn="l"/>
            <a:r>
              <a:rPr lang="sv-SE" dirty="0">
                <a:solidFill>
                  <a:srgbClr val="22252A"/>
                </a:solidFill>
              </a:rPr>
              <a:t>Länk hel översikt: ställ dig på länken med markören och klicka </a:t>
            </a:r>
            <a:r>
              <a:rPr lang="sv-SE" dirty="0" err="1">
                <a:solidFill>
                  <a:srgbClr val="22252A"/>
                </a:solidFill>
              </a:rPr>
              <a:t>CtrL</a:t>
            </a:r>
            <a:r>
              <a:rPr lang="sv-SE" dirty="0">
                <a:solidFill>
                  <a:srgbClr val="22252A"/>
                </a:solidFill>
              </a:rPr>
              <a:t> först så hamnar ni i jämförelsen direkt.</a:t>
            </a:r>
          </a:p>
        </p:txBody>
      </p:sp>
      <p:sp>
        <p:nvSpPr>
          <p:cNvPr id="5" name="Platshållare för bildnummer 4"/>
          <p:cNvSpPr>
            <a:spLocks noGrp="1"/>
          </p:cNvSpPr>
          <p:nvPr>
            <p:ph type="sldNum" sz="quarter" idx="10"/>
          </p:nvPr>
        </p:nvSpPr>
        <p:spPr/>
        <p:txBody>
          <a:bodyPr/>
          <a:lstStyle/>
          <a:p>
            <a:fld id="{3CD4C5B1-EFB4-4927-87B3-733057FE4573}" type="slidenum">
              <a:rPr lang="sv-SE" smtClean="0"/>
              <a:t>7</a:t>
            </a:fld>
            <a:endParaRPr lang="sv-SE"/>
          </a:p>
        </p:txBody>
      </p:sp>
    </p:spTree>
    <p:extLst>
      <p:ext uri="{BB962C8B-B14F-4D97-AF65-F5344CB8AC3E}">
        <p14:creationId xmlns:p14="http://schemas.microsoft.com/office/powerpoint/2010/main" val="202452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Även om barn är försäkrade via förskolan eller skolan så ger de försäkringarna aldrig ersättning för sjukdom. En privat barnförsäkring är därför ett viktigt komplement till samhällets skydd och de flesta föräldrar väljer att teckna en barnförsäkring. Teckna barnförsäkring så snart som möjligt efter att barnet är fött även om du haft en gravidförsäkring. Gravidförsäkringen ger inte samma omfattande skydd som en barnförsäkring. Det enda som händer om du väntar med att teckna försäkring är att risken att få nej eller omfattande undantag ökar eftersom du måste fylla i en hälsodeklaration för barnet.</a:t>
            </a:r>
          </a:p>
          <a:p>
            <a:endParaRPr lang="sv-SE" dirty="0"/>
          </a:p>
          <a:p>
            <a:r>
              <a:rPr lang="sv-SE" dirty="0"/>
              <a:t>Medicinsk invaliditet:</a:t>
            </a:r>
          </a:p>
          <a:p>
            <a:pPr algn="l"/>
            <a:r>
              <a:rPr lang="sv-SE" sz="1200" b="0" i="0" kern="1200" dirty="0">
                <a:effectLst/>
              </a:rPr>
              <a:t>Ersättning för medicinsk invaliditet betalas ut om barnet får en bestående funktionsnedsättning till följd av en ersättningsbar händelse. Ersättningen betalas ut som ett engångsbelopp. </a:t>
            </a:r>
            <a:r>
              <a:rPr lang="sv-SE" b="0" i="0" dirty="0">
                <a:effectLst/>
              </a:rPr>
              <a:t>Cirka 90 procent av alla medicinska invaliditetsersättningar som betalas ut ligger under 15 procents invaliditet. Vid hög invaliditetsgrad kan vissa bolag ge en tilläggsersättning. Tilläggsersättningen börjar ofta betalas ut efter cirka 20 procents invaliditet.</a:t>
            </a:r>
          </a:p>
          <a:p>
            <a:pPr algn="l"/>
            <a:endParaRPr lang="sv-SE" b="0" i="0" dirty="0">
              <a:effectLst/>
            </a:endParaRPr>
          </a:p>
          <a:p>
            <a:pPr algn="l"/>
            <a:r>
              <a:rPr lang="sv-SE" b="0" i="0" dirty="0">
                <a:effectLst/>
              </a:rPr>
              <a:t>Ekonomisk invaliditet:</a:t>
            </a:r>
          </a:p>
          <a:p>
            <a:pPr algn="l"/>
            <a:r>
              <a:rPr lang="sv-SE" b="0" i="0" dirty="0">
                <a:effectLst/>
              </a:rPr>
              <a:t>Om barnet på grund av en sjukdom eller en olycksfallsskada aldrig kommer ut i arbetslivet eller bara kan arbeta halvtid kan barnet få ersättning för så kallad ekonomisk, eller förvärvsmässig, invaliditet.</a:t>
            </a:r>
          </a:p>
          <a:p>
            <a:pPr algn="l"/>
            <a:endParaRPr lang="sv-SE" b="0" i="0" dirty="0">
              <a:effectLst/>
            </a:endParaRPr>
          </a:p>
          <a:p>
            <a:pPr algn="l"/>
            <a:r>
              <a:rPr lang="sv-SE" b="0" i="0" dirty="0">
                <a:effectLst/>
              </a:rPr>
              <a:t>Hälsodeklaration:</a:t>
            </a:r>
          </a:p>
          <a:p>
            <a:pPr algn="l"/>
            <a:r>
              <a:rPr lang="sv-SE" b="0" i="0" dirty="0">
                <a:effectLst/>
              </a:rPr>
              <a:t>I samband med ansökan får du fylla i en hälsodeklaration. Det är en blankett med frågor om barnets längd, vikt, hälsa. Uppgifterna ligger till grund för försäkringsbolagets riskbedömning. Det är mycket viktigt att alla uppgifter som lämnas i hälsodeklarationen är riktiga. Om du lämnat oriktiga uppgifter kan försäkringen vara ogiltig.</a:t>
            </a:r>
          </a:p>
          <a:p>
            <a:pPr algn="l"/>
            <a:endParaRPr lang="sv-SE" b="0" i="0" dirty="0">
              <a:effectLst/>
            </a:endParaRPr>
          </a:p>
          <a:p>
            <a:r>
              <a:rPr lang="sv-SE" dirty="0"/>
              <a:t>Undantag:</a:t>
            </a:r>
          </a:p>
          <a:p>
            <a:r>
              <a:rPr lang="sv-SE" dirty="0"/>
              <a:t>Undantagna diagnoser framgår av villkoren. </a:t>
            </a:r>
          </a:p>
          <a:p>
            <a:endParaRPr lang="sv-SE" dirty="0"/>
          </a:p>
          <a:p>
            <a:pPr algn="l"/>
            <a:r>
              <a:rPr lang="sv-SE" dirty="0"/>
              <a:t>Länk hel översikt: ställ dig på länken med markören och klicka </a:t>
            </a:r>
            <a:r>
              <a:rPr lang="sv-SE" dirty="0" err="1"/>
              <a:t>CtrL</a:t>
            </a:r>
            <a:r>
              <a:rPr lang="sv-SE" dirty="0"/>
              <a:t> först så hamnar ni i jämförelsen direkt.</a:t>
            </a:r>
          </a:p>
          <a:p>
            <a:endParaRPr lang="sv-SE" dirty="0"/>
          </a:p>
          <a:p>
            <a:endParaRPr lang="sv-SE" dirty="0"/>
          </a:p>
        </p:txBody>
      </p:sp>
      <p:sp>
        <p:nvSpPr>
          <p:cNvPr id="5" name="Platshållare för bildnummer 4"/>
          <p:cNvSpPr>
            <a:spLocks noGrp="1"/>
          </p:cNvSpPr>
          <p:nvPr>
            <p:ph type="sldNum" sz="quarter" idx="10"/>
          </p:nvPr>
        </p:nvSpPr>
        <p:spPr/>
        <p:txBody>
          <a:bodyPr/>
          <a:lstStyle/>
          <a:p>
            <a:fld id="{3CD4C5B1-EFB4-4927-87B3-733057FE4573}" type="slidenum">
              <a:rPr lang="sv-SE" smtClean="0"/>
              <a:t>8</a:t>
            </a:fld>
            <a:endParaRPr lang="sv-SE"/>
          </a:p>
        </p:txBody>
      </p:sp>
    </p:spTree>
    <p:extLst>
      <p:ext uri="{BB962C8B-B14F-4D97-AF65-F5344CB8AC3E}">
        <p14:creationId xmlns:p14="http://schemas.microsoft.com/office/powerpoint/2010/main" val="2080034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768" y="4777194"/>
            <a:ext cx="5438140" cy="3583036"/>
          </a:xfrm>
        </p:spPr>
        <p:txBody>
          <a:bodyPr/>
          <a:lstStyle/>
          <a:p>
            <a:pPr>
              <a:lnSpc>
                <a:spcPct val="107000"/>
              </a:lnSpc>
              <a:spcAft>
                <a:spcPts val="800"/>
              </a:spcAft>
            </a:pPr>
            <a:r>
              <a:rPr lang="sv-SE" dirty="0"/>
              <a:t>Behövs olycksförsäkring när man blir äldre? </a:t>
            </a:r>
            <a:r>
              <a:rPr lang="sv-SE" dirty="0">
                <a:effectLst/>
                <a:ea typeface="Calibri" panose="020F0502020204030204" pitchFamily="34" charset="0"/>
                <a:cs typeface="Times New Roman" panose="02020603050405020304" pitchFamily="18" charset="0"/>
              </a:rPr>
              <a:t>Frågan om olycksfallsförsäkring eller inte kan också dyka upp. Här har de ofta en bortre åldersgräns, dvs att de upphör vid till exempel 70 års ålder. Men finns möjligheten kan de vara värdefulla att behålla, särskilt om man har en ökad risk att råka ut för fallskador på grun</a:t>
            </a:r>
            <a:r>
              <a:rPr lang="sv-SE" dirty="0">
                <a:ea typeface="Calibri" panose="020F0502020204030204" pitchFamily="34" charset="0"/>
                <a:cs typeface="Times New Roman" panose="02020603050405020304" pitchFamily="18" charset="0"/>
              </a:rPr>
              <a:t>d av</a:t>
            </a:r>
            <a:r>
              <a:rPr lang="sv-SE" dirty="0">
                <a:effectLst/>
                <a:ea typeface="Calibri" panose="020F0502020204030204" pitchFamily="34" charset="0"/>
                <a:cs typeface="Times New Roman" panose="02020603050405020304" pitchFamily="18" charset="0"/>
              </a:rPr>
              <a:t> ålder eller sjukdom. </a:t>
            </a:r>
          </a:p>
          <a:p>
            <a:pPr>
              <a:lnSpc>
                <a:spcPct val="107000"/>
              </a:lnSpc>
              <a:spcAft>
                <a:spcPts val="800"/>
              </a:spcAft>
            </a:pPr>
            <a:r>
              <a:rPr lang="sv-SE" dirty="0">
                <a:effectLst/>
                <a:ea typeface="Calibri" panose="020F0502020204030204" pitchFamily="34" charset="0"/>
                <a:cs typeface="Times New Roman" panose="02020603050405020304" pitchFamily="18" charset="0"/>
              </a:rPr>
              <a:t>Visst kan ”sjukdomsrelaterade” olycksfall leda till att man inte får ersättning (om sjukdomen orsakade fallet) men utgångspunkten är att det ofta är ett ersättningsbart olycksfall om man ramlar. Ersättningen för direkta kostnader kan vara låg, men särskilt tandskador kan bli dyra.</a:t>
            </a:r>
          </a:p>
          <a:p>
            <a:endParaRPr lang="sv-SE" dirty="0">
              <a:hlinkClick r:id="rId3"/>
            </a:endParaRPr>
          </a:p>
          <a:p>
            <a:r>
              <a:rPr lang="sv-SE" b="1" u="sng" dirty="0">
                <a:effectLst/>
                <a:hlinkClick r:id="rId3"/>
              </a:rPr>
              <a:t>Ålder när försäkringen kan tecknas, när den upphör och om det finns tilläggsförsäkring för diagnoser</a:t>
            </a:r>
            <a:endParaRPr lang="sv-SE" dirty="0">
              <a:effectLst/>
            </a:endParaRPr>
          </a:p>
          <a:p>
            <a:pPr algn="l"/>
            <a:r>
              <a:rPr lang="sv-SE" b="0" i="0" dirty="0">
                <a:effectLst/>
              </a:rPr>
              <a:t>Ingen av de jämförda försäkringarna kräver hälsodeklaration. Tänk på att skador som du haft innan du tecknar försäkringen inte kan ersättas. Från 18 år teckna, upphör vid 65 år, 75 år eller vid dödsfall.</a:t>
            </a:r>
          </a:p>
          <a:p>
            <a:pPr algn="l"/>
            <a:endParaRPr lang="sv-SE" b="0" i="0" dirty="0">
              <a:effectLst/>
            </a:endParaRPr>
          </a:p>
          <a:p>
            <a:pPr algn="l"/>
            <a:r>
              <a:rPr lang="sv-SE" b="0" i="0" dirty="0">
                <a:effectLst/>
              </a:rPr>
              <a:t>Finns tilläggsförsäkring för diagnoser? Nej</a:t>
            </a:r>
          </a:p>
          <a:p>
            <a:pPr algn="l"/>
            <a:endParaRPr lang="sv-SE" b="0" i="0" dirty="0">
              <a:effectLst/>
            </a:endParaRPr>
          </a:p>
          <a:p>
            <a:r>
              <a:rPr lang="sv-SE" b="1" u="none" strike="noStrike" dirty="0">
                <a:effectLst/>
                <a:hlinkClick r:id="rId3"/>
              </a:rPr>
              <a:t>Invaliditetsersättningar</a:t>
            </a:r>
            <a:endParaRPr lang="sv-SE" dirty="0">
              <a:effectLst/>
            </a:endParaRPr>
          </a:p>
          <a:p>
            <a:pPr algn="l"/>
            <a:r>
              <a:rPr lang="sv-SE" b="0" i="0" dirty="0">
                <a:effectLst/>
              </a:rPr>
              <a:t>Den ersättning du kan få om du får en bestående funktionsnedsättning kallas för medicinsk invaliditet. Hos några få olycksfallsförsäkringar lämnas också ersättning för ekonomisk invaliditet om du blir bestående arbetsoförmögen till minst 50%. Ersättningarna baseras på vilket försäkringsbelopp du har valt och hur stor procentuell funktionsnedsättning du anses ha efter skadan. </a:t>
            </a:r>
          </a:p>
          <a:p>
            <a:pPr algn="l"/>
            <a:r>
              <a:rPr lang="sv-SE" b="0" i="0" dirty="0">
                <a:effectLst/>
              </a:rPr>
              <a:t>Sänks försäkringsbeloppet för ekonomisk invaliditet vid viss ålder? Många ersätter ej ekonomisk invaliditet, andra sänker beloppet med mellan 5-10 procent från viss ålder vanligen från 50 år för att sedan upphöra helt vid 60/65 år.</a:t>
            </a:r>
          </a:p>
          <a:p>
            <a:pPr algn="l"/>
            <a:endParaRPr lang="sv-SE"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u="sng" dirty="0">
                <a:effectLst/>
                <a:hlinkClick r:id="rId3"/>
              </a:rPr>
              <a:t>Engångsbelopp för kostnader vid sjukhusvistelse, ärr och dödsfall</a:t>
            </a:r>
            <a:r>
              <a:rPr lang="sv-SE" b="1" i="0" u="sng" dirty="0">
                <a:effectLst/>
              </a:rPr>
              <a:t> (25 000-200 000 kronor) ersätts för vissa försäkringar.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b="1" u="none" strike="noStrike" dirty="0">
                <a:effectLst/>
                <a:hlinkClick r:id="rId3"/>
              </a:rPr>
              <a:t>Försäkringsbelopp och årspremie</a:t>
            </a:r>
            <a:endParaRPr lang="sv-SE" dirty="0">
              <a:effectLst/>
            </a:endParaRPr>
          </a:p>
          <a:p>
            <a:pPr algn="l"/>
            <a:r>
              <a:rPr lang="sv-SE" b="0" i="0" dirty="0">
                <a:effectLst/>
              </a:rPr>
              <a:t>Vid medicinsk invaliditet påverkas din ersättning av vilket försäkringsbelopp som du har valt och den invaliditetsgrad i procent som bolaget har bedömt skadan till. Vid ekonomisk invaliditet är det omfattningen av din arbetsoförmåga som avgör vilken ersättning du kan få. Arbetsoförmågan måste vara minst 50 procent för att ersättning för ekonomisk invaliditet ska lämnas. Försäkringsbeloppet sänks ofta från viss ålder ca 50 år.</a:t>
            </a:r>
          </a:p>
          <a:p>
            <a:pPr algn="l"/>
            <a:endParaRPr lang="sv-SE" b="0" i="0" dirty="0">
              <a:effectLst/>
            </a:endParaRPr>
          </a:p>
          <a:p>
            <a:r>
              <a:rPr lang="sv-SE" b="1" u="sng" dirty="0">
                <a:effectLst/>
                <a:hlinkClick r:id="rId3"/>
              </a:rPr>
              <a:t>Ersättning för skador vid riskfyllda aktiviteter</a:t>
            </a:r>
            <a:endParaRPr lang="sv-SE" dirty="0">
              <a:effectLst/>
            </a:endParaRPr>
          </a:p>
          <a:p>
            <a:pPr algn="l"/>
            <a:r>
              <a:rPr lang="sv-SE" b="0" i="0" dirty="0">
                <a:effectLst/>
              </a:rPr>
              <a:t>Det är vanligt att man i olycksfallsförsäkringar inte betalar ut ersättning - gör undantag - för skador du fått när du deltagit i riskfyllda aktiviteter eller om du är professionell idrottsutövare. Nedan redovisar vi om bolagen ger ersättning för skador vid riskfyllda aktiviteter.</a:t>
            </a:r>
          </a:p>
        </p:txBody>
      </p:sp>
      <p:sp>
        <p:nvSpPr>
          <p:cNvPr id="5" name="Platshållare för bildnummer 4"/>
          <p:cNvSpPr>
            <a:spLocks noGrp="1"/>
          </p:cNvSpPr>
          <p:nvPr>
            <p:ph type="sldNum" sz="quarter" idx="10"/>
          </p:nvPr>
        </p:nvSpPr>
        <p:spPr/>
        <p:txBody>
          <a:bodyPr/>
          <a:lstStyle/>
          <a:p>
            <a:fld id="{3CD4C5B1-EFB4-4927-87B3-733057FE4573}" type="slidenum">
              <a:rPr lang="sv-SE" smtClean="0"/>
              <a:t>9</a:t>
            </a:fld>
            <a:endParaRPr lang="sv-SE" dirty="0"/>
          </a:p>
        </p:txBody>
      </p:sp>
    </p:spTree>
    <p:extLst>
      <p:ext uri="{BB962C8B-B14F-4D97-AF65-F5344CB8AC3E}">
        <p14:creationId xmlns:p14="http://schemas.microsoft.com/office/powerpoint/2010/main" val="276449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6198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0070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konsumenternas.se/konsumentstod/jamforelser/boendeforsakringar/jamfor-hemforsakringa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soundcloud.com/forsakringspodd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konsumenternas.se/konsumentstod/jamforelser/fordonsforsakringar/jamfor-bilforsakringa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konsumenternas.se/konsumentstod/jamforelser/personforsakringar/jamfor-barnforsakringa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konsumenternas.se/konsumentstod/jamforelser/personforsakringar/jamfor-olycksfallsforsakringar/"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9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8109D01-B113-E744-AC7A-32D151B13011}"/>
              </a:ext>
            </a:extLst>
          </p:cNvPr>
          <p:cNvPicPr>
            <a:picLocks noChangeAspect="1"/>
          </p:cNvPicPr>
          <p:nvPr/>
        </p:nvPicPr>
        <p:blipFill>
          <a:blip r:embed="rId3"/>
          <a:stretch>
            <a:fillRect/>
          </a:stretch>
        </p:blipFill>
        <p:spPr>
          <a:xfrm>
            <a:off x="419963" y="5482159"/>
            <a:ext cx="644616" cy="978299"/>
          </a:xfrm>
          <a:prstGeom prst="rect">
            <a:avLst/>
          </a:prstGeom>
        </p:spPr>
      </p:pic>
      <p:cxnSp>
        <p:nvCxnSpPr>
          <p:cNvPr id="18" name="Rak 17">
            <a:extLst>
              <a:ext uri="{FF2B5EF4-FFF2-40B4-BE49-F238E27FC236}">
                <a16:creationId xmlns:a16="http://schemas.microsoft.com/office/drawing/2014/main" id="{ED906B62-198B-9641-8961-8144BC75EDC3}"/>
              </a:ext>
            </a:extLst>
          </p:cNvPr>
          <p:cNvCxnSpPr>
            <a:cxnSpLocks/>
          </p:cNvCxnSpPr>
          <p:nvPr/>
        </p:nvCxnSpPr>
        <p:spPr>
          <a:xfrm>
            <a:off x="1289095" y="3676473"/>
            <a:ext cx="9503596" cy="217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CE77F94C-F902-E84F-AB76-BFC130C71B75}"/>
              </a:ext>
            </a:extLst>
          </p:cNvPr>
          <p:cNvSpPr txBox="1"/>
          <p:nvPr/>
        </p:nvSpPr>
        <p:spPr>
          <a:xfrm>
            <a:off x="1196821" y="3893129"/>
            <a:ext cx="6081526" cy="720615"/>
          </a:xfrm>
          <a:prstGeom prst="rect">
            <a:avLst/>
          </a:prstGeom>
          <a:noFill/>
        </p:spPr>
        <p:txBody>
          <a:bodyPr wrap="square" rtlCol="0">
            <a:noAutofit/>
          </a:bodyPr>
          <a:lstStyle/>
          <a:p>
            <a:r>
              <a:rPr lang="sv-SE" sz="2400" dirty="0">
                <a:solidFill>
                  <a:schemeClr val="bg1"/>
                </a:solidFill>
                <a:latin typeface="Calibri Light" panose="020F0302020204030204" pitchFamily="34" charset="0"/>
                <a:ea typeface="Arial" charset="0"/>
                <a:cs typeface="Calibri Light" panose="020F0302020204030204" pitchFamily="34" charset="0"/>
              </a:rPr>
              <a:t>Konsumenternas Försäkringsbyrå</a:t>
            </a:r>
          </a:p>
        </p:txBody>
      </p:sp>
      <p:sp>
        <p:nvSpPr>
          <p:cNvPr id="20" name="textruta 19">
            <a:extLst>
              <a:ext uri="{FF2B5EF4-FFF2-40B4-BE49-F238E27FC236}">
                <a16:creationId xmlns:a16="http://schemas.microsoft.com/office/drawing/2014/main" id="{46FA7482-247E-FC4E-AAE4-6FA041C6703C}"/>
              </a:ext>
            </a:extLst>
          </p:cNvPr>
          <p:cNvSpPr txBox="1"/>
          <p:nvPr/>
        </p:nvSpPr>
        <p:spPr>
          <a:xfrm>
            <a:off x="1058271" y="2437619"/>
            <a:ext cx="9235654" cy="937685"/>
          </a:xfrm>
          <a:prstGeom prst="rect">
            <a:avLst/>
          </a:prstGeom>
          <a:noFill/>
        </p:spPr>
        <p:txBody>
          <a:bodyPr wrap="square" rtlCol="0">
            <a:noAutofit/>
          </a:bodyPr>
          <a:lstStyle/>
          <a:p>
            <a:r>
              <a:rPr lang="sv-SE" sz="6600" dirty="0">
                <a:solidFill>
                  <a:schemeClr val="bg1"/>
                </a:solidFill>
                <a:latin typeface="Calibri Light" panose="020F0302020204030204" pitchFamily="34" charset="0"/>
                <a:ea typeface="Arial" charset="0"/>
                <a:cs typeface="Calibri Light" panose="020F0302020204030204" pitchFamily="34" charset="0"/>
              </a:rPr>
              <a:t>Dina privata försäkringar</a:t>
            </a:r>
          </a:p>
        </p:txBody>
      </p:sp>
      <p:cxnSp>
        <p:nvCxnSpPr>
          <p:cNvPr id="22" name="Rak 21">
            <a:extLst>
              <a:ext uri="{FF2B5EF4-FFF2-40B4-BE49-F238E27FC236}">
                <a16:creationId xmlns:a16="http://schemas.microsoft.com/office/drawing/2014/main" id="{1BDB01FF-F33A-DC41-A7D6-183171FAC011}"/>
              </a:ext>
            </a:extLst>
          </p:cNvPr>
          <p:cNvCxnSpPr>
            <a:cxnSpLocks/>
          </p:cNvCxnSpPr>
          <p:nvPr/>
        </p:nvCxnSpPr>
        <p:spPr>
          <a:xfrm>
            <a:off x="1188406" y="6169026"/>
            <a:ext cx="0" cy="291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BA9669FD-39F1-C449-B2F9-331D5BB5FD68}"/>
              </a:ext>
            </a:extLst>
          </p:cNvPr>
          <p:cNvSpPr txBox="1"/>
          <p:nvPr/>
        </p:nvSpPr>
        <p:spPr>
          <a:xfrm>
            <a:off x="1308144" y="6169025"/>
            <a:ext cx="2062073" cy="291432"/>
          </a:xfrm>
          <a:prstGeom prst="rect">
            <a:avLst/>
          </a:prstGeom>
          <a:solidFill>
            <a:srgbClr val="A4D8E2"/>
          </a:solidFill>
        </p:spPr>
        <p:txBody>
          <a:bodyPr wrap="square" rtlCol="0" anchor="ctr" anchorCtr="0">
            <a:noAutofit/>
          </a:bodyPr>
          <a:lstStyle/>
          <a:p>
            <a:pPr marL="44450" indent="-44450"/>
            <a:r>
              <a:rPr lang="sv-SE" sz="1200" dirty="0">
                <a:solidFill>
                  <a:schemeClr val="bg1"/>
                </a:solidFill>
                <a:latin typeface="+mj-lt"/>
                <a:ea typeface="Arial" charset="0"/>
                <a:cs typeface="Arial" charset="0"/>
              </a:rPr>
              <a:t>DINA PRIVATA FÖRSÄKRINGAR</a:t>
            </a:r>
          </a:p>
        </p:txBody>
      </p:sp>
    </p:spTree>
    <p:extLst>
      <p:ext uri="{BB962C8B-B14F-4D97-AF65-F5344CB8AC3E}">
        <p14:creationId xmlns:p14="http://schemas.microsoft.com/office/powerpoint/2010/main" val="21310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 y="3199"/>
            <a:ext cx="6101777" cy="6851602"/>
          </a:xfrm>
          <a:prstGeom prst="rect">
            <a:avLst/>
          </a:prstGeom>
        </p:spPr>
      </p:pic>
      <p:sp>
        <p:nvSpPr>
          <p:cNvPr id="14" name="textruta 13"/>
          <p:cNvSpPr txBox="1"/>
          <p:nvPr/>
        </p:nvSpPr>
        <p:spPr>
          <a:xfrm>
            <a:off x="7079868" y="1557867"/>
            <a:ext cx="3960666" cy="90665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Hemförsäkringen är en paketlösning</a:t>
            </a:r>
          </a:p>
        </p:txBody>
      </p:sp>
      <p:sp>
        <p:nvSpPr>
          <p:cNvPr id="15" name="textruta 14"/>
          <p:cNvSpPr txBox="1"/>
          <p:nvPr/>
        </p:nvSpPr>
        <p:spPr>
          <a:xfrm>
            <a:off x="6882595" y="2561532"/>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Skydd för lösöre</a:t>
            </a:r>
          </a:p>
          <a:p>
            <a:pPr>
              <a:tabLst>
                <a:tab pos="214313" algn="l"/>
              </a:tabLst>
            </a:pPr>
            <a:r>
              <a:rPr lang="sv-SE" sz="2000" dirty="0">
                <a:ea typeface="Arial" charset="0"/>
                <a:cs typeface="Arial" charset="0"/>
              </a:rPr>
              <a:t>• </a:t>
            </a:r>
            <a:r>
              <a:rPr lang="sv-SE" sz="2000" dirty="0">
                <a:latin typeface="+mj-lt"/>
                <a:ea typeface="Arial" charset="0"/>
                <a:cs typeface="Arial" charset="0"/>
              </a:rPr>
              <a:t>Reseskydd</a:t>
            </a:r>
          </a:p>
          <a:p>
            <a:pPr>
              <a:tabLst>
                <a:tab pos="214313" algn="l"/>
              </a:tabLst>
            </a:pPr>
            <a:r>
              <a:rPr lang="sv-SE" sz="2000" dirty="0">
                <a:ea typeface="Arial" charset="0"/>
                <a:cs typeface="Arial" charset="0"/>
              </a:rPr>
              <a:t>• </a:t>
            </a:r>
            <a:r>
              <a:rPr lang="sv-SE" sz="2000" dirty="0">
                <a:latin typeface="+mj-lt"/>
                <a:ea typeface="Arial" charset="0"/>
                <a:cs typeface="Arial" charset="0"/>
              </a:rPr>
              <a:t>Rättsskydd </a:t>
            </a:r>
          </a:p>
          <a:p>
            <a:pPr>
              <a:tabLst>
                <a:tab pos="214313" algn="l"/>
              </a:tabLst>
            </a:pPr>
            <a:r>
              <a:rPr lang="sv-SE" sz="2000" dirty="0">
                <a:ea typeface="Arial" charset="0"/>
                <a:cs typeface="Arial" charset="0"/>
              </a:rPr>
              <a:t>• </a:t>
            </a:r>
            <a:r>
              <a:rPr lang="sv-SE" sz="2000" dirty="0">
                <a:latin typeface="+mj-lt"/>
                <a:ea typeface="Arial" charset="0"/>
                <a:cs typeface="Arial" charset="0"/>
              </a:rPr>
              <a:t>Ansvarsskydd</a:t>
            </a:r>
          </a:p>
          <a:p>
            <a:pPr>
              <a:tabLst>
                <a:tab pos="214313" algn="l"/>
              </a:tabLst>
            </a:pPr>
            <a:r>
              <a:rPr lang="sv-SE" sz="2000" dirty="0">
                <a:ea typeface="Arial" charset="0"/>
                <a:cs typeface="Arial" charset="0"/>
              </a:rPr>
              <a:t>• </a:t>
            </a:r>
            <a:r>
              <a:rPr lang="sv-SE" sz="2000" dirty="0">
                <a:latin typeface="+mj-lt"/>
                <a:ea typeface="Arial" charset="0"/>
                <a:cs typeface="Arial" charset="0"/>
              </a:rPr>
              <a:t>Överfallsskydd</a:t>
            </a:r>
          </a:p>
          <a:p>
            <a:pPr>
              <a:tabLst>
                <a:tab pos="214313" algn="l"/>
              </a:tabLst>
            </a:pPr>
            <a:r>
              <a:rPr lang="sv-SE" sz="2000" dirty="0">
                <a:ea typeface="Arial" charset="0"/>
                <a:cs typeface="Arial" charset="0"/>
              </a:rPr>
              <a:t>• </a:t>
            </a:r>
            <a:r>
              <a:rPr lang="sv-SE" sz="2000" dirty="0">
                <a:latin typeface="+mj-lt"/>
                <a:ea typeface="Arial" charset="0"/>
                <a:cs typeface="Arial" charset="0"/>
              </a:rPr>
              <a:t>Tilläggsförsäkringar – t. ex. allrisk</a:t>
            </a:r>
          </a:p>
          <a:p>
            <a:pPr>
              <a:tabLst>
                <a:tab pos="214313" algn="l"/>
              </a:tabLst>
            </a:pP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hlinkClick r:id="rId4"/>
              </a:rPr>
              <a:t>Jämför hemförsäkringar på konsumenternas.se</a:t>
            </a:r>
            <a:endParaRPr lang="sv-SE" sz="2000" dirty="0">
              <a:latin typeface="+mj-lt"/>
              <a:ea typeface="Arial" charset="0"/>
              <a:cs typeface="Arial" charset="0"/>
            </a:endParaRPr>
          </a:p>
          <a:p>
            <a:pPr>
              <a:lnSpc>
                <a:spcPts val="3000"/>
              </a:lnSpc>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5"/>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43522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DINA PRIVATA FÖRSÄKRINGAR</a:t>
            </a:r>
          </a:p>
        </p:txBody>
      </p:sp>
    </p:spTree>
    <p:extLst>
      <p:ext uri="{BB962C8B-B14F-4D97-AF65-F5344CB8AC3E}">
        <p14:creationId xmlns:p14="http://schemas.microsoft.com/office/powerpoint/2010/main" val="42909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01"/>
            <a:ext cx="6105814" cy="6854399"/>
          </a:xfrm>
          <a:prstGeom prst="rect">
            <a:avLst/>
          </a:prstGeom>
        </p:spPr>
      </p:pic>
      <p:sp>
        <p:nvSpPr>
          <p:cNvPr id="14" name="textruta 13"/>
          <p:cNvSpPr txBox="1"/>
          <p:nvPr/>
        </p:nvSpPr>
        <p:spPr>
          <a:xfrm>
            <a:off x="7079868" y="1557867"/>
            <a:ext cx="3960666" cy="90665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Reseskyddet i hemförsäkringen</a:t>
            </a:r>
          </a:p>
        </p:txBody>
      </p:sp>
      <p:sp>
        <p:nvSpPr>
          <p:cNvPr id="15" name="textruta 14"/>
          <p:cNvSpPr txBox="1"/>
          <p:nvPr/>
        </p:nvSpPr>
        <p:spPr>
          <a:xfrm>
            <a:off x="6939745" y="2530877"/>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45 dagar </a:t>
            </a:r>
          </a:p>
          <a:p>
            <a:pPr>
              <a:tabLst>
                <a:tab pos="214313" algn="l"/>
              </a:tabLst>
            </a:pPr>
            <a:r>
              <a:rPr lang="sv-SE" sz="2000" dirty="0">
                <a:latin typeface="+mj-lt"/>
                <a:ea typeface="Arial" charset="0"/>
                <a:cs typeface="Arial" charset="0"/>
              </a:rPr>
              <a:t>• Akut sjukdom/olycksfall</a:t>
            </a:r>
          </a:p>
          <a:p>
            <a:pPr>
              <a:tabLst>
                <a:tab pos="214313" algn="l"/>
              </a:tabLst>
            </a:pPr>
            <a:r>
              <a:rPr lang="sv-SE" sz="2000" dirty="0">
                <a:latin typeface="+mj-lt"/>
                <a:ea typeface="Arial" charset="0"/>
                <a:cs typeface="Arial" charset="0"/>
              </a:rPr>
              <a:t>• </a:t>
            </a:r>
            <a:r>
              <a:rPr lang="sv-SE" sz="2000" dirty="0" err="1">
                <a:latin typeface="+mj-lt"/>
                <a:ea typeface="Arial" charset="0"/>
                <a:cs typeface="Arial" charset="0"/>
              </a:rPr>
              <a:t>Servicekort</a:t>
            </a:r>
            <a:r>
              <a:rPr lang="sv-SE" sz="2000" dirty="0">
                <a:latin typeface="+mj-lt"/>
                <a:ea typeface="Arial" charset="0"/>
                <a:cs typeface="Arial" charset="0"/>
              </a:rPr>
              <a:t>/EU-kort</a:t>
            </a:r>
          </a:p>
          <a:p>
            <a:pPr>
              <a:tabLst>
                <a:tab pos="214313" algn="l"/>
              </a:tabLst>
            </a:pPr>
            <a:r>
              <a:rPr lang="sv-SE" sz="2000" dirty="0">
                <a:latin typeface="+mj-lt"/>
                <a:ea typeface="Arial" charset="0"/>
                <a:cs typeface="Arial" charset="0"/>
              </a:rPr>
              <a:t>• Pågående/kronisk sjukdom</a:t>
            </a:r>
          </a:p>
          <a:p>
            <a:pPr>
              <a:tabLst>
                <a:tab pos="214313" algn="l"/>
              </a:tabLst>
            </a:pPr>
            <a:r>
              <a:rPr lang="sv-SE" sz="2000" dirty="0">
                <a:latin typeface="+mj-lt"/>
                <a:ea typeface="Arial" charset="0"/>
                <a:cs typeface="Arial" charset="0"/>
              </a:rPr>
              <a:t>• Gravid/riskfylld aktivitet</a:t>
            </a:r>
          </a:p>
          <a:p>
            <a:pPr>
              <a:tabLst>
                <a:tab pos="214313" algn="l"/>
              </a:tabLst>
            </a:pPr>
            <a:r>
              <a:rPr lang="sv-SE" sz="2000" dirty="0">
                <a:latin typeface="+mj-lt"/>
                <a:ea typeface="Arial" charset="0"/>
                <a:cs typeface="Arial" charset="0"/>
              </a:rPr>
              <a:t>• Läkarbesök/läkarintyg</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43522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DINA PRIVATA FÖRSÄKRINGAR</a:t>
            </a:r>
          </a:p>
        </p:txBody>
      </p:sp>
    </p:spTree>
    <p:extLst>
      <p:ext uri="{BB962C8B-B14F-4D97-AF65-F5344CB8AC3E}">
        <p14:creationId xmlns:p14="http://schemas.microsoft.com/office/powerpoint/2010/main" val="14980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6082146" cy="6858000"/>
          </a:xfrm>
          <a:prstGeom prst="rect">
            <a:avLst/>
          </a:prstGeom>
        </p:spPr>
      </p:pic>
      <p:sp>
        <p:nvSpPr>
          <p:cNvPr id="5" name="textruta 4"/>
          <p:cNvSpPr txBox="1"/>
          <p:nvPr/>
        </p:nvSpPr>
        <p:spPr>
          <a:xfrm>
            <a:off x="938572" y="1524000"/>
            <a:ext cx="4259964" cy="478971"/>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Rättsskydd i hemförsäkringar</a:t>
            </a:r>
          </a:p>
        </p:txBody>
      </p:sp>
      <p:sp>
        <p:nvSpPr>
          <p:cNvPr id="6" name="textruta 5"/>
          <p:cNvSpPr txBox="1"/>
          <p:nvPr/>
        </p:nvSpPr>
        <p:spPr>
          <a:xfrm>
            <a:off x="776747" y="2469885"/>
            <a:ext cx="4259964" cy="2163532"/>
          </a:xfrm>
          <a:prstGeom prst="rect">
            <a:avLst/>
          </a:prstGeom>
          <a:noFill/>
        </p:spPr>
        <p:txBody>
          <a:bodyPr wrap="square" rtlCol="0" anchor="t">
            <a:noAutofit/>
          </a:bodyPr>
          <a:lstStyle/>
          <a:p>
            <a:r>
              <a:rPr lang="sv-SE" sz="2000" dirty="0">
                <a:latin typeface="+mj-lt"/>
                <a:ea typeface="Arial" charset="0"/>
                <a:cs typeface="Arial" charset="0"/>
              </a:rPr>
              <a:t>• Godkänt juridiskt ombud</a:t>
            </a:r>
          </a:p>
          <a:p>
            <a:r>
              <a:rPr lang="sv-SE" sz="2000" dirty="0">
                <a:ea typeface="Arial" charset="0"/>
                <a:cs typeface="Arial" charset="0"/>
              </a:rPr>
              <a:t>• </a:t>
            </a:r>
            <a:r>
              <a:rPr lang="sv-SE" sz="2000" dirty="0">
                <a:latin typeface="+mj-lt"/>
                <a:ea typeface="Arial" charset="0"/>
                <a:cs typeface="Arial" charset="0"/>
              </a:rPr>
              <a:t>Tvistemål</a:t>
            </a:r>
          </a:p>
          <a:p>
            <a:r>
              <a:rPr lang="sv-SE" sz="2000" dirty="0">
                <a:ea typeface="Arial" charset="0"/>
                <a:cs typeface="Arial" charset="0"/>
              </a:rPr>
              <a:t>• </a:t>
            </a:r>
            <a:r>
              <a:rPr lang="sv-SE" sz="2000" dirty="0">
                <a:latin typeface="+mj-lt"/>
                <a:ea typeface="Arial" charset="0"/>
                <a:cs typeface="Arial" charset="0"/>
              </a:rPr>
              <a:t>Karenstid</a:t>
            </a:r>
          </a:p>
          <a:p>
            <a:r>
              <a:rPr lang="sv-SE" sz="2000" dirty="0">
                <a:ea typeface="Arial" charset="0"/>
                <a:cs typeface="Arial" charset="0"/>
              </a:rPr>
              <a:t>• </a:t>
            </a:r>
            <a:r>
              <a:rPr lang="sv-SE" sz="2000" dirty="0">
                <a:latin typeface="+mj-lt"/>
                <a:ea typeface="Arial" charset="0"/>
                <a:cs typeface="Arial" charset="0"/>
              </a:rPr>
              <a:t>Självrisk</a:t>
            </a:r>
          </a:p>
          <a:p>
            <a:r>
              <a:rPr lang="sv-SE" sz="2000" dirty="0">
                <a:ea typeface="Arial" charset="0"/>
                <a:cs typeface="Arial" charset="0"/>
              </a:rPr>
              <a:t>• </a:t>
            </a:r>
            <a:r>
              <a:rPr lang="sv-SE" sz="2000" dirty="0">
                <a:latin typeface="+mj-lt"/>
                <a:ea typeface="Arial" charset="0"/>
                <a:cs typeface="Arial" charset="0"/>
              </a:rPr>
              <a:t>Maxbelopp 140 000 – 400 000 kronor</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1487478"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DINA PRIVATA FÖRSÄKRINGAR</a:t>
            </a:r>
          </a:p>
        </p:txBody>
      </p:sp>
    </p:spTree>
    <p:extLst>
      <p:ext uri="{BB962C8B-B14F-4D97-AF65-F5344CB8AC3E}">
        <p14:creationId xmlns:p14="http://schemas.microsoft.com/office/powerpoint/2010/main" val="80914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1"/>
            <a:ext cx="6105292" cy="6854399"/>
          </a:xfrm>
          <a:prstGeom prst="rect">
            <a:avLst/>
          </a:prstGeom>
        </p:spPr>
      </p:pic>
      <p:sp>
        <p:nvSpPr>
          <p:cNvPr id="14" name="textruta 13"/>
          <p:cNvSpPr txBox="1"/>
          <p:nvPr/>
        </p:nvSpPr>
        <p:spPr>
          <a:xfrm>
            <a:off x="7079868" y="1557867"/>
            <a:ext cx="3960666" cy="90665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Ansvars- och överfallsskydd i hemförsäkringar</a:t>
            </a:r>
          </a:p>
        </p:txBody>
      </p:sp>
      <p:sp>
        <p:nvSpPr>
          <p:cNvPr id="15" name="textruta 14"/>
          <p:cNvSpPr txBox="1"/>
          <p:nvPr/>
        </p:nvSpPr>
        <p:spPr>
          <a:xfrm>
            <a:off x="6882595" y="2996964"/>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Ansvarsskydd - skadeståndsskyldig 	person- och sakskada, max fem 	miljoner kronor</a:t>
            </a:r>
          </a:p>
          <a:p>
            <a:pPr>
              <a:tabLst>
                <a:tab pos="214313" algn="l"/>
              </a:tabLst>
            </a:pPr>
            <a:r>
              <a:rPr lang="sv-SE" sz="2000" dirty="0">
                <a:latin typeface="+mj-lt"/>
                <a:ea typeface="Arial" charset="0"/>
                <a:cs typeface="Arial" charset="0"/>
              </a:rPr>
              <a:t>• Utreder och om vållande betalar ut 	ersättning till den drabbade. Annars 	avvisas kravet</a:t>
            </a:r>
          </a:p>
          <a:p>
            <a:pPr>
              <a:tabLst>
                <a:tab pos="214313" algn="l"/>
              </a:tabLst>
            </a:pPr>
            <a:r>
              <a:rPr lang="sv-SE" sz="2000" dirty="0">
                <a:latin typeface="+mj-lt"/>
                <a:ea typeface="Arial" charset="0"/>
                <a:cs typeface="Arial" charset="0"/>
              </a:rPr>
              <a:t>• Överfallsskydd - till exempel 	misshandel, sexuellt våld</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43522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DINA PRIVATA FÖRSÄKRINGAR</a:t>
            </a:r>
          </a:p>
        </p:txBody>
      </p:sp>
    </p:spTree>
    <p:extLst>
      <p:ext uri="{BB962C8B-B14F-4D97-AF65-F5344CB8AC3E}">
        <p14:creationId xmlns:p14="http://schemas.microsoft.com/office/powerpoint/2010/main" val="213997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475" y="0"/>
            <a:ext cx="6078903" cy="6858000"/>
          </a:xfrm>
          <a:prstGeom prst="rect">
            <a:avLst/>
          </a:prstGeom>
        </p:spPr>
      </p:pic>
      <p:sp>
        <p:nvSpPr>
          <p:cNvPr id="5" name="textruta 4"/>
          <p:cNvSpPr txBox="1"/>
          <p:nvPr/>
        </p:nvSpPr>
        <p:spPr>
          <a:xfrm>
            <a:off x="938572" y="1524000"/>
            <a:ext cx="4259964" cy="478971"/>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Behövs produktförsäkringar?</a:t>
            </a:r>
          </a:p>
        </p:txBody>
      </p:sp>
      <p:sp>
        <p:nvSpPr>
          <p:cNvPr id="6" name="textruta 5"/>
          <p:cNvSpPr txBox="1"/>
          <p:nvPr/>
        </p:nvSpPr>
        <p:spPr>
          <a:xfrm>
            <a:off x="745730" y="2481312"/>
            <a:ext cx="4259964" cy="2163532"/>
          </a:xfrm>
          <a:prstGeom prst="rect">
            <a:avLst/>
          </a:prstGeom>
          <a:noFill/>
        </p:spPr>
        <p:txBody>
          <a:bodyPr wrap="square" rtlCol="0" anchor="t">
            <a:noAutofit/>
          </a:bodyPr>
          <a:lstStyle/>
          <a:p>
            <a:r>
              <a:rPr lang="sv-SE" sz="2000" dirty="0">
                <a:latin typeface="+mj-lt"/>
                <a:ea typeface="Arial" charset="0"/>
                <a:cs typeface="Arial" charset="0"/>
              </a:rPr>
              <a:t>• Allrisk, elektronikskydd</a:t>
            </a:r>
          </a:p>
          <a:p>
            <a:r>
              <a:rPr lang="sv-SE" sz="2000" dirty="0">
                <a:ea typeface="Arial" charset="0"/>
                <a:cs typeface="Arial" charset="0"/>
              </a:rPr>
              <a:t>• </a:t>
            </a:r>
            <a:r>
              <a:rPr lang="sv-SE" sz="2000" dirty="0">
                <a:latin typeface="+mj-lt"/>
                <a:ea typeface="Arial" charset="0"/>
                <a:cs typeface="Arial" charset="0"/>
              </a:rPr>
              <a:t>Plötslig oförutsedd händelse</a:t>
            </a:r>
          </a:p>
          <a:p>
            <a:r>
              <a:rPr lang="sv-SE" sz="2000" dirty="0">
                <a:ea typeface="Arial" charset="0"/>
                <a:cs typeface="Arial" charset="0"/>
              </a:rPr>
              <a:t>• </a:t>
            </a:r>
            <a:r>
              <a:rPr lang="sv-SE" sz="2000" dirty="0">
                <a:latin typeface="+mj-lt"/>
                <a:ea typeface="Arial" charset="0"/>
                <a:cs typeface="Arial" charset="0"/>
              </a:rPr>
              <a:t>Likvärdig produkt ersätts</a:t>
            </a:r>
          </a:p>
          <a:p>
            <a:r>
              <a:rPr lang="sv-SE" sz="2000" dirty="0">
                <a:ea typeface="Arial" charset="0"/>
                <a:cs typeface="Arial" charset="0"/>
              </a:rPr>
              <a:t>• </a:t>
            </a:r>
            <a:r>
              <a:rPr lang="sv-SE" sz="2000" dirty="0">
                <a:latin typeface="+mj-lt"/>
                <a:ea typeface="Arial" charset="0"/>
                <a:cs typeface="Arial" charset="0"/>
              </a:rPr>
              <a:t>Rimlig premie?</a:t>
            </a:r>
          </a:p>
          <a:p>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1487478"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DINA PRIVATA FÖRSÄKRINGAR</a:t>
            </a:r>
          </a:p>
        </p:txBody>
      </p:sp>
    </p:spTree>
    <p:extLst>
      <p:ext uri="{BB962C8B-B14F-4D97-AF65-F5344CB8AC3E}">
        <p14:creationId xmlns:p14="http://schemas.microsoft.com/office/powerpoint/2010/main" val="258183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01"/>
            <a:ext cx="6035840" cy="6854399"/>
          </a:xfrm>
          <a:prstGeom prst="rect">
            <a:avLst/>
          </a:prstGeom>
        </p:spPr>
      </p:pic>
      <p:sp>
        <p:nvSpPr>
          <p:cNvPr id="14" name="textruta 13"/>
          <p:cNvSpPr txBox="1"/>
          <p:nvPr/>
        </p:nvSpPr>
        <p:spPr>
          <a:xfrm>
            <a:off x="7079868" y="1557867"/>
            <a:ext cx="3960666" cy="51835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Id-skydd</a:t>
            </a:r>
          </a:p>
        </p:txBody>
      </p:sp>
      <p:sp>
        <p:nvSpPr>
          <p:cNvPr id="15" name="textruta 14"/>
          <p:cNvSpPr txBox="1"/>
          <p:nvPr/>
        </p:nvSpPr>
        <p:spPr>
          <a:xfrm>
            <a:off x="6939745" y="2076226"/>
            <a:ext cx="4355211" cy="2969110"/>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Onödiga? </a:t>
            </a:r>
            <a:br>
              <a:rPr lang="sv-SE" sz="2000" dirty="0">
                <a:latin typeface="+mj-lt"/>
                <a:ea typeface="Arial" charset="0"/>
                <a:cs typeface="Arial" charset="0"/>
              </a:rPr>
            </a:br>
            <a:r>
              <a:rPr lang="sv-SE" sz="2000" dirty="0">
                <a:ea typeface="Arial" charset="0"/>
                <a:cs typeface="Arial" charset="0"/>
              </a:rPr>
              <a:t>• </a:t>
            </a:r>
            <a:r>
              <a:rPr lang="sv-SE" sz="2000" dirty="0">
                <a:latin typeface="+mj-lt"/>
                <a:ea typeface="Arial" charset="0"/>
                <a:cs typeface="Arial" charset="0"/>
              </a:rPr>
              <a:t>Finns ofta i hemförsäkringen </a:t>
            </a:r>
          </a:p>
          <a:p>
            <a:pPr>
              <a:tabLst>
                <a:tab pos="214313" algn="l"/>
              </a:tabLst>
            </a:pPr>
            <a:r>
              <a:rPr lang="sv-SE" sz="2000" dirty="0">
                <a:ea typeface="Arial" charset="0"/>
                <a:cs typeface="Arial" charset="0"/>
              </a:rPr>
              <a:t>• </a:t>
            </a:r>
            <a:r>
              <a:rPr lang="sv-SE" sz="2000" dirty="0">
                <a:latin typeface="+mj-lt"/>
                <a:ea typeface="Arial" charset="0"/>
                <a:cs typeface="Arial" charset="0"/>
              </a:rPr>
              <a:t>Rådgivning och assistans</a:t>
            </a:r>
          </a:p>
          <a:p>
            <a:pPr>
              <a:tabLst>
                <a:tab pos="214313" algn="l"/>
              </a:tabLst>
            </a:pPr>
            <a:r>
              <a:rPr lang="sv-SE" sz="2000" dirty="0">
                <a:ea typeface="Arial" charset="0"/>
                <a:cs typeface="Arial" charset="0"/>
              </a:rPr>
              <a:t>• </a:t>
            </a:r>
            <a:r>
              <a:rPr lang="sv-SE" sz="2000" dirty="0">
                <a:latin typeface="+mj-lt"/>
                <a:ea typeface="Arial" charset="0"/>
                <a:cs typeface="Arial" charset="0"/>
              </a:rPr>
              <a:t>Förebygga/begränsa obehöriga 	handlingar</a:t>
            </a:r>
          </a:p>
          <a:p>
            <a:pPr>
              <a:tabLst>
                <a:tab pos="214313" algn="l"/>
              </a:tabLst>
            </a:pPr>
            <a:r>
              <a:rPr lang="sv-SE" sz="2000" dirty="0">
                <a:ea typeface="Arial" charset="0"/>
                <a:cs typeface="Arial" charset="0"/>
              </a:rPr>
              <a:t>• </a:t>
            </a:r>
            <a:r>
              <a:rPr lang="sv-SE" sz="2000" dirty="0">
                <a:latin typeface="+mj-lt"/>
                <a:ea typeface="Arial" charset="0"/>
                <a:cs typeface="Arial" charset="0"/>
              </a:rPr>
              <a:t>Avvisa betalningskrav</a:t>
            </a:r>
          </a:p>
          <a:p>
            <a:pPr>
              <a:tabLst>
                <a:tab pos="214313" algn="l"/>
              </a:tabLst>
            </a:pPr>
            <a:r>
              <a:rPr lang="sv-SE" sz="2000" dirty="0">
                <a:ea typeface="Arial" charset="0"/>
                <a:cs typeface="Arial" charset="0"/>
              </a:rPr>
              <a:t>• </a:t>
            </a:r>
            <a:r>
              <a:rPr lang="sv-SE" sz="2000" dirty="0">
                <a:latin typeface="+mj-lt"/>
                <a:ea typeface="Arial" charset="0"/>
                <a:cs typeface="Arial" charset="0"/>
              </a:rPr>
              <a:t>Radera betalningsanmärkningar</a:t>
            </a:r>
          </a:p>
          <a:p>
            <a:pPr>
              <a:tabLst>
                <a:tab pos="214313" algn="l"/>
              </a:tabLst>
            </a:pPr>
            <a:r>
              <a:rPr lang="sv-SE" sz="2000" dirty="0">
                <a:ea typeface="Arial" charset="0"/>
                <a:cs typeface="Arial" charset="0"/>
              </a:rPr>
              <a:t>• </a:t>
            </a:r>
            <a:r>
              <a:rPr lang="sv-SE" sz="2000" dirty="0">
                <a:latin typeface="+mj-lt"/>
                <a:ea typeface="Arial" charset="0"/>
                <a:cs typeface="Arial" charset="0"/>
              </a:rPr>
              <a:t>Rättskydd - tvister under ett halvt 	basbelopp s.k. </a:t>
            </a:r>
            <a:r>
              <a:rPr lang="sv-SE" sz="2000" dirty="0" err="1">
                <a:latin typeface="+mj-lt"/>
                <a:ea typeface="Arial" charset="0"/>
                <a:cs typeface="Arial" charset="0"/>
              </a:rPr>
              <a:t>småmål</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43522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DINA PRIVATA FÖRSÄKRINGAR</a:t>
            </a:r>
          </a:p>
        </p:txBody>
      </p:sp>
    </p:spTree>
    <p:extLst>
      <p:ext uri="{BB962C8B-B14F-4D97-AF65-F5344CB8AC3E}">
        <p14:creationId xmlns:p14="http://schemas.microsoft.com/office/powerpoint/2010/main" val="37376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0" y="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1449107"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latin typeface="+mj-lt"/>
                <a:ea typeface="Arial" charset="0"/>
                <a:cs typeface="Arial" charset="0"/>
              </a:rPr>
              <a:t>DINA PRIVATA FÖRSÄKRINGAR</a:t>
            </a:r>
          </a:p>
        </p:txBody>
      </p:sp>
      <p:sp>
        <p:nvSpPr>
          <p:cNvPr id="13" name="textruta 12">
            <a:extLst>
              <a:ext uri="{FF2B5EF4-FFF2-40B4-BE49-F238E27FC236}">
                <a16:creationId xmlns:a16="http://schemas.microsoft.com/office/drawing/2014/main" id="{F09C8813-8F64-5C45-8E7F-7C818E6D21AF}"/>
              </a:ext>
            </a:extLst>
          </p:cNvPr>
          <p:cNvSpPr txBox="1"/>
          <p:nvPr/>
        </p:nvSpPr>
        <p:spPr>
          <a:xfrm>
            <a:off x="1367245" y="1750171"/>
            <a:ext cx="9117875" cy="2583105"/>
          </a:xfrm>
          <a:prstGeom prst="rect">
            <a:avLst/>
          </a:prstGeom>
          <a:noFill/>
        </p:spPr>
        <p:txBody>
          <a:bodyPr wrap="square" rtlCol="0" anchor="ctr">
            <a:noAutofit/>
          </a:bodyPr>
          <a:lstStyle/>
          <a:p>
            <a:pPr algn="ctr"/>
            <a:endParaRPr lang="sv-SE" sz="2800" dirty="0">
              <a:solidFill>
                <a:schemeClr val="bg1"/>
              </a:solidFill>
              <a:latin typeface="Calibri Light" panose="020F0302020204030204" pitchFamily="34" charset="0"/>
              <a:ea typeface="Arial" charset="0"/>
              <a:cs typeface="Calibri Light" panose="020F0302020204030204" pitchFamily="34" charset="0"/>
            </a:endParaRPr>
          </a:p>
          <a:p>
            <a:pPr algn="ctr"/>
            <a:r>
              <a:rPr lang="sv-SE" sz="4800" b="1" dirty="0">
                <a:solidFill>
                  <a:prstClr val="white"/>
                </a:solidFill>
                <a:ea typeface="Arial" charset="0"/>
                <a:cs typeface="Calibri Light" panose="020F0302020204030204" pitchFamily="34" charset="0"/>
              </a:rPr>
              <a:t>Hållbarhet</a:t>
            </a:r>
          </a:p>
          <a:p>
            <a:pPr algn="ctr"/>
            <a:endParaRPr lang="sv-SE" sz="2800" dirty="0">
              <a:solidFill>
                <a:schemeClr val="bg1"/>
              </a:solidFill>
              <a:latin typeface="Calibri Light" panose="020F0302020204030204" pitchFamily="34" charset="0"/>
              <a:ea typeface="Arial" charset="0"/>
              <a:cs typeface="Calibri Light" panose="020F0302020204030204" pitchFamily="34" charset="0"/>
            </a:endParaRPr>
          </a:p>
          <a:p>
            <a:pPr algn="ctr"/>
            <a:r>
              <a:rPr lang="sv-SE" sz="2800" dirty="0">
                <a:solidFill>
                  <a:schemeClr val="bg1"/>
                </a:solidFill>
                <a:latin typeface="Calibri Light" panose="020F0302020204030204" pitchFamily="34" charset="0"/>
                <a:ea typeface="Arial" charset="0"/>
                <a:cs typeface="Calibri Light" panose="020F0302020204030204" pitchFamily="34" charset="0"/>
              </a:rPr>
              <a:t>”</a:t>
            </a:r>
            <a:r>
              <a:rPr lang="sv-SE" sz="3200" dirty="0">
                <a:solidFill>
                  <a:schemeClr val="bg1"/>
                </a:solidFill>
                <a:latin typeface="Calibri Light" panose="020F0302020204030204" pitchFamily="34" charset="0"/>
                <a:ea typeface="Arial" charset="0"/>
                <a:cs typeface="Calibri Light" panose="020F0302020204030204" pitchFamily="34" charset="0"/>
              </a:rPr>
              <a:t>Skadeförebyggande åtgärder både hjälper enskilda konsumenter och leder till mindre miljöpåverkan”</a:t>
            </a:r>
            <a:endParaRPr lang="sv-SE" sz="4400" dirty="0">
              <a:solidFill>
                <a:schemeClr val="bg1"/>
              </a:solidFill>
              <a:latin typeface="Calibri Light" panose="020F0302020204030204" pitchFamily="34" charset="0"/>
              <a:ea typeface="Arial" charset="0"/>
              <a:cs typeface="Calibri Light" panose="020F0302020204030204" pitchFamily="34" charset="0"/>
            </a:endParaRPr>
          </a:p>
        </p:txBody>
      </p:sp>
    </p:spTree>
    <p:extLst>
      <p:ext uri="{BB962C8B-B14F-4D97-AF65-F5344CB8AC3E}">
        <p14:creationId xmlns:p14="http://schemas.microsoft.com/office/powerpoint/2010/main" val="25472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a:extLst>
              <a:ext uri="{FF2B5EF4-FFF2-40B4-BE49-F238E27FC236}">
                <a16:creationId xmlns:a16="http://schemas.microsoft.com/office/drawing/2014/main" id="{70C0D4CD-8463-41BD-831E-DBE0B12DA6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6108191"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ruta 13"/>
          <p:cNvSpPr txBox="1"/>
          <p:nvPr/>
        </p:nvSpPr>
        <p:spPr>
          <a:xfrm>
            <a:off x="6882595" y="1569963"/>
            <a:ext cx="3960666" cy="90665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Kontakta oss när du vill</a:t>
            </a:r>
          </a:p>
        </p:txBody>
      </p:sp>
      <p:sp>
        <p:nvSpPr>
          <p:cNvPr id="15" name="textruta 14"/>
          <p:cNvSpPr txBox="1"/>
          <p:nvPr/>
        </p:nvSpPr>
        <p:spPr>
          <a:xfrm>
            <a:off x="6882595" y="2150415"/>
            <a:ext cx="4355211" cy="2557169"/>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Telefon</a:t>
            </a:r>
            <a:br>
              <a:rPr lang="sv-SE" sz="2000" dirty="0">
                <a:latin typeface="+mj-lt"/>
                <a:ea typeface="Arial" charset="0"/>
                <a:cs typeface="Arial" charset="0"/>
              </a:rPr>
            </a:br>
            <a:r>
              <a:rPr lang="sv-SE" sz="2000" dirty="0">
                <a:latin typeface="+mj-lt"/>
                <a:ea typeface="Arial" charset="0"/>
                <a:cs typeface="Arial" charset="0"/>
              </a:rPr>
              <a:t>0200-22 58 00 (klockan 9 -12)</a:t>
            </a:r>
          </a:p>
          <a:p>
            <a:pPr marL="185738" indent="-185738">
              <a:buFont typeface="Arial" panose="020B0604020202020204" pitchFamily="34" charset="0"/>
              <a:buChar char="•"/>
            </a:pPr>
            <a:r>
              <a:rPr lang="sv-SE" sz="2000" dirty="0">
                <a:latin typeface="+mj-lt"/>
                <a:ea typeface="Arial" charset="0"/>
                <a:cs typeface="Arial" charset="0"/>
              </a:rPr>
              <a:t>Mailformulär på</a:t>
            </a:r>
            <a:br>
              <a:rPr lang="sv-SE" sz="2000" dirty="0">
                <a:latin typeface="+mj-lt"/>
                <a:ea typeface="Arial" charset="0"/>
                <a:cs typeface="Arial" charset="0"/>
              </a:rPr>
            </a:br>
            <a:r>
              <a:rPr lang="sv-SE" sz="2000" dirty="0">
                <a:latin typeface="+mj-lt"/>
                <a:ea typeface="Arial" charset="0"/>
                <a:cs typeface="Arial" charset="0"/>
              </a:rPr>
              <a:t>konsumenternas.se</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43522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DINA PRIVATA FÖRSÄKRINGAR</a:t>
            </a:r>
          </a:p>
        </p:txBody>
      </p:sp>
    </p:spTree>
    <p:extLst>
      <p:ext uri="{BB962C8B-B14F-4D97-AF65-F5344CB8AC3E}">
        <p14:creationId xmlns:p14="http://schemas.microsoft.com/office/powerpoint/2010/main" val="134645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6082146" cy="6858000"/>
          </a:xfrm>
          <a:prstGeom prst="rect">
            <a:avLst/>
          </a:prstGeom>
        </p:spPr>
      </p:pic>
      <p:sp>
        <p:nvSpPr>
          <p:cNvPr id="5" name="textruta 4"/>
          <p:cNvSpPr txBox="1"/>
          <p:nvPr/>
        </p:nvSpPr>
        <p:spPr>
          <a:xfrm>
            <a:off x="923458" y="1524000"/>
            <a:ext cx="4259964" cy="896983"/>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Konsumenternas</a:t>
            </a:r>
            <a:br>
              <a:rPr lang="sv-SE" sz="2800" b="1" dirty="0">
                <a:latin typeface="Calibri" panose="020F0502020204030204" pitchFamily="34" charset="0"/>
                <a:ea typeface="Arial" charset="0"/>
                <a:cs typeface="Calibri" panose="020F0502020204030204" pitchFamily="34" charset="0"/>
              </a:rPr>
            </a:br>
            <a:r>
              <a:rPr lang="sv-SE" sz="2800" b="1" dirty="0">
                <a:latin typeface="Calibri" panose="020F0502020204030204" pitchFamily="34" charset="0"/>
                <a:ea typeface="Arial" charset="0"/>
                <a:cs typeface="Calibri" panose="020F0502020204030204" pitchFamily="34" charset="0"/>
              </a:rPr>
              <a:t>Försäkringsbyrå - stiftelse </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1461352"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DINA PRIVATA FÖRSÄKRINGAR</a:t>
            </a:r>
          </a:p>
        </p:txBody>
      </p:sp>
      <p:sp>
        <p:nvSpPr>
          <p:cNvPr id="9" name="textruta 8"/>
          <p:cNvSpPr txBox="1"/>
          <p:nvPr/>
        </p:nvSpPr>
        <p:spPr>
          <a:xfrm>
            <a:off x="745730" y="2473237"/>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Oberoende kostnadsfri vägledning </a:t>
            </a:r>
          </a:p>
          <a:p>
            <a:pPr>
              <a:tabLst>
                <a:tab pos="214313" algn="l"/>
              </a:tabLst>
            </a:pPr>
            <a:r>
              <a:rPr lang="sv-SE" sz="2000" dirty="0">
                <a:latin typeface="+mj-lt"/>
                <a:ea typeface="Arial" charset="0"/>
                <a:cs typeface="Arial" charset="0"/>
              </a:rPr>
              <a:t>• Stadgar: Vägleda, informera, påverka</a:t>
            </a:r>
          </a:p>
          <a:p>
            <a:pPr>
              <a:tabLst>
                <a:tab pos="214313" algn="l"/>
              </a:tabLst>
            </a:pPr>
            <a:r>
              <a:rPr lang="sv-SE" sz="2000" dirty="0">
                <a:latin typeface="+mj-lt"/>
                <a:ea typeface="Arial" charset="0"/>
                <a:cs typeface="Arial" charset="0"/>
              </a:rPr>
              <a:t>• Återkopplar konsumentproblem</a:t>
            </a:r>
          </a:p>
          <a:p>
            <a:pPr>
              <a:tabLst>
                <a:tab pos="214313" algn="l"/>
              </a:tabLst>
            </a:pPr>
            <a:r>
              <a:rPr lang="sv-SE" sz="2000" dirty="0">
                <a:latin typeface="+mj-lt"/>
                <a:ea typeface="Arial" charset="0"/>
                <a:cs typeface="Arial" charset="0"/>
              </a:rPr>
              <a:t>• Huvudmän:</a:t>
            </a:r>
            <a:br>
              <a:rPr lang="sv-SE" sz="2000" dirty="0">
                <a:latin typeface="+mj-lt"/>
                <a:ea typeface="Arial" charset="0"/>
                <a:cs typeface="Arial" charset="0"/>
              </a:rPr>
            </a:br>
            <a:r>
              <a:rPr lang="sv-SE" sz="2000" dirty="0">
                <a:latin typeface="+mj-lt"/>
                <a:ea typeface="Arial" charset="0"/>
                <a:cs typeface="Arial" charset="0"/>
              </a:rPr>
              <a:t>	- Finansinspektionen</a:t>
            </a:r>
            <a:br>
              <a:rPr lang="sv-SE" sz="2000" dirty="0">
                <a:latin typeface="+mj-lt"/>
                <a:ea typeface="Arial" charset="0"/>
                <a:cs typeface="Arial" charset="0"/>
              </a:rPr>
            </a:br>
            <a:r>
              <a:rPr lang="sv-SE" sz="2000" dirty="0">
                <a:latin typeface="+mj-lt"/>
                <a:ea typeface="Arial" charset="0"/>
                <a:cs typeface="Arial" charset="0"/>
              </a:rPr>
              <a:t>	- Konsumentverket</a:t>
            </a:r>
            <a:br>
              <a:rPr lang="sv-SE" sz="2000" dirty="0">
                <a:latin typeface="+mj-lt"/>
                <a:ea typeface="Arial" charset="0"/>
                <a:cs typeface="Arial" charset="0"/>
              </a:rPr>
            </a:br>
            <a:r>
              <a:rPr lang="sv-SE" sz="2000" dirty="0">
                <a:latin typeface="+mj-lt"/>
                <a:ea typeface="Arial" charset="0"/>
                <a:cs typeface="Arial" charset="0"/>
              </a:rPr>
              <a:t>	- Svensk Försäkring</a:t>
            </a:r>
          </a:p>
          <a:p>
            <a:pPr>
              <a:tabLst>
                <a:tab pos="214313" algn="l"/>
              </a:tabLst>
            </a:pPr>
            <a:r>
              <a:rPr lang="sv-SE" sz="2000" dirty="0">
                <a:latin typeface="+mj-lt"/>
                <a:ea typeface="Arial" charset="0"/>
                <a:cs typeface="Arial" charset="0"/>
              </a:rPr>
              <a:t>• Utbildning, media</a:t>
            </a:r>
          </a:p>
          <a:p>
            <a:pPr>
              <a:lnSpc>
                <a:spcPts val="3000"/>
              </a:lnSpc>
              <a:tabLst>
                <a:tab pos="214313" algn="l"/>
              </a:tabLst>
            </a:pPr>
            <a:r>
              <a:rPr lang="sv-SE" sz="2000" dirty="0">
                <a:latin typeface="+mj-lt"/>
                <a:ea typeface="Arial" charset="0"/>
                <a:cs typeface="Arial" charset="0"/>
              </a:rPr>
              <a:t>	</a:t>
            </a:r>
          </a:p>
        </p:txBody>
      </p:sp>
    </p:spTree>
    <p:extLst>
      <p:ext uri="{BB962C8B-B14F-4D97-AF65-F5344CB8AC3E}">
        <p14:creationId xmlns:p14="http://schemas.microsoft.com/office/powerpoint/2010/main" val="184121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2" y="789026"/>
            <a:ext cx="5244514"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Webbplats konsumenternas.se</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4D5F"/>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25" name="Rak 24">
            <a:extLst>
              <a:ext uri="{FF2B5EF4-FFF2-40B4-BE49-F238E27FC236}">
                <a16:creationId xmlns:a16="http://schemas.microsoft.com/office/drawing/2014/main" id="{BE99B023-D83D-4141-8473-ECB39D189142}"/>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5C09BAF6-87BB-1846-8ECB-B0BE717740E6}"/>
              </a:ext>
            </a:extLst>
          </p:cNvPr>
          <p:cNvSpPr txBox="1"/>
          <p:nvPr/>
        </p:nvSpPr>
        <p:spPr>
          <a:xfrm>
            <a:off x="846419" y="6445250"/>
            <a:ext cx="1461352"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DINA PRIVATA FÖRSÄKRINGAR</a:t>
            </a:r>
          </a:p>
        </p:txBody>
      </p:sp>
      <p:sp>
        <p:nvSpPr>
          <p:cNvPr id="2" name="Rektangel 1"/>
          <p:cNvSpPr/>
          <p:nvPr/>
        </p:nvSpPr>
        <p:spPr>
          <a:xfrm>
            <a:off x="938572" y="1443908"/>
            <a:ext cx="6096000" cy="1631216"/>
          </a:xfrm>
          <a:prstGeom prst="rect">
            <a:avLst/>
          </a:prstGeom>
        </p:spPr>
        <p:txBody>
          <a:bodyPr>
            <a:spAutoFit/>
          </a:bodyPr>
          <a:lstStyle/>
          <a:p>
            <a:pPr marL="185738" indent="-185738">
              <a:buFont typeface="Arial" panose="020B0604020202020204" pitchFamily="34" charset="0"/>
              <a:buChar char="•"/>
              <a:tabLst>
                <a:tab pos="214313" algn="l"/>
              </a:tabLst>
            </a:pPr>
            <a:r>
              <a:rPr lang="sv-SE" sz="2000" dirty="0">
                <a:latin typeface="+mj-lt"/>
                <a:ea typeface="Arial" charset="0"/>
                <a:cs typeface="Arial" charset="0"/>
              </a:rPr>
              <a:t>Fakta om försäkring, pension och bank</a:t>
            </a:r>
          </a:p>
          <a:p>
            <a:pPr marL="185738" indent="-185738">
              <a:buFont typeface="Arial" panose="020B0604020202020204" pitchFamily="34" charset="0"/>
              <a:buChar char="•"/>
              <a:tabLst>
                <a:tab pos="214313" algn="l"/>
              </a:tabLst>
            </a:pPr>
            <a:r>
              <a:rPr lang="sv-SE" sz="2000" dirty="0">
                <a:latin typeface="+mj-lt"/>
                <a:ea typeface="Arial" charset="0"/>
                <a:cs typeface="Arial" charset="0"/>
              </a:rPr>
              <a:t>Oberoende jämförelser om försäkringar</a:t>
            </a:r>
          </a:p>
          <a:p>
            <a:pPr marL="185738" indent="-185738">
              <a:buFont typeface="Arial" panose="020B0604020202020204" pitchFamily="34" charset="0"/>
              <a:buChar char="•"/>
              <a:tabLst>
                <a:tab pos="214313" algn="l"/>
              </a:tabLst>
            </a:pPr>
            <a:r>
              <a:rPr lang="sv-SE" sz="2000" dirty="0">
                <a:latin typeface="+mj-lt"/>
                <a:ea typeface="Arial" charset="0"/>
                <a:cs typeface="Arial" charset="0"/>
              </a:rPr>
              <a:t>Guider och checklistor</a:t>
            </a:r>
          </a:p>
          <a:p>
            <a:pPr marL="185738" indent="-185738">
              <a:buFont typeface="Arial" panose="020B0604020202020204" pitchFamily="34" charset="0"/>
              <a:buChar char="•"/>
              <a:tabLst>
                <a:tab pos="214313" algn="l"/>
              </a:tabLst>
            </a:pPr>
            <a:r>
              <a:rPr lang="sv-SE" sz="2000" dirty="0">
                <a:latin typeface="+mj-lt"/>
                <a:ea typeface="Arial" charset="0"/>
                <a:cs typeface="Arial" charset="0"/>
              </a:rPr>
              <a:t>Rättsfall och beslut</a:t>
            </a:r>
          </a:p>
          <a:p>
            <a:pPr marL="185738" indent="-185738">
              <a:buFont typeface="Arial" panose="020B0604020202020204" pitchFamily="34" charset="0"/>
              <a:buChar char="•"/>
              <a:tabLst>
                <a:tab pos="214313" algn="l"/>
              </a:tabLst>
            </a:pPr>
            <a:r>
              <a:rPr lang="sv-SE" sz="2000" dirty="0" err="1">
                <a:latin typeface="+mj-lt"/>
                <a:ea typeface="Arial" charset="0"/>
                <a:cs typeface="Arial" charset="0"/>
                <a:hlinkClick r:id="rId4"/>
              </a:rPr>
              <a:t>Försäkringspodden</a:t>
            </a:r>
            <a:endParaRPr lang="sv-SE" sz="2000" dirty="0">
              <a:latin typeface="+mj-lt"/>
              <a:ea typeface="Arial" charset="0"/>
              <a:cs typeface="Arial" charset="0"/>
            </a:endParaRPr>
          </a:p>
        </p:txBody>
      </p:sp>
      <p:grpSp>
        <p:nvGrpSpPr>
          <p:cNvPr id="3" name="Grupp 2"/>
          <p:cNvGrpSpPr/>
          <p:nvPr/>
        </p:nvGrpSpPr>
        <p:grpSpPr>
          <a:xfrm>
            <a:off x="4645905" y="2208623"/>
            <a:ext cx="7042556" cy="4320363"/>
            <a:chOff x="5491424" y="1950720"/>
            <a:chExt cx="7042556" cy="4320363"/>
          </a:xfrm>
        </p:grpSpPr>
        <p:pic>
          <p:nvPicPr>
            <p:cNvPr id="9" name="Platshållare för bild 4" descr="laptop-start.png"/>
            <p:cNvPicPr>
              <a:picLocks noChangeAspect="1"/>
            </p:cNvPicPr>
            <p:nvPr/>
          </p:nvPicPr>
          <p:blipFill rotWithShape="1">
            <a:blip r:embed="rId5">
              <a:extLst>
                <a:ext uri="{28A0092B-C50C-407E-A947-70E740481C1C}">
                  <a14:useLocalDpi xmlns:a14="http://schemas.microsoft.com/office/drawing/2010/main" val="0"/>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p:cNvPicPr>
              <a:picLocks noChangeAspect="1"/>
            </p:cNvPicPr>
            <p:nvPr/>
          </p:nvPicPr>
          <p:blipFill rotWithShape="1">
            <a:blip r:embed="rId6">
              <a:extLst>
                <a:ext uri="{28A0092B-C50C-407E-A947-70E740481C1C}">
                  <a14:useLocalDpi xmlns:a14="http://schemas.microsoft.com/office/drawing/2010/main" val="0"/>
                </a:ext>
              </a:extLst>
            </a:blip>
            <a:srcRect l="10940" r="7538"/>
            <a:stretch/>
          </p:blipFill>
          <p:spPr>
            <a:xfrm>
              <a:off x="6336943" y="2197165"/>
              <a:ext cx="5351518" cy="3322311"/>
            </a:xfrm>
            <a:prstGeom prst="rect">
              <a:avLst/>
            </a:prstGeom>
          </p:spPr>
        </p:pic>
      </p:grpSp>
    </p:spTree>
    <p:extLst>
      <p:ext uri="{BB962C8B-B14F-4D97-AF65-F5344CB8AC3E}">
        <p14:creationId xmlns:p14="http://schemas.microsoft.com/office/powerpoint/2010/main" val="29241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618F09B-4193-4C44-8C67-6761E8143443}"/>
              </a:ext>
            </a:extLst>
          </p:cNvPr>
          <p:cNvSpPr/>
          <p:nvPr/>
        </p:nvSpPr>
        <p:spPr>
          <a:xfrm>
            <a:off x="-1" y="1"/>
            <a:ext cx="12192001" cy="6858000"/>
          </a:xfrm>
          <a:prstGeom prst="rect">
            <a:avLst/>
          </a:prstGeom>
          <a:solidFill>
            <a:srgbClr val="009CB3">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3"/>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520861"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ea typeface="Arial" charset="0"/>
                <a:cs typeface="Arial" charset="0"/>
              </a:rPr>
              <a:t>DINA PRIVATA FÖRSÄKRINGAR</a:t>
            </a:r>
          </a:p>
        </p:txBody>
      </p:sp>
      <p:sp>
        <p:nvSpPr>
          <p:cNvPr id="16" name="textruta 15">
            <a:extLst>
              <a:ext uri="{FF2B5EF4-FFF2-40B4-BE49-F238E27FC236}">
                <a16:creationId xmlns:a16="http://schemas.microsoft.com/office/drawing/2014/main" id="{8C63BCB7-C8AC-2D48-BB5A-9AB2EBBA518B}"/>
              </a:ext>
            </a:extLst>
          </p:cNvPr>
          <p:cNvSpPr txBox="1"/>
          <p:nvPr/>
        </p:nvSpPr>
        <p:spPr>
          <a:xfrm>
            <a:off x="938572" y="789026"/>
            <a:ext cx="10052516" cy="643467"/>
          </a:xfrm>
          <a:prstGeom prst="rect">
            <a:avLst/>
          </a:prstGeom>
          <a:noFill/>
        </p:spPr>
        <p:txBody>
          <a:bodyPr wrap="square" rtlCol="0" anchor="t">
            <a:noAutofit/>
          </a:bodyPr>
          <a:lstStyle/>
          <a:p>
            <a:r>
              <a:rPr lang="sv-SE" sz="4000" b="1" dirty="0">
                <a:solidFill>
                  <a:schemeClr val="bg1"/>
                </a:solidFill>
                <a:latin typeface="Calibri" panose="020F0502020204030204" pitchFamily="34" charset="0"/>
                <a:ea typeface="Arial" charset="0"/>
                <a:cs typeface="Calibri" panose="020F0502020204030204" pitchFamily="34" charset="0"/>
              </a:rPr>
              <a:t>Använd vår klagoguide</a:t>
            </a:r>
          </a:p>
        </p:txBody>
      </p:sp>
      <p:cxnSp>
        <p:nvCxnSpPr>
          <p:cNvPr id="17" name="Rak 16">
            <a:extLst>
              <a:ext uri="{FF2B5EF4-FFF2-40B4-BE49-F238E27FC236}">
                <a16:creationId xmlns:a16="http://schemas.microsoft.com/office/drawing/2014/main" id="{97907DC6-8F28-5E46-AFA6-AE12308BEB75}"/>
              </a:ext>
            </a:extLst>
          </p:cNvPr>
          <p:cNvCxnSpPr>
            <a:cxnSpLocks/>
          </p:cNvCxnSpPr>
          <p:nvPr/>
        </p:nvCxnSpPr>
        <p:spPr>
          <a:xfrm flipH="1">
            <a:off x="1029854" y="1595719"/>
            <a:ext cx="10120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p:cNvPicPr>
            <a:picLocks noChangeAspect="1"/>
          </p:cNvPicPr>
          <p:nvPr/>
        </p:nvPicPr>
        <p:blipFill>
          <a:blip r:embed="rId4"/>
          <a:stretch>
            <a:fillRect/>
          </a:stretch>
        </p:blipFill>
        <p:spPr>
          <a:xfrm rot="21428426">
            <a:off x="6614324" y="642455"/>
            <a:ext cx="3996127" cy="5203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97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893230" y="1524000"/>
            <a:ext cx="4259964" cy="478971"/>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Varför försäkrad?</a:t>
            </a:r>
          </a:p>
        </p:txBody>
      </p:sp>
      <p:sp>
        <p:nvSpPr>
          <p:cNvPr id="6" name="textruta 5"/>
          <p:cNvSpPr txBox="1"/>
          <p:nvPr/>
        </p:nvSpPr>
        <p:spPr>
          <a:xfrm>
            <a:off x="776747" y="2052414"/>
            <a:ext cx="4259964" cy="2163532"/>
          </a:xfrm>
          <a:prstGeom prst="rect">
            <a:avLst/>
          </a:prstGeom>
          <a:noFill/>
        </p:spPr>
        <p:txBody>
          <a:bodyPr wrap="square" rtlCol="0" anchor="t">
            <a:noAutofit/>
          </a:bodyPr>
          <a:lstStyle/>
          <a:p>
            <a:r>
              <a:rPr lang="sv-SE" sz="2000" dirty="0">
                <a:latin typeface="+mj-lt"/>
                <a:ea typeface="Arial" charset="0"/>
                <a:cs typeface="Arial" charset="0"/>
              </a:rPr>
              <a:t>• Vad är en försäkring?</a:t>
            </a:r>
          </a:p>
          <a:p>
            <a:r>
              <a:rPr lang="sv-SE" sz="2000" dirty="0">
                <a:ea typeface="Arial" charset="0"/>
                <a:cs typeface="Arial" charset="0"/>
              </a:rPr>
              <a:t>• </a:t>
            </a:r>
            <a:r>
              <a:rPr lang="sv-SE" sz="2000" dirty="0">
                <a:latin typeface="+mj-lt"/>
                <a:ea typeface="Arial" charset="0"/>
                <a:cs typeface="Arial" charset="0"/>
              </a:rPr>
              <a:t>Delad risk</a:t>
            </a:r>
          </a:p>
          <a:p>
            <a:r>
              <a:rPr lang="sv-SE" sz="2000" dirty="0">
                <a:ea typeface="Arial" charset="0"/>
                <a:cs typeface="Arial" charset="0"/>
              </a:rPr>
              <a:t>• </a:t>
            </a:r>
            <a:r>
              <a:rPr lang="sv-SE" sz="2000" dirty="0">
                <a:latin typeface="+mj-lt"/>
                <a:ea typeface="Arial" charset="0"/>
                <a:cs typeface="Arial" charset="0"/>
              </a:rPr>
              <a:t>Katastrofskydd</a:t>
            </a:r>
          </a:p>
          <a:p>
            <a:r>
              <a:rPr lang="sv-SE" sz="2000" dirty="0">
                <a:ea typeface="Arial" charset="0"/>
                <a:cs typeface="Arial" charset="0"/>
              </a:rPr>
              <a:t>• </a:t>
            </a:r>
            <a:r>
              <a:rPr lang="sv-SE" sz="2000" dirty="0">
                <a:latin typeface="+mj-lt"/>
                <a:ea typeface="Arial" charset="0"/>
                <a:cs typeface="Arial" charset="0"/>
              </a:rPr>
              <a:t>Trygghet i livets faser </a:t>
            </a:r>
          </a:p>
          <a:p>
            <a:r>
              <a:rPr lang="sv-SE" sz="2000" dirty="0">
                <a:ea typeface="Arial" charset="0"/>
                <a:cs typeface="Arial" charset="0"/>
              </a:rPr>
              <a:t>• </a:t>
            </a:r>
            <a:r>
              <a:rPr lang="sv-SE" sz="2000" dirty="0">
                <a:latin typeface="+mj-lt"/>
                <a:ea typeface="Arial" charset="0"/>
                <a:cs typeface="Arial" charset="0"/>
              </a:rPr>
              <a:t>Behovet styr</a:t>
            </a:r>
          </a:p>
          <a:p>
            <a:pPr>
              <a:lnSpc>
                <a:spcPts val="3000"/>
              </a:lnSpc>
            </a:pPr>
            <a:r>
              <a:rPr lang="sv-SE" sz="2000" dirty="0">
                <a:latin typeface="+mj-lt"/>
                <a:ea typeface="Arial" charset="0"/>
                <a:cs typeface="Arial" charset="0"/>
              </a:rPr>
              <a:t> </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1487478"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DINA PRIVATA FÖRSÄKRINGAR</a:t>
            </a:r>
          </a:p>
        </p:txBody>
      </p:sp>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192" y="0"/>
            <a:ext cx="6083808" cy="6858000"/>
          </a:xfrm>
          <a:prstGeom prst="rect">
            <a:avLst/>
          </a:prstGeom>
        </p:spPr>
      </p:pic>
    </p:spTree>
    <p:extLst>
      <p:ext uri="{BB962C8B-B14F-4D97-AF65-F5344CB8AC3E}">
        <p14:creationId xmlns:p14="http://schemas.microsoft.com/office/powerpoint/2010/main" val="102661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5026799"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Vilka försäkringar behöver du?</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4D5F"/>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25" name="Rak 24">
            <a:extLst>
              <a:ext uri="{FF2B5EF4-FFF2-40B4-BE49-F238E27FC236}">
                <a16:creationId xmlns:a16="http://schemas.microsoft.com/office/drawing/2014/main" id="{BE99B023-D83D-4141-8473-ECB39D189142}"/>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5C09BAF6-87BB-1846-8ECB-B0BE717740E6}"/>
              </a:ext>
            </a:extLst>
          </p:cNvPr>
          <p:cNvSpPr txBox="1"/>
          <p:nvPr/>
        </p:nvSpPr>
        <p:spPr>
          <a:xfrm>
            <a:off x="846419" y="6445250"/>
            <a:ext cx="1461352"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DINA PRIVATA FÖRSÄKRINGAR</a:t>
            </a:r>
          </a:p>
        </p:txBody>
      </p:sp>
      <p:graphicFrame>
        <p:nvGraphicFramePr>
          <p:cNvPr id="11" name="Tabell 10"/>
          <p:cNvGraphicFramePr>
            <a:graphicFrameLocks noGrp="1"/>
          </p:cNvGraphicFramePr>
          <p:nvPr/>
        </p:nvGraphicFramePr>
        <p:xfrm>
          <a:off x="1029853" y="1616516"/>
          <a:ext cx="9798568" cy="4445317"/>
        </p:xfrm>
        <a:graphic>
          <a:graphicData uri="http://schemas.openxmlformats.org/drawingml/2006/table">
            <a:tbl>
              <a:tblPr firstRow="1" bandRow="1">
                <a:tableStyleId>{5C22544A-7EE6-4342-B048-85BDC9FD1C3A}</a:tableStyleId>
              </a:tblPr>
              <a:tblGrid>
                <a:gridCol w="2449642">
                  <a:extLst>
                    <a:ext uri="{9D8B030D-6E8A-4147-A177-3AD203B41FA5}">
                      <a16:colId xmlns:a16="http://schemas.microsoft.com/office/drawing/2014/main" val="1423330315"/>
                    </a:ext>
                  </a:extLst>
                </a:gridCol>
                <a:gridCol w="2449642">
                  <a:extLst>
                    <a:ext uri="{9D8B030D-6E8A-4147-A177-3AD203B41FA5}">
                      <a16:colId xmlns:a16="http://schemas.microsoft.com/office/drawing/2014/main" val="3818019241"/>
                    </a:ext>
                  </a:extLst>
                </a:gridCol>
                <a:gridCol w="2449642">
                  <a:extLst>
                    <a:ext uri="{9D8B030D-6E8A-4147-A177-3AD203B41FA5}">
                      <a16:colId xmlns:a16="http://schemas.microsoft.com/office/drawing/2014/main" val="1401544359"/>
                    </a:ext>
                  </a:extLst>
                </a:gridCol>
                <a:gridCol w="2449642">
                  <a:extLst>
                    <a:ext uri="{9D8B030D-6E8A-4147-A177-3AD203B41FA5}">
                      <a16:colId xmlns:a16="http://schemas.microsoft.com/office/drawing/2014/main" val="3639558690"/>
                    </a:ext>
                  </a:extLst>
                </a:gridCol>
              </a:tblGrid>
              <a:tr h="569578">
                <a:tc>
                  <a:txBody>
                    <a:bodyPr/>
                    <a:lstStyle/>
                    <a:p>
                      <a:r>
                        <a:rPr lang="sv-SE" sz="2000" b="1" dirty="0">
                          <a:latin typeface="+mj-lt"/>
                        </a:rPr>
                        <a:t>Enligt lag</a:t>
                      </a:r>
                    </a:p>
                  </a:txBody>
                  <a:tcPr>
                    <a:solidFill>
                      <a:srgbClr val="009AB0"/>
                    </a:solidFill>
                  </a:tcPr>
                </a:tc>
                <a:tc>
                  <a:txBody>
                    <a:bodyPr/>
                    <a:lstStyle/>
                    <a:p>
                      <a:r>
                        <a:rPr lang="sv-SE" sz="2000" b="1" dirty="0">
                          <a:latin typeface="+mj-lt"/>
                        </a:rPr>
                        <a:t>Nödvändiga</a:t>
                      </a:r>
                    </a:p>
                  </a:txBody>
                  <a:tcPr>
                    <a:solidFill>
                      <a:srgbClr val="009AB0"/>
                    </a:solidFill>
                  </a:tcPr>
                </a:tc>
                <a:tc>
                  <a:txBody>
                    <a:bodyPr/>
                    <a:lstStyle/>
                    <a:p>
                      <a:r>
                        <a:rPr lang="sv-SE" sz="2000" b="1" dirty="0">
                          <a:latin typeface="+mj-lt"/>
                        </a:rPr>
                        <a:t>Bra att ha</a:t>
                      </a:r>
                    </a:p>
                  </a:txBody>
                  <a:tcPr>
                    <a:solidFill>
                      <a:srgbClr val="009AB0"/>
                    </a:solidFill>
                  </a:tcPr>
                </a:tc>
                <a:tc>
                  <a:txBody>
                    <a:bodyPr/>
                    <a:lstStyle/>
                    <a:p>
                      <a:r>
                        <a:rPr lang="sv-SE" sz="2000" b="1" dirty="0">
                          <a:latin typeface="+mj-lt"/>
                        </a:rPr>
                        <a:t>Se upp för</a:t>
                      </a:r>
                    </a:p>
                  </a:txBody>
                  <a:tcPr>
                    <a:solidFill>
                      <a:srgbClr val="009AB0"/>
                    </a:solidFill>
                  </a:tcPr>
                </a:tc>
                <a:extLst>
                  <a:ext uri="{0D108BD9-81ED-4DB2-BD59-A6C34878D82A}">
                    <a16:rowId xmlns:a16="http://schemas.microsoft.com/office/drawing/2014/main" val="510043857"/>
                  </a:ext>
                </a:extLst>
              </a:tr>
              <a:tr h="569578">
                <a:tc>
                  <a:txBody>
                    <a:bodyPr/>
                    <a:lstStyle/>
                    <a:p>
                      <a:r>
                        <a:rPr lang="sv-SE" sz="2000" dirty="0">
                          <a:latin typeface="+mj-lt"/>
                        </a:rPr>
                        <a:t>Bilförsäkring</a:t>
                      </a:r>
                      <a:r>
                        <a:rPr lang="sv-SE" sz="2000" baseline="0" dirty="0">
                          <a:latin typeface="+mj-lt"/>
                        </a:rPr>
                        <a:t> - trafik</a:t>
                      </a:r>
                      <a:endParaRPr lang="sv-SE" sz="2000" dirty="0">
                        <a:latin typeface="+mj-lt"/>
                      </a:endParaRPr>
                    </a:p>
                  </a:txBody>
                  <a:tcPr>
                    <a:solidFill>
                      <a:srgbClr val="A4D8E2"/>
                    </a:solidFill>
                  </a:tcPr>
                </a:tc>
                <a:tc>
                  <a:txBody>
                    <a:bodyPr/>
                    <a:lstStyle/>
                    <a:p>
                      <a:r>
                        <a:rPr lang="sv-SE" sz="2000" dirty="0">
                          <a:latin typeface="+mj-lt"/>
                        </a:rPr>
                        <a:t>Hemförsäkring</a:t>
                      </a:r>
                    </a:p>
                  </a:txBody>
                  <a:tcPr>
                    <a:solidFill>
                      <a:srgbClr val="A4D8E2"/>
                    </a:solidFill>
                  </a:tcPr>
                </a:tc>
                <a:tc>
                  <a:txBody>
                    <a:bodyPr/>
                    <a:lstStyle/>
                    <a:p>
                      <a:r>
                        <a:rPr lang="sv-SE" sz="2000" dirty="0">
                          <a:latin typeface="+mj-lt"/>
                        </a:rPr>
                        <a:t>Tjänstepension</a:t>
                      </a:r>
                    </a:p>
                  </a:txBody>
                  <a:tcPr>
                    <a:solidFill>
                      <a:srgbClr val="A4D8E2"/>
                    </a:solidFill>
                  </a:tcPr>
                </a:tc>
                <a:tc>
                  <a:txBody>
                    <a:bodyPr/>
                    <a:lstStyle/>
                    <a:p>
                      <a:r>
                        <a:rPr lang="sv-SE" sz="2000" dirty="0">
                          <a:latin typeface="+mj-lt"/>
                        </a:rPr>
                        <a:t>Produktförsäkringar</a:t>
                      </a:r>
                    </a:p>
                  </a:txBody>
                  <a:tcPr>
                    <a:solidFill>
                      <a:srgbClr val="A4D8E2"/>
                    </a:solidFill>
                  </a:tcPr>
                </a:tc>
                <a:extLst>
                  <a:ext uri="{0D108BD9-81ED-4DB2-BD59-A6C34878D82A}">
                    <a16:rowId xmlns:a16="http://schemas.microsoft.com/office/drawing/2014/main" val="860640800"/>
                  </a:ext>
                </a:extLst>
              </a:tr>
              <a:tr h="1171751">
                <a:tc>
                  <a:txBody>
                    <a:bodyPr/>
                    <a:lstStyle/>
                    <a:p>
                      <a:endParaRPr lang="sv-SE" sz="2000" dirty="0">
                        <a:latin typeface="+mj-lt"/>
                      </a:endParaRPr>
                    </a:p>
                  </a:txBody>
                  <a:tcPr>
                    <a:solidFill>
                      <a:srgbClr val="A4D8E2"/>
                    </a:solidFill>
                  </a:tcPr>
                </a:tc>
                <a:tc>
                  <a:txBody>
                    <a:bodyPr/>
                    <a:lstStyle/>
                    <a:p>
                      <a:r>
                        <a:rPr lang="sv-SE" sz="2000" dirty="0">
                          <a:latin typeface="+mj-lt"/>
                        </a:rPr>
                        <a:t>Bostadsrätts-/</a:t>
                      </a:r>
                      <a:r>
                        <a:rPr lang="sv-SE" sz="2000" b="0" dirty="0">
                          <a:latin typeface="+mj-lt"/>
                        </a:rPr>
                        <a:t>villa</a:t>
                      </a:r>
                      <a:r>
                        <a:rPr lang="sv-SE" sz="2000" b="0" kern="1200" dirty="0">
                          <a:solidFill>
                            <a:schemeClr val="dk1"/>
                          </a:solidFill>
                          <a:latin typeface="+mj-lt"/>
                          <a:ea typeface="+mn-ea"/>
                          <a:cs typeface="+mn-cs"/>
                        </a:rPr>
                        <a:t>försäkring</a:t>
                      </a:r>
                      <a:endParaRPr lang="sv-SE" sz="2000" b="0" dirty="0">
                        <a:latin typeface="+mj-lt"/>
                      </a:endParaRPr>
                    </a:p>
                  </a:txBody>
                  <a:tcPr>
                    <a:solidFill>
                      <a:srgbClr val="A4D8E2"/>
                    </a:solidFill>
                  </a:tcPr>
                </a:tc>
                <a:tc>
                  <a:txBody>
                    <a:bodyPr/>
                    <a:lstStyle/>
                    <a:p>
                      <a:r>
                        <a:rPr lang="sv-SE" sz="2000" dirty="0">
                          <a:latin typeface="+mj-lt"/>
                        </a:rPr>
                        <a:t>Sjuk-</a:t>
                      </a:r>
                      <a:r>
                        <a:rPr lang="sv-SE" sz="2000" baseline="0" dirty="0">
                          <a:latin typeface="+mj-lt"/>
                        </a:rPr>
                        <a:t> och olycksfallsförsäkring</a:t>
                      </a:r>
                      <a:endParaRPr lang="sv-SE" sz="2000" dirty="0">
                        <a:latin typeface="+mj-lt"/>
                      </a:endParaRPr>
                    </a:p>
                  </a:txBody>
                  <a:tcPr>
                    <a:solidFill>
                      <a:srgbClr val="A4D8E2"/>
                    </a:solidFill>
                  </a:tcPr>
                </a:tc>
                <a:tc>
                  <a:txBody>
                    <a:bodyPr/>
                    <a:lstStyle/>
                    <a:p>
                      <a:r>
                        <a:rPr lang="sv-SE" sz="2000" dirty="0">
                          <a:latin typeface="+mj-lt"/>
                        </a:rPr>
                        <a:t>ID-skydd</a:t>
                      </a:r>
                    </a:p>
                  </a:txBody>
                  <a:tcPr>
                    <a:solidFill>
                      <a:srgbClr val="A4D8E2"/>
                    </a:solidFill>
                  </a:tcPr>
                </a:tc>
                <a:extLst>
                  <a:ext uri="{0D108BD9-81ED-4DB2-BD59-A6C34878D82A}">
                    <a16:rowId xmlns:a16="http://schemas.microsoft.com/office/drawing/2014/main" val="1627023971"/>
                  </a:ext>
                </a:extLst>
              </a:tr>
              <a:tr h="732330">
                <a:tc>
                  <a:txBody>
                    <a:bodyPr/>
                    <a:lstStyle/>
                    <a:p>
                      <a:endParaRPr lang="sv-SE" sz="2000" dirty="0">
                        <a:latin typeface="+mj-lt"/>
                      </a:endParaRPr>
                    </a:p>
                  </a:txBody>
                  <a:tcPr>
                    <a:solidFill>
                      <a:srgbClr val="A4D8E2"/>
                    </a:solidFill>
                  </a:tcPr>
                </a:tc>
                <a:tc>
                  <a:txBody>
                    <a:bodyPr/>
                    <a:lstStyle/>
                    <a:p>
                      <a:r>
                        <a:rPr lang="sv-SE" sz="2000" dirty="0">
                          <a:latin typeface="+mj-lt"/>
                        </a:rPr>
                        <a:t>Barnförsäkring</a:t>
                      </a:r>
                    </a:p>
                  </a:txBody>
                  <a:tcPr>
                    <a:solidFill>
                      <a:srgbClr val="A4D8E2"/>
                    </a:solidFill>
                  </a:tcPr>
                </a:tc>
                <a:tc>
                  <a:txBody>
                    <a:bodyPr/>
                    <a:lstStyle/>
                    <a:p>
                      <a:endParaRPr lang="sv-SE" sz="2000" dirty="0">
                        <a:latin typeface="+mj-lt"/>
                      </a:endParaRPr>
                    </a:p>
                  </a:txBody>
                  <a:tcPr>
                    <a:solidFill>
                      <a:srgbClr val="A4D8E2"/>
                    </a:solidFill>
                  </a:tcPr>
                </a:tc>
                <a:tc>
                  <a:txBody>
                    <a:bodyPr/>
                    <a:lstStyle/>
                    <a:p>
                      <a:endParaRPr lang="sv-SE" sz="2000" dirty="0">
                        <a:latin typeface="+mj-lt"/>
                      </a:endParaRPr>
                    </a:p>
                  </a:txBody>
                  <a:tcPr>
                    <a:solidFill>
                      <a:srgbClr val="A4D8E2"/>
                    </a:solidFill>
                  </a:tcPr>
                </a:tc>
                <a:extLst>
                  <a:ext uri="{0D108BD9-81ED-4DB2-BD59-A6C34878D82A}">
                    <a16:rowId xmlns:a16="http://schemas.microsoft.com/office/drawing/2014/main" val="2225408509"/>
                  </a:ext>
                </a:extLst>
              </a:tr>
              <a:tr h="569578">
                <a:tc>
                  <a:txBody>
                    <a:bodyPr/>
                    <a:lstStyle/>
                    <a:p>
                      <a:endParaRPr lang="sv-SE" sz="2000" dirty="0">
                        <a:latin typeface="+mj-lt"/>
                      </a:endParaRPr>
                    </a:p>
                  </a:txBody>
                  <a:tcPr>
                    <a:solidFill>
                      <a:srgbClr val="A4D8E2"/>
                    </a:solidFill>
                  </a:tcPr>
                </a:tc>
                <a:tc>
                  <a:txBody>
                    <a:bodyPr/>
                    <a:lstStyle/>
                    <a:p>
                      <a:r>
                        <a:rPr lang="sv-SE" sz="2000" dirty="0">
                          <a:latin typeface="+mj-lt"/>
                        </a:rPr>
                        <a:t>Bilförsäkring - hel/halv</a:t>
                      </a:r>
                    </a:p>
                  </a:txBody>
                  <a:tcPr>
                    <a:solidFill>
                      <a:srgbClr val="A4D8E2"/>
                    </a:solidFill>
                  </a:tcPr>
                </a:tc>
                <a:tc>
                  <a:txBody>
                    <a:bodyPr/>
                    <a:lstStyle/>
                    <a:p>
                      <a:endParaRPr lang="sv-SE" sz="2000" dirty="0">
                        <a:latin typeface="+mj-lt"/>
                      </a:endParaRPr>
                    </a:p>
                  </a:txBody>
                  <a:tcPr>
                    <a:solidFill>
                      <a:srgbClr val="A4D8E2"/>
                    </a:solidFill>
                  </a:tcPr>
                </a:tc>
                <a:tc>
                  <a:txBody>
                    <a:bodyPr/>
                    <a:lstStyle/>
                    <a:p>
                      <a:endParaRPr lang="sv-SE" sz="2000" dirty="0">
                        <a:latin typeface="+mj-lt"/>
                      </a:endParaRPr>
                    </a:p>
                  </a:txBody>
                  <a:tcPr>
                    <a:solidFill>
                      <a:srgbClr val="A4D8E2"/>
                    </a:solidFill>
                  </a:tcPr>
                </a:tc>
                <a:extLst>
                  <a:ext uri="{0D108BD9-81ED-4DB2-BD59-A6C34878D82A}">
                    <a16:rowId xmlns:a16="http://schemas.microsoft.com/office/drawing/2014/main" val="3532409181"/>
                  </a:ext>
                </a:extLst>
              </a:tr>
              <a:tr h="569578">
                <a:tc>
                  <a:txBody>
                    <a:bodyPr/>
                    <a:lstStyle/>
                    <a:p>
                      <a:endParaRPr lang="sv-SE" sz="2000" dirty="0">
                        <a:latin typeface="+mj-lt"/>
                      </a:endParaRPr>
                    </a:p>
                  </a:txBody>
                  <a:tcPr>
                    <a:solidFill>
                      <a:srgbClr val="A4D8E2"/>
                    </a:solidFill>
                  </a:tcPr>
                </a:tc>
                <a:tc>
                  <a:txBody>
                    <a:bodyPr/>
                    <a:lstStyle/>
                    <a:p>
                      <a:r>
                        <a:rPr lang="sv-SE" sz="2000">
                          <a:latin typeface="+mj-lt"/>
                        </a:rPr>
                        <a:t>Djurförsäkring</a:t>
                      </a:r>
                    </a:p>
                    <a:p>
                      <a:endParaRPr lang="sv-SE" sz="2000" dirty="0">
                        <a:latin typeface="+mj-lt"/>
                      </a:endParaRPr>
                    </a:p>
                  </a:txBody>
                  <a:tcPr>
                    <a:solidFill>
                      <a:srgbClr val="A4D8E2"/>
                    </a:solidFill>
                  </a:tcPr>
                </a:tc>
                <a:tc>
                  <a:txBody>
                    <a:bodyPr/>
                    <a:lstStyle/>
                    <a:p>
                      <a:endParaRPr lang="sv-SE" sz="2000" dirty="0">
                        <a:latin typeface="+mj-lt"/>
                      </a:endParaRPr>
                    </a:p>
                  </a:txBody>
                  <a:tcPr>
                    <a:solidFill>
                      <a:srgbClr val="A4D8E2"/>
                    </a:solidFill>
                  </a:tcPr>
                </a:tc>
                <a:tc>
                  <a:txBody>
                    <a:bodyPr/>
                    <a:lstStyle/>
                    <a:p>
                      <a:endParaRPr lang="sv-SE" sz="2000" dirty="0">
                        <a:latin typeface="+mj-lt"/>
                      </a:endParaRPr>
                    </a:p>
                  </a:txBody>
                  <a:tcPr>
                    <a:solidFill>
                      <a:srgbClr val="A4D8E2"/>
                    </a:solidFill>
                  </a:tcPr>
                </a:tc>
                <a:extLst>
                  <a:ext uri="{0D108BD9-81ED-4DB2-BD59-A6C34878D82A}">
                    <a16:rowId xmlns:a16="http://schemas.microsoft.com/office/drawing/2014/main" val="3306199470"/>
                  </a:ext>
                </a:extLst>
              </a:tr>
            </a:tbl>
          </a:graphicData>
        </a:graphic>
      </p:graphicFrame>
    </p:spTree>
    <p:extLst>
      <p:ext uri="{BB962C8B-B14F-4D97-AF65-F5344CB8AC3E}">
        <p14:creationId xmlns:p14="http://schemas.microsoft.com/office/powerpoint/2010/main" val="395346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475" y="0"/>
            <a:ext cx="6078903" cy="6858000"/>
          </a:xfrm>
          <a:prstGeom prst="rect">
            <a:avLst/>
          </a:prstGeom>
        </p:spPr>
      </p:pic>
      <p:sp>
        <p:nvSpPr>
          <p:cNvPr id="5" name="textruta 4"/>
          <p:cNvSpPr txBox="1"/>
          <p:nvPr/>
        </p:nvSpPr>
        <p:spPr>
          <a:xfrm>
            <a:off x="938572" y="1524000"/>
            <a:ext cx="4259964" cy="478971"/>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Bilförsäkring</a:t>
            </a:r>
          </a:p>
        </p:txBody>
      </p:sp>
      <p:sp>
        <p:nvSpPr>
          <p:cNvPr id="6" name="textruta 5"/>
          <p:cNvSpPr txBox="1"/>
          <p:nvPr/>
        </p:nvSpPr>
        <p:spPr>
          <a:xfrm>
            <a:off x="776747" y="2069285"/>
            <a:ext cx="4259964" cy="2163532"/>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Trafikförsäkring 	- obligatoriskt</a:t>
            </a:r>
          </a:p>
          <a:p>
            <a:pPr>
              <a:tabLst>
                <a:tab pos="214313" algn="l"/>
              </a:tabLst>
            </a:pPr>
            <a:r>
              <a:rPr lang="sv-SE" sz="2000" dirty="0">
                <a:latin typeface="+mj-lt"/>
                <a:ea typeface="Arial" charset="0"/>
                <a:cs typeface="Arial" charset="0"/>
              </a:rPr>
              <a:t>• Halvförsäkring</a:t>
            </a:r>
          </a:p>
          <a:p>
            <a:pPr>
              <a:tabLst>
                <a:tab pos="214313" algn="l"/>
              </a:tabLst>
            </a:pPr>
            <a:r>
              <a:rPr lang="sv-SE" sz="2000" dirty="0">
                <a:latin typeface="+mj-lt"/>
                <a:ea typeface="Arial" charset="0"/>
                <a:cs typeface="Arial" charset="0"/>
              </a:rPr>
              <a:t>• Helförsäkring</a:t>
            </a:r>
          </a:p>
          <a:p>
            <a:pPr>
              <a:tabLst>
                <a:tab pos="214313" algn="l"/>
              </a:tabLst>
            </a:pPr>
            <a:r>
              <a:rPr lang="sv-SE" sz="2000" dirty="0">
                <a:latin typeface="+mj-lt"/>
                <a:ea typeface="Arial" charset="0"/>
                <a:cs typeface="Arial" charset="0"/>
              </a:rPr>
              <a:t>• Försäkrat intresse – ägare och brukare</a:t>
            </a:r>
          </a:p>
          <a:p>
            <a:pPr>
              <a:tabLst>
                <a:tab pos="214313" algn="l"/>
              </a:tabLst>
            </a:pPr>
            <a:r>
              <a:rPr lang="sv-SE" sz="2000" dirty="0">
                <a:latin typeface="+mj-lt"/>
                <a:ea typeface="Arial" charset="0"/>
                <a:cs typeface="Arial" charset="0"/>
              </a:rPr>
              <a:t>• Bolagsbyte</a:t>
            </a:r>
          </a:p>
          <a:p>
            <a:pPr>
              <a:tabLst>
                <a:tab pos="214313" algn="l"/>
              </a:tabLst>
            </a:pP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hlinkClick r:id="rId4"/>
              </a:rPr>
              <a:t>Jämför bilförsäkringar på konsumenternas.se</a:t>
            </a:r>
            <a:endParaRPr lang="sv-SE" sz="2000" dirty="0">
              <a:latin typeface="+mj-lt"/>
              <a:ea typeface="Arial" charset="0"/>
              <a:cs typeface="Arial" charset="0"/>
            </a:endParaRPr>
          </a:p>
          <a:p>
            <a:pPr>
              <a:tabLst>
                <a:tab pos="214313" algn="l"/>
              </a:tabLst>
            </a:pPr>
            <a:endParaRPr lang="sv-SE" sz="2000" dirty="0">
              <a:latin typeface="+mj-lt"/>
              <a:ea typeface="Arial" charset="0"/>
              <a:cs typeface="Arial" charset="0"/>
            </a:endParaRPr>
          </a:p>
          <a:p>
            <a:pPr>
              <a:tabLst>
                <a:tab pos="214313" algn="l"/>
              </a:tabLst>
            </a:pPr>
            <a:endParaRPr lang="sv-SE" sz="2000" dirty="0">
              <a:latin typeface="+mj-lt"/>
              <a:ea typeface="Arial" charset="0"/>
              <a:cs typeface="Arial" charset="0"/>
            </a:endParaRPr>
          </a:p>
          <a:p>
            <a:pPr>
              <a:tabLst>
                <a:tab pos="214313" algn="l"/>
              </a:tabLst>
            </a:pPr>
            <a:endParaRPr lang="sv-SE" sz="2000" dirty="0">
              <a:latin typeface="+mj-lt"/>
              <a:ea typeface="Arial" charset="0"/>
              <a:cs typeface="Arial" charset="0"/>
            </a:endParaRPr>
          </a:p>
          <a:p>
            <a:pPr>
              <a:tabLst>
                <a:tab pos="214313" algn="l"/>
              </a:tabLst>
            </a:pPr>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5"/>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1487478"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DINA PRIVATA FÖRSÄKRINGAR</a:t>
            </a:r>
          </a:p>
        </p:txBody>
      </p:sp>
    </p:spTree>
    <p:extLst>
      <p:ext uri="{BB962C8B-B14F-4D97-AF65-F5344CB8AC3E}">
        <p14:creationId xmlns:p14="http://schemas.microsoft.com/office/powerpoint/2010/main" val="13808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 y="0"/>
            <a:ext cx="6101777" cy="6857999"/>
          </a:xfrm>
          <a:prstGeom prst="rect">
            <a:avLst/>
          </a:prstGeom>
        </p:spPr>
      </p:pic>
      <p:sp>
        <p:nvSpPr>
          <p:cNvPr id="14" name="textruta 13"/>
          <p:cNvSpPr txBox="1"/>
          <p:nvPr/>
        </p:nvSpPr>
        <p:spPr>
          <a:xfrm>
            <a:off x="7079868" y="1557867"/>
            <a:ext cx="3960666" cy="90665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Barnförsäkring </a:t>
            </a:r>
          </a:p>
          <a:p>
            <a:endParaRPr lang="sv-SE" sz="2800" b="1" dirty="0">
              <a:latin typeface="Calibri" panose="020F0502020204030204" pitchFamily="34" charset="0"/>
              <a:ea typeface="Arial" charset="0"/>
              <a:cs typeface="Calibri" panose="020F0502020204030204" pitchFamily="34" charset="0"/>
            </a:endParaRPr>
          </a:p>
          <a:p>
            <a:br>
              <a:rPr lang="sv-SE" sz="2800" b="1" dirty="0">
                <a:latin typeface="Calibri" panose="020F0502020204030204" pitchFamily="34" charset="0"/>
                <a:ea typeface="Arial" charset="0"/>
                <a:cs typeface="Calibri" panose="020F0502020204030204" pitchFamily="34" charset="0"/>
              </a:rPr>
            </a:br>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957899" y="2014842"/>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Komplement till samhällets skydd </a:t>
            </a:r>
          </a:p>
          <a:p>
            <a:pPr>
              <a:tabLst>
                <a:tab pos="214313" algn="l"/>
              </a:tabLst>
            </a:pPr>
            <a:r>
              <a:rPr lang="sv-SE" sz="2000" dirty="0">
                <a:ea typeface="Arial" charset="0"/>
                <a:cs typeface="Arial" charset="0"/>
              </a:rPr>
              <a:t>• </a:t>
            </a:r>
            <a:r>
              <a:rPr lang="sv-SE" sz="2000" dirty="0">
                <a:latin typeface="+mj-lt"/>
                <a:ea typeface="Arial" charset="0"/>
                <a:cs typeface="Arial" charset="0"/>
              </a:rPr>
              <a:t>Ersättning både sjukdom och olycksfall</a:t>
            </a:r>
          </a:p>
          <a:p>
            <a:pPr>
              <a:tabLst>
                <a:tab pos="214313" algn="l"/>
              </a:tabLst>
            </a:pPr>
            <a:r>
              <a:rPr lang="sv-SE" sz="2000" dirty="0">
                <a:ea typeface="Arial" charset="0"/>
                <a:cs typeface="Arial" charset="0"/>
              </a:rPr>
              <a:t>• </a:t>
            </a:r>
            <a:r>
              <a:rPr lang="sv-SE" sz="2000" dirty="0">
                <a:latin typeface="+mj-lt"/>
                <a:ea typeface="Arial" charset="0"/>
                <a:cs typeface="Arial" charset="0"/>
              </a:rPr>
              <a:t>Medicinskt och ekonomisk invaliditet</a:t>
            </a:r>
          </a:p>
          <a:p>
            <a:pPr>
              <a:tabLst>
                <a:tab pos="214313" algn="l"/>
              </a:tabLst>
            </a:pPr>
            <a:r>
              <a:rPr lang="sv-SE" sz="2000" dirty="0">
                <a:ea typeface="Arial" charset="0"/>
                <a:cs typeface="Arial" charset="0"/>
              </a:rPr>
              <a:t>• </a:t>
            </a:r>
            <a:r>
              <a:rPr lang="sv-SE" sz="2000" dirty="0">
                <a:latin typeface="+mj-lt"/>
                <a:ea typeface="Arial" charset="0"/>
                <a:cs typeface="Arial" charset="0"/>
              </a:rPr>
              <a:t>Sjukhusvistelse</a:t>
            </a:r>
          </a:p>
          <a:p>
            <a:pPr>
              <a:tabLst>
                <a:tab pos="214313" algn="l"/>
              </a:tabLst>
            </a:pPr>
            <a:r>
              <a:rPr lang="sv-SE" sz="2000" dirty="0">
                <a:ea typeface="Arial" charset="0"/>
                <a:cs typeface="Arial" charset="0"/>
              </a:rPr>
              <a:t>• </a:t>
            </a:r>
            <a:r>
              <a:rPr lang="sv-SE" sz="2000" dirty="0">
                <a:latin typeface="+mj-lt"/>
                <a:ea typeface="Arial" charset="0"/>
                <a:cs typeface="Arial" charset="0"/>
              </a:rPr>
              <a:t>Teckna tidigt. Hälsodeklaration</a:t>
            </a:r>
            <a:endParaRPr lang="sv-SE" sz="2000" dirty="0">
              <a:ea typeface="Arial" charset="0"/>
              <a:cs typeface="Arial" charset="0"/>
            </a:endParaRPr>
          </a:p>
          <a:p>
            <a:pPr>
              <a:tabLst>
                <a:tab pos="214313" algn="l"/>
              </a:tabLst>
            </a:pPr>
            <a:r>
              <a:rPr lang="sv-SE" sz="2000" dirty="0">
                <a:ea typeface="Arial" charset="0"/>
                <a:cs typeface="Arial" charset="0"/>
              </a:rPr>
              <a:t>• </a:t>
            </a:r>
            <a:r>
              <a:rPr lang="sv-SE" sz="2000" dirty="0">
                <a:latin typeface="+mj-lt"/>
                <a:ea typeface="Arial" charset="0"/>
                <a:cs typeface="Arial" charset="0"/>
              </a:rPr>
              <a:t>Undantag </a:t>
            </a:r>
          </a:p>
          <a:p>
            <a:pPr>
              <a:tabLst>
                <a:tab pos="214313" algn="l"/>
              </a:tabLst>
            </a:pP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hlinkClick r:id="rId4"/>
              </a:rPr>
              <a:t>Jämför barnförsäkringar på konsumenternas.se</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5"/>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43522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DINA PRIVATA FÖRSÄKRINGAR</a:t>
            </a:r>
          </a:p>
        </p:txBody>
      </p:sp>
    </p:spTree>
    <p:extLst>
      <p:ext uri="{BB962C8B-B14F-4D97-AF65-F5344CB8AC3E}">
        <p14:creationId xmlns:p14="http://schemas.microsoft.com/office/powerpoint/2010/main" val="387546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 y="3601"/>
            <a:ext cx="6104984" cy="6854399"/>
          </a:xfrm>
          <a:prstGeom prst="rect">
            <a:avLst/>
          </a:prstGeom>
        </p:spPr>
      </p:pic>
      <p:sp>
        <p:nvSpPr>
          <p:cNvPr id="14" name="textruta 13"/>
          <p:cNvSpPr txBox="1"/>
          <p:nvPr/>
        </p:nvSpPr>
        <p:spPr>
          <a:xfrm>
            <a:off x="7079868" y="1557867"/>
            <a:ext cx="3960666" cy="51835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Olycksfallsförsäkring</a:t>
            </a:r>
          </a:p>
        </p:txBody>
      </p:sp>
      <p:sp>
        <p:nvSpPr>
          <p:cNvPr id="15" name="textruta 14"/>
          <p:cNvSpPr txBox="1"/>
          <p:nvPr/>
        </p:nvSpPr>
        <p:spPr>
          <a:xfrm>
            <a:off x="6939745" y="2076226"/>
            <a:ext cx="4355211" cy="2560320"/>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Din ålder har betydelse -</a:t>
            </a:r>
            <a:br>
              <a:rPr lang="sv-SE" sz="2000" dirty="0">
                <a:latin typeface="+mj-lt"/>
                <a:ea typeface="Arial" charset="0"/>
                <a:cs typeface="Arial" charset="0"/>
              </a:rPr>
            </a:br>
            <a:r>
              <a:rPr lang="sv-SE" sz="2000" dirty="0">
                <a:latin typeface="+mj-lt"/>
                <a:ea typeface="Arial" charset="0"/>
                <a:cs typeface="Arial" charset="0"/>
              </a:rPr>
              <a:t>	när du får teckna, när den upphör, vad 	du får i ersättning </a:t>
            </a:r>
          </a:p>
          <a:p>
            <a:pPr>
              <a:tabLst>
                <a:tab pos="214313" algn="l"/>
              </a:tabLst>
            </a:pPr>
            <a:r>
              <a:rPr lang="sv-SE" sz="2000" dirty="0">
                <a:ea typeface="Arial" charset="0"/>
                <a:cs typeface="Arial" charset="0"/>
              </a:rPr>
              <a:t>• </a:t>
            </a:r>
            <a:r>
              <a:rPr lang="sv-SE" sz="2000" dirty="0">
                <a:latin typeface="+mj-lt"/>
                <a:ea typeface="Arial" charset="0"/>
                <a:cs typeface="Arial" charset="0"/>
              </a:rPr>
              <a:t>Slutar ofta gälla mellan 65 och 85 år</a:t>
            </a:r>
          </a:p>
          <a:p>
            <a:pPr>
              <a:tabLst>
                <a:tab pos="214313" algn="l"/>
              </a:tabLst>
            </a:pPr>
            <a:r>
              <a:rPr lang="sv-SE" sz="2000" dirty="0">
                <a:ea typeface="Arial" charset="0"/>
                <a:cs typeface="Arial" charset="0"/>
              </a:rPr>
              <a:t>• </a:t>
            </a:r>
            <a:r>
              <a:rPr lang="sv-SE" sz="2000" dirty="0">
                <a:latin typeface="+mj-lt"/>
                <a:ea typeface="Arial" charset="0"/>
                <a:cs typeface="Arial" charset="0"/>
              </a:rPr>
              <a:t>Premie  - ålder/försäkringsbelopp</a:t>
            </a:r>
          </a:p>
          <a:p>
            <a:pPr>
              <a:tabLst>
                <a:tab pos="214313" algn="l"/>
              </a:tabLst>
            </a:pPr>
            <a:r>
              <a:rPr lang="sv-SE" sz="2000" dirty="0">
                <a:ea typeface="Arial" charset="0"/>
                <a:cs typeface="Arial" charset="0"/>
              </a:rPr>
              <a:t>• </a:t>
            </a:r>
            <a:r>
              <a:rPr lang="sv-SE" sz="2000" dirty="0">
                <a:latin typeface="+mj-lt"/>
                <a:ea typeface="Arial" charset="0"/>
                <a:cs typeface="Arial" charset="0"/>
              </a:rPr>
              <a:t>Ej Hälsodeklaration </a:t>
            </a:r>
            <a:br>
              <a:rPr lang="sv-SE" sz="2000" dirty="0">
                <a:latin typeface="+mj-lt"/>
                <a:ea typeface="Arial" charset="0"/>
                <a:cs typeface="Arial" charset="0"/>
              </a:rPr>
            </a:br>
            <a:r>
              <a:rPr lang="sv-SE" sz="2000" dirty="0">
                <a:ea typeface="Arial" charset="0"/>
                <a:cs typeface="Arial" charset="0"/>
              </a:rPr>
              <a:t>• </a:t>
            </a:r>
            <a:r>
              <a:rPr lang="sv-SE" sz="2000" dirty="0">
                <a:latin typeface="+mj-lt"/>
                <a:ea typeface="Arial" charset="0"/>
                <a:cs typeface="Arial" charset="0"/>
              </a:rPr>
              <a:t>Medicinsk inv./ Ekonomisk inv. upphör</a:t>
            </a:r>
          </a:p>
          <a:p>
            <a:pPr>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435228"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DINA PRIVATA FÖRSÄKRINGAR</a:t>
            </a:r>
          </a:p>
        </p:txBody>
      </p:sp>
      <p:sp>
        <p:nvSpPr>
          <p:cNvPr id="3" name="Rektangel 2"/>
          <p:cNvSpPr/>
          <p:nvPr/>
        </p:nvSpPr>
        <p:spPr>
          <a:xfrm>
            <a:off x="7079868" y="4550620"/>
            <a:ext cx="3960666" cy="707886"/>
          </a:xfrm>
          <a:prstGeom prst="rect">
            <a:avLst/>
          </a:prstGeom>
        </p:spPr>
        <p:txBody>
          <a:bodyPr wrap="square">
            <a:spAutoFit/>
          </a:bodyPr>
          <a:lstStyle/>
          <a:p>
            <a:r>
              <a:rPr lang="sv-SE" sz="2000" dirty="0">
                <a:latin typeface="+mj-lt"/>
                <a:ea typeface="Arial" charset="0"/>
                <a:cs typeface="Arial" charset="0"/>
                <a:hlinkClick r:id="rId5"/>
              </a:rPr>
              <a:t>Jämför olycksfallsförsäkringar på konsumenternas.se</a:t>
            </a:r>
            <a:endParaRPr lang="sv-SE" sz="2000" dirty="0">
              <a:latin typeface="+mj-lt"/>
              <a:ea typeface="Arial" charset="0"/>
              <a:cs typeface="Arial" charset="0"/>
            </a:endParaRPr>
          </a:p>
        </p:txBody>
      </p:sp>
    </p:spTree>
    <p:extLst>
      <p:ext uri="{BB962C8B-B14F-4D97-AF65-F5344CB8AC3E}">
        <p14:creationId xmlns:p14="http://schemas.microsoft.com/office/powerpoint/2010/main" val="39245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4024</TotalTime>
  <Words>3736</Words>
  <Application>Microsoft Office PowerPoint</Application>
  <PresentationFormat>Bredbild</PresentationFormat>
  <Paragraphs>307</Paragraphs>
  <Slides>17</Slides>
  <Notes>17</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17</vt:i4>
      </vt:variant>
    </vt:vector>
  </HeadingPairs>
  <TitlesOfParts>
    <vt:vector size="23" baseType="lpstr">
      <vt:lpstr>Arial</vt:lpstr>
      <vt:lpstr>Calibri</vt:lpstr>
      <vt:lpstr>Calibri Light</vt:lpstr>
      <vt:lpstr>Muli</vt:lpstr>
      <vt:lpstr>Symbol</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Vanda Brandt</cp:lastModifiedBy>
  <cp:revision>202</cp:revision>
  <cp:lastPrinted>2022-02-22T14:53:47Z</cp:lastPrinted>
  <dcterms:created xsi:type="dcterms:W3CDTF">2017-01-17T13:01:29Z</dcterms:created>
  <dcterms:modified xsi:type="dcterms:W3CDTF">2023-02-01T08:32:10Z</dcterms:modified>
</cp:coreProperties>
</file>