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7" r:id="rId2"/>
    <p:sldId id="288" r:id="rId3"/>
    <p:sldId id="283" r:id="rId4"/>
    <p:sldId id="311" r:id="rId5"/>
    <p:sldId id="309" r:id="rId6"/>
    <p:sldId id="326" r:id="rId7"/>
    <p:sldId id="289" r:id="rId8"/>
    <p:sldId id="316" r:id="rId9"/>
    <p:sldId id="324" r:id="rId10"/>
    <p:sldId id="325" r:id="rId11"/>
    <p:sldId id="327" r:id="rId12"/>
    <p:sldId id="305" r:id="rId13"/>
    <p:sldId id="317" r:id="rId14"/>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3"/>
    <a:srgbClr val="A4D8E2"/>
    <a:srgbClr val="DADADA"/>
    <a:srgbClr val="000000"/>
    <a:srgbClr val="004D5F"/>
    <a:srgbClr val="86BC25"/>
    <a:srgbClr val="212121"/>
    <a:srgbClr val="D9E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83170" autoAdjust="0"/>
  </p:normalViewPr>
  <p:slideViewPr>
    <p:cSldViewPr snapToGrid="0" snapToObjects="1">
      <p:cViewPr varScale="1">
        <p:scale>
          <a:sx n="68" d="100"/>
          <a:sy n="68" d="100"/>
        </p:scale>
        <p:origin x="1301"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snapToObjects="1">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623197328860094"/>
          <c:y val="8.8032033493762665E-2"/>
          <c:w val="0.50753605342279828"/>
          <c:h val="0.67758614315718457"/>
        </c:manualLayout>
      </c:layout>
      <c:pieChart>
        <c:varyColors val="1"/>
        <c:ser>
          <c:idx val="0"/>
          <c:order val="0"/>
          <c:spPr>
            <a:solidFill>
              <a:srgbClr val="009CB3"/>
            </a:solidFill>
          </c:spPr>
          <c:dPt>
            <c:idx val="0"/>
            <c:bubble3D val="0"/>
            <c:spPr>
              <a:solidFill>
                <a:srgbClr val="A4D8E2"/>
              </a:solidFill>
              <a:ln w="19050">
                <a:solidFill>
                  <a:schemeClr val="lt1"/>
                </a:solidFill>
              </a:ln>
              <a:effectLst/>
            </c:spPr>
            <c:extLst>
              <c:ext xmlns:c16="http://schemas.microsoft.com/office/drawing/2014/chart" uri="{C3380CC4-5D6E-409C-BE32-E72D297353CC}">
                <c16:uniqueId val="{00000001-213D-49DF-AC0D-BBB92B0F602E}"/>
              </c:ext>
            </c:extLst>
          </c:dPt>
          <c:dPt>
            <c:idx val="1"/>
            <c:bubble3D val="0"/>
            <c:spPr>
              <a:solidFill>
                <a:srgbClr val="009CB3"/>
              </a:solidFill>
              <a:ln w="19050">
                <a:solidFill>
                  <a:schemeClr val="lt1"/>
                </a:solidFill>
              </a:ln>
              <a:effectLst/>
            </c:spPr>
            <c:extLst>
              <c:ext xmlns:c16="http://schemas.microsoft.com/office/drawing/2014/chart" uri="{C3380CC4-5D6E-409C-BE32-E72D297353CC}">
                <c16:uniqueId val="{00000003-213D-49DF-AC0D-BBB92B0F602E}"/>
              </c:ext>
            </c:extLst>
          </c:dPt>
          <c:cat>
            <c:strLit>
              <c:ptCount val="2"/>
              <c:pt idx="0">
                <c:v>Aktier</c:v>
              </c:pt>
              <c:pt idx="1">
                <c:v>Fonder</c:v>
              </c:pt>
            </c:strLit>
          </c:cat>
          <c:val>
            <c:numRef>
              <c:f>Sheet1!$A$2:$B$2</c:f>
              <c:numCache>
                <c:formatCode>0%</c:formatCode>
                <c:ptCount val="2"/>
                <c:pt idx="0">
                  <c:v>0.5</c:v>
                </c:pt>
                <c:pt idx="1">
                  <c:v>0.5</c:v>
                </c:pt>
              </c:numCache>
            </c:numRef>
          </c:val>
          <c:extLst>
            <c:ext xmlns:c16="http://schemas.microsoft.com/office/drawing/2014/chart" uri="{C3380CC4-5D6E-409C-BE32-E72D297353CC}">
              <c16:uniqueId val="{00000004-213D-49DF-AC0D-BBB92B0F602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7965211773724"/>
          <c:y val="0.15086458256839122"/>
          <c:w val="0.67458736757305604"/>
          <c:h val="0.84913541743160881"/>
        </c:manualLayout>
      </c:layout>
      <c:pieChart>
        <c:varyColors val="1"/>
        <c:ser>
          <c:idx val="0"/>
          <c:order val="0"/>
          <c:spPr>
            <a:solidFill>
              <a:srgbClr val="A4D8E2"/>
            </a:solidFill>
          </c:spPr>
          <c:dPt>
            <c:idx val="0"/>
            <c:bubble3D val="0"/>
            <c:spPr>
              <a:solidFill>
                <a:srgbClr val="A4D8E2"/>
              </a:solidFill>
              <a:ln w="19050">
                <a:solidFill>
                  <a:schemeClr val="lt1"/>
                </a:solidFill>
              </a:ln>
              <a:effectLst/>
            </c:spPr>
            <c:extLst>
              <c:ext xmlns:c16="http://schemas.microsoft.com/office/drawing/2014/chart" uri="{C3380CC4-5D6E-409C-BE32-E72D297353CC}">
                <c16:uniqueId val="{00000001-4725-4DE0-B788-004837A3E7C7}"/>
              </c:ext>
            </c:extLst>
          </c:dPt>
          <c:dPt>
            <c:idx val="1"/>
            <c:bubble3D val="0"/>
            <c:spPr>
              <a:solidFill>
                <a:srgbClr val="009CB3"/>
              </a:solidFill>
              <a:ln w="19050">
                <a:solidFill>
                  <a:schemeClr val="lt1"/>
                </a:solidFill>
              </a:ln>
              <a:effectLst/>
            </c:spPr>
            <c:extLst>
              <c:ext xmlns:c16="http://schemas.microsoft.com/office/drawing/2014/chart" uri="{C3380CC4-5D6E-409C-BE32-E72D297353CC}">
                <c16:uniqueId val="{00000003-4725-4DE0-B788-004837A3E7C7}"/>
              </c:ext>
            </c:extLst>
          </c:dPt>
          <c:val>
            <c:numRef>
              <c:f>Sheet1!$A$1:$A$2</c:f>
              <c:numCache>
                <c:formatCode>0%</c:formatCode>
                <c:ptCount val="2"/>
                <c:pt idx="0">
                  <c:v>0.75</c:v>
                </c:pt>
                <c:pt idx="1">
                  <c:v>0.25</c:v>
                </c:pt>
              </c:numCache>
            </c:numRef>
          </c:val>
          <c:extLst>
            <c:ext xmlns:c16="http://schemas.microsoft.com/office/drawing/2014/chart" uri="{C3380CC4-5D6E-409C-BE32-E72D297353CC}">
              <c16:uniqueId val="{00000004-4725-4DE0-B788-004837A3E7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42554022719069"/>
          <c:y val="0.10270403907605644"/>
          <c:w val="0.5391489195456185"/>
          <c:h val="0.67758614315718457"/>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7740365332571"/>
          <c:y val="7.8573461405638173E-2"/>
          <c:w val="0.64282763617395566"/>
          <c:h val="0.84285307718872371"/>
        </c:manualLayout>
      </c:layout>
      <c:pieChart>
        <c:varyColors val="1"/>
        <c:ser>
          <c:idx val="0"/>
          <c:order val="0"/>
          <c:spPr>
            <a:solidFill>
              <a:srgbClr val="009CB3"/>
            </a:solidFill>
          </c:spPr>
          <c:dPt>
            <c:idx val="0"/>
            <c:bubble3D val="0"/>
            <c:spPr>
              <a:solidFill>
                <a:srgbClr val="A4D8E2"/>
              </a:solidFill>
              <a:ln w="19050">
                <a:solidFill>
                  <a:schemeClr val="lt1"/>
                </a:solidFill>
              </a:ln>
              <a:effectLst/>
            </c:spPr>
            <c:extLst>
              <c:ext xmlns:c16="http://schemas.microsoft.com/office/drawing/2014/chart" uri="{C3380CC4-5D6E-409C-BE32-E72D297353CC}">
                <c16:uniqueId val="{00000001-35BD-4DA4-A8C5-87CFB89E0F46}"/>
              </c:ext>
            </c:extLst>
          </c:dPt>
          <c:dPt>
            <c:idx val="1"/>
            <c:bubble3D val="0"/>
            <c:spPr>
              <a:solidFill>
                <a:srgbClr val="009CB3"/>
              </a:solidFill>
              <a:ln w="19050">
                <a:solidFill>
                  <a:schemeClr val="lt1"/>
                </a:solidFill>
              </a:ln>
              <a:effectLst/>
            </c:spPr>
            <c:extLst>
              <c:ext xmlns:c16="http://schemas.microsoft.com/office/drawing/2014/chart" uri="{C3380CC4-5D6E-409C-BE32-E72D297353CC}">
                <c16:uniqueId val="{00000003-35BD-4DA4-A8C5-87CFB89E0F46}"/>
              </c:ext>
            </c:extLst>
          </c:dPt>
          <c:val>
            <c:numRef>
              <c:f>Sheet1!$A$1:$A$2</c:f>
              <c:numCache>
                <c:formatCode>0.00%</c:formatCode>
                <c:ptCount val="2"/>
                <c:pt idx="0">
                  <c:v>0.25</c:v>
                </c:pt>
                <c:pt idx="1">
                  <c:v>0.75</c:v>
                </c:pt>
              </c:numCache>
            </c:numRef>
          </c:val>
          <c:extLst>
            <c:ext xmlns:c16="http://schemas.microsoft.com/office/drawing/2014/chart" uri="{C3380CC4-5D6E-409C-BE32-E72D297353CC}">
              <c16:uniqueId val="{00000004-35BD-4DA4-A8C5-87CFB89E0F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dPt>
            <c:idx val="0"/>
            <c:bubble3D val="0"/>
            <c:spPr>
              <a:solidFill>
                <a:srgbClr val="A4D8E2"/>
              </a:solidFill>
              <a:ln w="19050">
                <a:noFill/>
              </a:ln>
              <a:effectLst/>
            </c:spPr>
            <c:extLst>
              <c:ext xmlns:c16="http://schemas.microsoft.com/office/drawing/2014/chart" uri="{C3380CC4-5D6E-409C-BE32-E72D297353CC}">
                <c16:uniqueId val="{00000001-13CB-4D9E-9EB3-00A37E23F57C}"/>
              </c:ext>
            </c:extLst>
          </c:dPt>
          <c:dPt>
            <c:idx val="1"/>
            <c:bubble3D val="0"/>
            <c:spPr>
              <a:solidFill>
                <a:srgbClr val="009CB3"/>
              </a:solidFill>
              <a:ln w="19050">
                <a:solidFill>
                  <a:schemeClr val="bg1"/>
                </a:solidFill>
              </a:ln>
              <a:effectLst/>
            </c:spPr>
            <c:extLst>
              <c:ext xmlns:c16="http://schemas.microsoft.com/office/drawing/2014/chart" uri="{C3380CC4-5D6E-409C-BE32-E72D297353CC}">
                <c16:uniqueId val="{00000002-13CB-4D9E-9EB3-00A37E23F57C}"/>
              </c:ext>
            </c:extLst>
          </c:dPt>
          <c:dPt>
            <c:idx val="2"/>
            <c:bubble3D val="0"/>
            <c:spPr>
              <a:solidFill>
                <a:schemeClr val="accent3"/>
              </a:solidFill>
              <a:ln w="19050">
                <a:noFill/>
              </a:ln>
              <a:effectLst/>
            </c:spPr>
            <c:extLst>
              <c:ext xmlns:c16="http://schemas.microsoft.com/office/drawing/2014/chart" uri="{C3380CC4-5D6E-409C-BE32-E72D297353CC}">
                <c16:uniqueId val="{00000005-9F92-47C7-B715-F33B0391571C}"/>
              </c:ext>
            </c:extLst>
          </c:dPt>
          <c:dPt>
            <c:idx val="3"/>
            <c:bubble3D val="0"/>
            <c:spPr>
              <a:solidFill>
                <a:schemeClr val="accent4"/>
              </a:solidFill>
              <a:ln w="19050">
                <a:noFill/>
              </a:ln>
              <a:effectLst/>
            </c:spPr>
            <c:extLst>
              <c:ext xmlns:c16="http://schemas.microsoft.com/office/drawing/2014/chart" uri="{C3380CC4-5D6E-409C-BE32-E72D297353CC}">
                <c16:uniqueId val="{00000007-9F92-47C7-B715-F33B0391571C}"/>
              </c:ext>
            </c:extLst>
          </c:dPt>
          <c:cat>
            <c:strRef>
              <c:f>Blad1!$A$2:$A$5</c:f>
              <c:strCache>
                <c:ptCount val="4"/>
                <c:pt idx="0">
                  <c:v>Kv 1</c:v>
                </c:pt>
                <c:pt idx="1">
                  <c:v>Kv 2</c:v>
                </c:pt>
                <c:pt idx="2">
                  <c:v>Kv 3</c:v>
                </c:pt>
                <c:pt idx="3">
                  <c:v>Kv 4</c:v>
                </c:pt>
              </c:strCache>
            </c:strRef>
          </c:cat>
          <c:val>
            <c:numRef>
              <c:f>Blad1!$B$2:$B$5</c:f>
              <c:numCache>
                <c:formatCode>General</c:formatCode>
                <c:ptCount val="4"/>
                <c:pt idx="0">
                  <c:v>70</c:v>
                </c:pt>
                <c:pt idx="1">
                  <c:v>30</c:v>
                </c:pt>
                <c:pt idx="2">
                  <c:v>0</c:v>
                </c:pt>
                <c:pt idx="3">
                  <c:v>0</c:v>
                </c:pt>
              </c:numCache>
            </c:numRef>
          </c:val>
          <c:extLst>
            <c:ext xmlns:c16="http://schemas.microsoft.com/office/drawing/2014/chart" uri="{C3380CC4-5D6E-409C-BE32-E72D297353CC}">
              <c16:uniqueId val="{00000000-13CB-4D9E-9EB3-00A37E23F5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sv-SE"/>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solidFill>
              <a:srgbClr val="009CB3"/>
            </a:solidFill>
            <a:ln>
              <a:solidFill>
                <a:schemeClr val="bg1"/>
              </a:solidFill>
            </a:ln>
          </c:spPr>
          <c:dPt>
            <c:idx val="0"/>
            <c:bubble3D val="0"/>
            <c:spPr>
              <a:solidFill>
                <a:srgbClr val="A4D8E2"/>
              </a:solidFill>
              <a:ln w="19050">
                <a:solidFill>
                  <a:schemeClr val="bg1"/>
                </a:solidFill>
              </a:ln>
              <a:effectLst/>
            </c:spPr>
            <c:extLst>
              <c:ext xmlns:c16="http://schemas.microsoft.com/office/drawing/2014/chart" uri="{C3380CC4-5D6E-409C-BE32-E72D297353CC}">
                <c16:uniqueId val="{00000001-88F0-41FB-95CA-721BE12CE920}"/>
              </c:ext>
            </c:extLst>
          </c:dPt>
          <c:dPt>
            <c:idx val="1"/>
            <c:bubble3D val="0"/>
            <c:spPr>
              <a:solidFill>
                <a:srgbClr val="009CB3"/>
              </a:solidFill>
              <a:ln w="19050">
                <a:solidFill>
                  <a:schemeClr val="bg1"/>
                </a:solidFill>
              </a:ln>
              <a:effectLst/>
            </c:spPr>
            <c:extLst>
              <c:ext xmlns:c16="http://schemas.microsoft.com/office/drawing/2014/chart" uri="{C3380CC4-5D6E-409C-BE32-E72D297353CC}">
                <c16:uniqueId val="{00000003-88F0-41FB-95CA-721BE12CE920}"/>
              </c:ext>
            </c:extLst>
          </c:dPt>
          <c:dPt>
            <c:idx val="2"/>
            <c:bubble3D val="0"/>
            <c:spPr>
              <a:solidFill>
                <a:srgbClr val="009CB3"/>
              </a:solidFill>
              <a:ln w="19050">
                <a:solidFill>
                  <a:schemeClr val="bg1"/>
                </a:solidFill>
              </a:ln>
              <a:effectLst/>
            </c:spPr>
            <c:extLst>
              <c:ext xmlns:c16="http://schemas.microsoft.com/office/drawing/2014/chart" uri="{C3380CC4-5D6E-409C-BE32-E72D297353CC}">
                <c16:uniqueId val="{00000005-88F0-41FB-95CA-721BE12CE920}"/>
              </c:ext>
            </c:extLst>
          </c:dPt>
          <c:dPt>
            <c:idx val="3"/>
            <c:bubble3D val="0"/>
            <c:spPr>
              <a:solidFill>
                <a:srgbClr val="009CB3"/>
              </a:solidFill>
              <a:ln w="19050">
                <a:solidFill>
                  <a:schemeClr val="bg1"/>
                </a:solidFill>
              </a:ln>
              <a:effectLst/>
            </c:spPr>
            <c:extLst>
              <c:ext xmlns:c16="http://schemas.microsoft.com/office/drawing/2014/chart" uri="{C3380CC4-5D6E-409C-BE32-E72D297353CC}">
                <c16:uniqueId val="{00000007-88F0-41FB-95CA-721BE12CE920}"/>
              </c:ext>
            </c:extLst>
          </c:dPt>
          <c:cat>
            <c:strRef>
              <c:f>Blad1!$A$2:$A$5</c:f>
              <c:strCache>
                <c:ptCount val="4"/>
                <c:pt idx="0">
                  <c:v>Kv 1</c:v>
                </c:pt>
                <c:pt idx="1">
                  <c:v>Kv 2</c:v>
                </c:pt>
                <c:pt idx="2">
                  <c:v>Kv 3</c:v>
                </c:pt>
                <c:pt idx="3">
                  <c:v>Kv 4</c:v>
                </c:pt>
              </c:strCache>
            </c:strRef>
          </c:cat>
          <c:val>
            <c:numRef>
              <c:f>Blad1!$B$2:$B$5</c:f>
              <c:numCache>
                <c:formatCode>General</c:formatCode>
                <c:ptCount val="4"/>
                <c:pt idx="0">
                  <c:v>30</c:v>
                </c:pt>
                <c:pt idx="1">
                  <c:v>70</c:v>
                </c:pt>
                <c:pt idx="2">
                  <c:v>0</c:v>
                </c:pt>
                <c:pt idx="3">
                  <c:v>0</c:v>
                </c:pt>
              </c:numCache>
            </c:numRef>
          </c:val>
          <c:extLst>
            <c:ext xmlns:c16="http://schemas.microsoft.com/office/drawing/2014/chart" uri="{C3380CC4-5D6E-409C-BE32-E72D297353CC}">
              <c16:uniqueId val="{00000008-88F0-41FB-95CA-721BE12CE9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sv-SE"/>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solidFill>
              <a:srgbClr val="009CB3"/>
            </a:solidFill>
            <a:ln>
              <a:noFill/>
            </a:ln>
          </c:spPr>
          <c:dPt>
            <c:idx val="0"/>
            <c:bubble3D val="0"/>
            <c:spPr>
              <a:solidFill>
                <a:srgbClr val="A4D8E2"/>
              </a:solidFill>
              <a:ln w="19050">
                <a:noFill/>
              </a:ln>
              <a:effectLst/>
            </c:spPr>
            <c:extLst>
              <c:ext xmlns:c16="http://schemas.microsoft.com/office/drawing/2014/chart" uri="{C3380CC4-5D6E-409C-BE32-E72D297353CC}">
                <c16:uniqueId val="{00000001-1C04-4707-B115-5DA47227AE95}"/>
              </c:ext>
            </c:extLst>
          </c:dPt>
          <c:dPt>
            <c:idx val="1"/>
            <c:bubble3D val="0"/>
            <c:spPr>
              <a:solidFill>
                <a:srgbClr val="009CB3"/>
              </a:solidFill>
              <a:ln w="19050">
                <a:solidFill>
                  <a:schemeClr val="bg1"/>
                </a:solidFill>
              </a:ln>
              <a:effectLst/>
            </c:spPr>
            <c:extLst>
              <c:ext xmlns:c16="http://schemas.microsoft.com/office/drawing/2014/chart" uri="{C3380CC4-5D6E-409C-BE32-E72D297353CC}">
                <c16:uniqueId val="{00000003-1C04-4707-B115-5DA47227AE95}"/>
              </c:ext>
            </c:extLst>
          </c:dPt>
          <c:dPt>
            <c:idx val="2"/>
            <c:bubble3D val="0"/>
            <c:spPr>
              <a:solidFill>
                <a:srgbClr val="009CB3"/>
              </a:solidFill>
              <a:ln w="19050">
                <a:noFill/>
              </a:ln>
              <a:effectLst/>
            </c:spPr>
            <c:extLst>
              <c:ext xmlns:c16="http://schemas.microsoft.com/office/drawing/2014/chart" uri="{C3380CC4-5D6E-409C-BE32-E72D297353CC}">
                <c16:uniqueId val="{00000005-1C04-4707-B115-5DA47227AE95}"/>
              </c:ext>
            </c:extLst>
          </c:dPt>
          <c:dPt>
            <c:idx val="3"/>
            <c:bubble3D val="0"/>
            <c:spPr>
              <a:solidFill>
                <a:srgbClr val="009CB3"/>
              </a:solidFill>
              <a:ln w="19050">
                <a:noFill/>
              </a:ln>
              <a:effectLst/>
            </c:spPr>
            <c:extLst>
              <c:ext xmlns:c16="http://schemas.microsoft.com/office/drawing/2014/chart" uri="{C3380CC4-5D6E-409C-BE32-E72D297353CC}">
                <c16:uniqueId val="{00000007-1C04-4707-B115-5DA47227AE95}"/>
              </c:ext>
            </c:extLst>
          </c:dPt>
          <c:cat>
            <c:strRef>
              <c:f>Blad1!$A$2:$A$5</c:f>
              <c:strCache>
                <c:ptCount val="4"/>
                <c:pt idx="0">
                  <c:v>Kv 1</c:v>
                </c:pt>
                <c:pt idx="1">
                  <c:v>Kv 2</c:v>
                </c:pt>
                <c:pt idx="2">
                  <c:v>Kv 3</c:v>
                </c:pt>
                <c:pt idx="3">
                  <c:v>Kv 4</c:v>
                </c:pt>
              </c:strCache>
            </c:strRef>
          </c:cat>
          <c:val>
            <c:numRef>
              <c:f>Blad1!$B$2:$B$5</c:f>
              <c:numCache>
                <c:formatCode>General</c:formatCode>
                <c:ptCount val="4"/>
                <c:pt idx="0">
                  <c:v>50</c:v>
                </c:pt>
                <c:pt idx="1">
                  <c:v>50</c:v>
                </c:pt>
                <c:pt idx="2">
                  <c:v>0</c:v>
                </c:pt>
                <c:pt idx="3">
                  <c:v>0</c:v>
                </c:pt>
              </c:numCache>
            </c:numRef>
          </c:val>
          <c:extLst>
            <c:ext xmlns:c16="http://schemas.microsoft.com/office/drawing/2014/chart" uri="{C3380CC4-5D6E-409C-BE32-E72D297353CC}">
              <c16:uniqueId val="{00000008-1C04-4707-B115-5DA47227AE9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0.32602</cdr:x>
      <cdr:y>0.34594</cdr:y>
    </cdr:from>
    <cdr:to>
      <cdr:x>0.53036</cdr:x>
      <cdr:y>0.46967</cdr:y>
    </cdr:to>
    <cdr:sp macro="" textlink="">
      <cdr:nvSpPr>
        <cdr:cNvPr id="2" name="TextBox 1">
          <a:extLst xmlns:a="http://schemas.openxmlformats.org/drawingml/2006/main">
            <a:ext uri="{FF2B5EF4-FFF2-40B4-BE49-F238E27FC236}">
              <a16:creationId xmlns:a16="http://schemas.microsoft.com/office/drawing/2014/main" id="{32C51B40-F2F0-4510-B6B6-2D83E47EF790}"/>
            </a:ext>
          </a:extLst>
        </cdr:cNvPr>
        <cdr:cNvSpPr txBox="1"/>
      </cdr:nvSpPr>
      <cdr:spPr>
        <a:xfrm xmlns:a="http://schemas.openxmlformats.org/drawingml/2006/main">
          <a:off x="1051962" y="774474"/>
          <a:ext cx="659340" cy="2769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spcBef>
              <a:spcPts val="600"/>
            </a:spcBef>
          </a:pPr>
          <a:r>
            <a:rPr lang="sv-SE" sz="1800" dirty="0">
              <a:latin typeface="+mj-lt"/>
            </a:rPr>
            <a:t>50%</a:t>
          </a:r>
        </a:p>
      </cdr:txBody>
    </cdr:sp>
  </cdr:relSizeAnchor>
  <cdr:relSizeAnchor xmlns:cdr="http://schemas.openxmlformats.org/drawingml/2006/chartDrawing">
    <cdr:from>
      <cdr:x>0.54416</cdr:x>
      <cdr:y>0.34376</cdr:y>
    </cdr:from>
    <cdr:to>
      <cdr:x>0.76752</cdr:x>
      <cdr:y>0.46749</cdr:y>
    </cdr:to>
    <cdr:sp macro="" textlink="">
      <cdr:nvSpPr>
        <cdr:cNvPr id="3" name="TextBox 2">
          <a:extLst xmlns:a="http://schemas.openxmlformats.org/drawingml/2006/main">
            <a:ext uri="{FF2B5EF4-FFF2-40B4-BE49-F238E27FC236}">
              <a16:creationId xmlns:a16="http://schemas.microsoft.com/office/drawing/2014/main" id="{F7970FC2-A711-4DE0-B732-1F3C588661C7}"/>
            </a:ext>
          </a:extLst>
        </cdr:cNvPr>
        <cdr:cNvSpPr txBox="1"/>
      </cdr:nvSpPr>
      <cdr:spPr>
        <a:xfrm xmlns:a="http://schemas.openxmlformats.org/drawingml/2006/main">
          <a:off x="1755830" y="769594"/>
          <a:ext cx="720711" cy="2769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spcBef>
              <a:spcPts val="600"/>
            </a:spcBef>
          </a:pPr>
          <a:r>
            <a:rPr lang="sv-SE" sz="1800" dirty="0">
              <a:latin typeface="+mj-lt"/>
            </a:rPr>
            <a:t>50%</a:t>
          </a:r>
        </a:p>
      </cdr:txBody>
    </cdr:sp>
  </cdr:relSizeAnchor>
</c:userShapes>
</file>

<file path=ppt/drawings/drawing2.xml><?xml version="1.0" encoding="utf-8"?>
<c:userShapes xmlns:c="http://schemas.openxmlformats.org/drawingml/2006/chart">
  <cdr:relSizeAnchor xmlns:cdr="http://schemas.openxmlformats.org/drawingml/2006/chartDrawing">
    <cdr:from>
      <cdr:x>0.5</cdr:x>
      <cdr:y>0.54538</cdr:y>
    </cdr:from>
    <cdr:to>
      <cdr:x>0.85737</cdr:x>
      <cdr:y>0.75451</cdr:y>
    </cdr:to>
    <cdr:sp macro="" textlink="">
      <cdr:nvSpPr>
        <cdr:cNvPr id="2" name="TextBox 1">
          <a:extLst xmlns:a="http://schemas.openxmlformats.org/drawingml/2006/main">
            <a:ext uri="{FF2B5EF4-FFF2-40B4-BE49-F238E27FC236}">
              <a16:creationId xmlns:a16="http://schemas.microsoft.com/office/drawing/2014/main" id="{1B4C7B5B-5FEC-44D4-9117-ABD0A43B003F}"/>
            </a:ext>
          </a:extLst>
        </cdr:cNvPr>
        <cdr:cNvSpPr txBox="1"/>
      </cdr:nvSpPr>
      <cdr:spPr>
        <a:xfrm xmlns:a="http://schemas.openxmlformats.org/drawingml/2006/main">
          <a:off x="635121" y="722364"/>
          <a:ext cx="453946" cy="2769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spcBef>
              <a:spcPts val="600"/>
            </a:spcBef>
          </a:pPr>
          <a:r>
            <a:rPr lang="sv-SE" sz="1800" dirty="0">
              <a:latin typeface="+mj-lt"/>
            </a:rPr>
            <a:t>75%</a:t>
          </a:r>
        </a:p>
      </cdr:txBody>
    </cdr:sp>
  </cdr:relSizeAnchor>
  <cdr:relSizeAnchor xmlns:cdr="http://schemas.openxmlformats.org/drawingml/2006/chartDrawing">
    <cdr:from>
      <cdr:x>0</cdr:x>
      <cdr:y>0.23608</cdr:y>
    </cdr:from>
    <cdr:to>
      <cdr:x>0.41954</cdr:x>
      <cdr:y>0.44521</cdr:y>
    </cdr:to>
    <cdr:sp macro="" textlink="">
      <cdr:nvSpPr>
        <cdr:cNvPr id="3" name="TextBox 2">
          <a:extLst xmlns:a="http://schemas.openxmlformats.org/drawingml/2006/main">
            <a:ext uri="{FF2B5EF4-FFF2-40B4-BE49-F238E27FC236}">
              <a16:creationId xmlns:a16="http://schemas.microsoft.com/office/drawing/2014/main" id="{ECDB7300-F492-40B9-A94F-32153A433B73}"/>
            </a:ext>
          </a:extLst>
        </cdr:cNvPr>
        <cdr:cNvSpPr txBox="1"/>
      </cdr:nvSpPr>
      <cdr:spPr>
        <a:xfrm xmlns:a="http://schemas.openxmlformats.org/drawingml/2006/main">
          <a:off x="0" y="312699"/>
          <a:ext cx="532923" cy="2769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spcBef>
              <a:spcPts val="600"/>
            </a:spcBef>
          </a:pPr>
          <a:r>
            <a:rPr lang="sv-SE" sz="1800" dirty="0">
              <a:latin typeface="+mj-lt"/>
            </a:rPr>
            <a:t>25%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94CFA43C-42C2-49CB-B8F2-49665E074522}" type="datetimeFigureOut">
              <a:rPr lang="sv-SE" smtClean="0"/>
              <a:t>2023-02-01</a:t>
            </a:fld>
            <a:endParaRPr lang="sv-SE"/>
          </a:p>
        </p:txBody>
      </p:sp>
      <p:sp>
        <p:nvSpPr>
          <p:cNvPr id="4" name="Platshållare för sidfot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46A8720C-9788-408A-98A8-199BC0E7C9C0}" type="slidenum">
              <a:rPr lang="sv-SE" smtClean="0"/>
              <a:t>‹#›</a:t>
            </a:fld>
            <a:endParaRPr lang="sv-SE"/>
          </a:p>
        </p:txBody>
      </p:sp>
    </p:spTree>
    <p:extLst>
      <p:ext uri="{BB962C8B-B14F-4D97-AF65-F5344CB8AC3E}">
        <p14:creationId xmlns:p14="http://schemas.microsoft.com/office/powerpoint/2010/main" val="1358583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B53D875-C2C1-4C93-BC61-CD2E098A3403}" type="datetimeFigureOut">
              <a:rPr lang="sv-SE" smtClean="0"/>
              <a:t>2023-02-01</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A8B3367-3ED9-4ED1-ACE8-DA1DB43C8752}" type="slidenum">
              <a:rPr lang="sv-SE" smtClean="0"/>
              <a:t>‹#›</a:t>
            </a:fld>
            <a:endParaRPr lang="sv-SE"/>
          </a:p>
        </p:txBody>
      </p:sp>
    </p:spTree>
    <p:extLst>
      <p:ext uri="{BB962C8B-B14F-4D97-AF65-F5344CB8AC3E}">
        <p14:creationId xmlns:p14="http://schemas.microsoft.com/office/powerpoint/2010/main" val="11166185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cs typeface="Georgia"/>
              </a:rPr>
              <a:t>En förutsättning och ett villkor för en sund och hållbar ekonomi är att hushållen har tillgång  till rätt och relevant information men också kunskap så att de kan ta rationella beslut.</a:t>
            </a:r>
          </a:p>
          <a:p>
            <a:endParaRPr lang="sv-SE" dirty="0">
              <a:latin typeface="+mn-lt"/>
              <a:cs typeface="Georgia"/>
            </a:endParaRPr>
          </a:p>
          <a:p>
            <a:r>
              <a:rPr lang="sv-SE" dirty="0">
                <a:latin typeface="+mn-lt"/>
                <a:cs typeface="Georgia"/>
              </a:rPr>
              <a:t>Med hjälp av grundläggande kunskaper i privatekonomi minimeras risken för överskuldsättning och ett osunt konsumtionsmönster vilket är bra för individen såväl som för samhället i stort.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a:t>
            </a:fld>
            <a:endParaRPr lang="sv-SE"/>
          </a:p>
        </p:txBody>
      </p:sp>
    </p:spTree>
    <p:extLst>
      <p:ext uri="{BB962C8B-B14F-4D97-AF65-F5344CB8AC3E}">
        <p14:creationId xmlns:p14="http://schemas.microsoft.com/office/powerpoint/2010/main" val="185307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latin typeface="+mn-lt"/>
              </a:rPr>
              <a:t>Här kan du se några exempel på resultatet av ett långsiktigt sparande. Underskatta inte värdet av att spara ett mindre belopp, eftersom ett mindre belopp kommer med tiden att växa till ett betydande belopp. </a:t>
            </a:r>
          </a:p>
          <a:p>
            <a:endParaRPr lang="sv-SE" sz="1100" b="0"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10</a:t>
            </a:fld>
            <a:endParaRPr lang="sv-SE"/>
          </a:p>
        </p:txBody>
      </p:sp>
    </p:spTree>
    <p:extLst>
      <p:ext uri="{BB962C8B-B14F-4D97-AF65-F5344CB8AC3E}">
        <p14:creationId xmlns:p14="http://schemas.microsoft.com/office/powerpoint/2010/main" val="373621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887134"/>
          </a:xfrm>
        </p:spPr>
        <p:txBody>
          <a:bodyPr/>
          <a:lstStyle/>
          <a:p>
            <a:endParaRPr lang="sv-SE"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11</a:t>
            </a:fld>
            <a:endParaRPr lang="sv-SE"/>
          </a:p>
        </p:txBody>
      </p:sp>
    </p:spTree>
    <p:extLst>
      <p:ext uri="{BB962C8B-B14F-4D97-AF65-F5344CB8AC3E}">
        <p14:creationId xmlns:p14="http://schemas.microsoft.com/office/powerpoint/2010/main" val="4197974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eller ett par gånger om året bör du se över dina placeringar. Värdet på ditt sparkapital kan ha förändrats precis som risken och din riskvilja. Se därför till att anpassa risken i dina placeringar så det motsvarar din riskvilja. Köp aktier eller aktiefonder när risken i </a:t>
            </a:r>
            <a:r>
              <a:rPr lang="sv-SE" sz="1200" kern="1200" dirty="0">
                <a:solidFill>
                  <a:schemeClr val="tx1"/>
                </a:solidFill>
                <a:latin typeface="+mn-lt"/>
                <a:ea typeface="Arial" charset="0"/>
                <a:cs typeface="Arial" charset="0"/>
              </a:rPr>
              <a:t>portföljen understiger din riskvilja. Sälj aktier eller aktiefonder när risken i portföljen överstiger din riskvilja.  </a:t>
            </a:r>
          </a:p>
          <a:p>
            <a:endParaRPr lang="sv-SE" dirty="0"/>
          </a:p>
        </p:txBody>
      </p:sp>
      <p:sp>
        <p:nvSpPr>
          <p:cNvPr id="4" name="Platshållare för bildnummer 3"/>
          <p:cNvSpPr>
            <a:spLocks noGrp="1"/>
          </p:cNvSpPr>
          <p:nvPr>
            <p:ph type="sldNum" sz="quarter" idx="10"/>
          </p:nvPr>
        </p:nvSpPr>
        <p:spPr/>
        <p:txBody>
          <a:bodyPr/>
          <a:lstStyle/>
          <a:p>
            <a:fld id="{CA8B3367-3ED9-4ED1-ACE8-DA1DB43C8752}" type="slidenum">
              <a:rPr lang="sv-SE" sz="1000" smtClean="0"/>
              <a:t>12</a:t>
            </a:fld>
            <a:endParaRPr lang="sv-SE" sz="1000" dirty="0"/>
          </a:p>
        </p:txBody>
      </p:sp>
    </p:spTree>
    <p:extLst>
      <p:ext uri="{BB962C8B-B14F-4D97-AF65-F5344CB8AC3E}">
        <p14:creationId xmlns:p14="http://schemas.microsoft.com/office/powerpoint/2010/main" val="143737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Antag att du har en genomsnittlig riskvilja, motsvarande hälften aktier hälften räntebärande. Stiger börsen ökar andelen aktier. Till slut har aktieandelen stigit så mycket att risken väsentligt överstiger din riskvilja. Då minskar man andelen aktier (säljer).</a:t>
            </a:r>
          </a:p>
          <a:p>
            <a:endParaRPr lang="sv-SE" dirty="0">
              <a:latin typeface="+mn-lt"/>
            </a:endParaRPr>
          </a:p>
          <a:p>
            <a:r>
              <a:rPr lang="sv-SE" dirty="0">
                <a:latin typeface="+mn-lt"/>
              </a:rPr>
              <a:t>Sjunker aktiemarknaden, minskar andelen aktier. Till slut har andelen aktier sjunkit så mycket att den förväntade avkastningen understiger konsumentens avkastningskrav. Då höjer man andelen aktier i portföljen genom att köpa aktier.</a:t>
            </a:r>
          </a:p>
          <a:p>
            <a:endParaRPr lang="sv-SE" dirty="0">
              <a:latin typeface="+mn-lt"/>
            </a:endParaRPr>
          </a:p>
          <a:p>
            <a:r>
              <a:rPr lang="sv-SE" dirty="0">
                <a:latin typeface="+mn-lt"/>
              </a:rPr>
              <a:t>Gör man detta systematiskt över tid kommer man att sälja efter att det gått upp och köpa efter att det gått ner. Vilken är samma sak som att köpa billigt och sälja dyrt. Alla pratar om det men få gör det i praktiken. </a:t>
            </a:r>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13</a:t>
            </a:fld>
            <a:endParaRPr lang="sv-SE"/>
          </a:p>
        </p:txBody>
      </p:sp>
    </p:spTree>
    <p:extLst>
      <p:ext uri="{BB962C8B-B14F-4D97-AF65-F5344CB8AC3E}">
        <p14:creationId xmlns:p14="http://schemas.microsoft.com/office/powerpoint/2010/main" val="376763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mn-lt"/>
              </a:rPr>
              <a:t>Tre enkla grundregler att luta sig mot och påminna sig om när olika ekonomiska beslut ska fattas är:</a:t>
            </a:r>
          </a:p>
          <a:p>
            <a:pPr marL="165466" indent="-165466">
              <a:buFont typeface="Arial" panose="020B0604020202020204" pitchFamily="34" charset="0"/>
              <a:buChar char="•"/>
            </a:pPr>
            <a:r>
              <a:rPr lang="sv-SE" dirty="0"/>
              <a:t>Spara</a:t>
            </a:r>
            <a:r>
              <a:rPr lang="sv-SE" dirty="0">
                <a:latin typeface="+mn-lt"/>
              </a:rPr>
              <a:t> först och konsumera sedan</a:t>
            </a:r>
          </a:p>
          <a:p>
            <a:pPr marL="165466" indent="-165466">
              <a:buFont typeface="Arial" panose="020B0604020202020204" pitchFamily="34" charset="0"/>
              <a:buChar char="•"/>
            </a:pPr>
            <a:r>
              <a:rPr lang="sv-SE" dirty="0">
                <a:latin typeface="+mn-lt"/>
              </a:rPr>
              <a:t>Låna inte till konsumtion</a:t>
            </a:r>
          </a:p>
          <a:p>
            <a:pPr marL="165466" indent="-165466">
              <a:buFont typeface="Arial" panose="020B0604020202020204" pitchFamily="34" charset="0"/>
              <a:buChar char="•"/>
            </a:pPr>
            <a:r>
              <a:rPr lang="sv-SE" dirty="0">
                <a:latin typeface="+mn-lt"/>
              </a:rPr>
              <a:t>Om du lånar – se till att amortera.</a:t>
            </a:r>
          </a:p>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2</a:t>
            </a:fld>
            <a:endParaRPr lang="sv-SE"/>
          </a:p>
        </p:txBody>
      </p:sp>
    </p:spTree>
    <p:extLst>
      <p:ext uri="{BB962C8B-B14F-4D97-AF65-F5344CB8AC3E}">
        <p14:creationId xmlns:p14="http://schemas.microsoft.com/office/powerpoint/2010/main" val="329105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latin typeface="+mn-lt"/>
                <a:ea typeface="+mn-ea"/>
                <a:cs typeface="Georgia"/>
              </a:rPr>
              <a:t>En sund och hållbar ekonomi får du genom att:</a:t>
            </a:r>
          </a:p>
          <a:p>
            <a:pPr marL="220622" indent="-220622">
              <a:buFont typeface="+mj-lt"/>
              <a:buAutoNum type="arabicPeriod"/>
            </a:pPr>
            <a:r>
              <a:rPr lang="sv-SE" sz="1200" kern="1200" dirty="0">
                <a:solidFill>
                  <a:schemeClr val="tx1"/>
                </a:solidFill>
                <a:latin typeface="+mn-lt"/>
                <a:ea typeface="+mn-ea"/>
                <a:cs typeface="Georgia"/>
              </a:rPr>
              <a:t>Säkerställa dina inkomster</a:t>
            </a:r>
          </a:p>
          <a:p>
            <a:pPr marL="220622" indent="-220622">
              <a:buFont typeface="+mj-lt"/>
              <a:buAutoNum type="arabicPeriod"/>
            </a:pPr>
            <a:r>
              <a:rPr lang="sv-SE" sz="1200" kern="1200" dirty="0">
                <a:solidFill>
                  <a:schemeClr val="tx1"/>
                </a:solidFill>
                <a:latin typeface="+mn-lt"/>
                <a:ea typeface="+mn-ea"/>
                <a:cs typeface="Georgia"/>
              </a:rPr>
              <a:t>Gå igenom dina utgifter och kolla känsligheten för förändringar</a:t>
            </a:r>
          </a:p>
          <a:p>
            <a:pPr marL="220622" indent="-220622">
              <a:buFont typeface="+mj-lt"/>
              <a:buAutoNum type="arabicPeriod"/>
            </a:pPr>
            <a:r>
              <a:rPr lang="sv-SE" sz="1200" kern="1200" dirty="0">
                <a:solidFill>
                  <a:schemeClr val="tx1"/>
                </a:solidFill>
                <a:latin typeface="+mn-lt"/>
                <a:ea typeface="+mn-ea"/>
                <a:cs typeface="Georgia"/>
              </a:rPr>
              <a:t>Buffertspara.</a:t>
            </a:r>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3</a:t>
            </a:fld>
            <a:endParaRPr lang="sv-SE"/>
          </a:p>
        </p:txBody>
      </p:sp>
    </p:spTree>
    <p:extLst>
      <p:ext uri="{BB962C8B-B14F-4D97-AF65-F5344CB8AC3E}">
        <p14:creationId xmlns:p14="http://schemas.microsoft.com/office/powerpoint/2010/main" val="1245717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kunna förändra din ekonomi behöver du ha koll. Ingen koll = ingen möjlighet att kunna påverka din ekonomi. Gör därför en budget. Se till att inkomsterna överstiger utgifterna och använd överskottet till sparande. Prioritera alltid ett buffertsparande för oförutsedda utgifter. Enklaste och bästa sättet att säkerställa att sparandet blir av är att ordna med en stående överföring varje månad. Så fort lönen eller pensionen kommer, se till att föra över ett belopp till ett sparkonto. En bra ambition är minst tio procent av inkomsten efter skatt. Sätt gärna upp några tydliga sparmål, det underlättar och ökar motivationen att spara. När du uppnått dina sparmål, unna dig något. Var gärna sparsam. Men att vara sparsam på någon annans bekostnad är inte bra, för då är man snål. Och ingen vill leva med en snåljåp. </a:t>
            </a:r>
          </a:p>
          <a:p>
            <a:endParaRPr lang="sv-SE" b="1" dirty="0"/>
          </a:p>
          <a:p>
            <a:r>
              <a:rPr lang="sv-SE" b="1" dirty="0"/>
              <a:t>Nyckeln till en sund och hållbar ekonomi går via tre enkla privatekonomiska förhållningsregler: </a:t>
            </a:r>
          </a:p>
          <a:p>
            <a:pPr marL="228600" indent="-228600">
              <a:buFont typeface="+mj-lt"/>
              <a:buAutoNum type="arabicPeriod"/>
            </a:pPr>
            <a:r>
              <a:rPr lang="sv-SE" dirty="0"/>
              <a:t>Spar fört – konsumera sedan</a:t>
            </a:r>
          </a:p>
          <a:p>
            <a:pPr marL="228600" indent="-228600">
              <a:buFont typeface="+mj-lt"/>
              <a:buAutoNum type="arabicPeriod"/>
            </a:pPr>
            <a:r>
              <a:rPr lang="sv-SE" dirty="0"/>
              <a:t>Undvik dyra konsumtionskrediter </a:t>
            </a:r>
          </a:p>
          <a:p>
            <a:pPr marL="228600" indent="-228600">
              <a:buFont typeface="+mj-lt"/>
              <a:buAutoNum type="arabicPeriod"/>
            </a:pPr>
            <a:r>
              <a:rPr lang="sv-SE" dirty="0"/>
              <a:t>Om du lånar – se till att amortera.</a:t>
            </a:r>
          </a:p>
        </p:txBody>
      </p:sp>
      <p:sp>
        <p:nvSpPr>
          <p:cNvPr id="5" name="Platshållare för bildnummer 4"/>
          <p:cNvSpPr>
            <a:spLocks noGrp="1"/>
          </p:cNvSpPr>
          <p:nvPr>
            <p:ph type="sldNum" sz="quarter" idx="10"/>
          </p:nvPr>
        </p:nvSpPr>
        <p:spPr/>
        <p:txBody>
          <a:bodyPr/>
          <a:lstStyle/>
          <a:p>
            <a:fld id="{CA8B3367-3ED9-4ED1-ACE8-DA1DB43C8752}" type="slidenum">
              <a:rPr lang="sv-SE" smtClean="0"/>
              <a:t>4</a:t>
            </a:fld>
            <a:endParaRPr lang="sv-SE"/>
          </a:p>
        </p:txBody>
      </p:sp>
    </p:spTree>
    <p:extLst>
      <p:ext uri="{BB962C8B-B14F-4D97-AF65-F5344CB8AC3E}">
        <p14:creationId xmlns:p14="http://schemas.microsoft.com/office/powerpoint/2010/main" val="2503875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Amortering är det belopp du betalar av på ett lån för att minska lånets storlek. Genom att amortera minskar din räntekostnad eftersom skuldbeloppet minskar. </a:t>
            </a:r>
          </a:p>
          <a:p>
            <a:endParaRPr lang="sv-SE" dirty="0">
              <a:latin typeface="+mn-lt"/>
            </a:endParaRPr>
          </a:p>
          <a:p>
            <a:r>
              <a:rPr lang="sv-SE" dirty="0">
                <a:latin typeface="+mn-lt"/>
              </a:rPr>
              <a:t>Det finns två olika modeller för att räkna ut amorteringsbeloppet:</a:t>
            </a:r>
            <a:br>
              <a:rPr lang="sv-SE" dirty="0">
                <a:latin typeface="+mn-lt"/>
              </a:rPr>
            </a:br>
            <a:endParaRPr lang="sv-SE" dirty="0">
              <a:latin typeface="+mn-lt"/>
            </a:endParaRPr>
          </a:p>
          <a:p>
            <a:r>
              <a:rPr lang="sv-SE" b="1" dirty="0">
                <a:latin typeface="+mn-lt"/>
              </a:rPr>
              <a:t>Rak amortering; </a:t>
            </a:r>
            <a:r>
              <a:rPr lang="sv-SE" dirty="0">
                <a:latin typeface="+mn-lt"/>
              </a:rPr>
              <a:t>vid varje betalningstillfälle (oftast månadsvis eller kvartalsvis) betalas amortering med en fast summa, det vill säga samma amorteringsbelopp vid varje betalningstillfälle. Du betalar både amortering och ränta för ett lån och därför är den totala betalningen större i början av lånetiden eftersom räntekostnaden är högre i början när lånet är stort. Med hjälp av amorteringen blir lånets storlek allt mindre med tiden.</a:t>
            </a:r>
            <a:br>
              <a:rPr lang="sv-SE" dirty="0">
                <a:latin typeface="+mn-lt"/>
              </a:rPr>
            </a:br>
            <a:endParaRPr lang="sv-SE" dirty="0">
              <a:latin typeface="+mn-lt"/>
            </a:endParaRPr>
          </a:p>
          <a:p>
            <a:r>
              <a:rPr lang="sv-SE" b="1" dirty="0">
                <a:latin typeface="+mn-lt"/>
              </a:rPr>
              <a:t>Annuitet; </a:t>
            </a:r>
            <a:r>
              <a:rPr lang="sv-SE" dirty="0">
                <a:latin typeface="+mn-lt"/>
              </a:rPr>
              <a:t>v</a:t>
            </a:r>
            <a:r>
              <a:rPr lang="sv-SE" sz="1200" b="0" i="0" kern="1200" dirty="0">
                <a:solidFill>
                  <a:schemeClr val="tx1"/>
                </a:solidFill>
                <a:effectLst/>
                <a:latin typeface="+mn-lt"/>
                <a:ea typeface="+mn-ea"/>
                <a:cs typeface="+mn-cs"/>
              </a:rPr>
              <a:t>id varje betalningstillfälle betalas ett lika stort belopp varje månad som inkluderar både amortering och ränta. Det innebär att i början när lånet är stort så betalar du mest ränta och en mindre del amortering. Med denna modell tar det totalt sätt längre tid att betala av lånet. Den totala räntekostnaden för ett lån med rak amortering blir lägre än för ett annuitetslån.</a:t>
            </a:r>
            <a:endParaRPr lang="sv-SE"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5</a:t>
            </a:fld>
            <a:endParaRPr lang="sv-SE"/>
          </a:p>
        </p:txBody>
      </p:sp>
    </p:spTree>
    <p:extLst>
      <p:ext uri="{BB962C8B-B14F-4D97-AF65-F5344CB8AC3E}">
        <p14:creationId xmlns:p14="http://schemas.microsoft.com/office/powerpoint/2010/main" val="2018174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att lyckas med ditt sparande är det viktigt att spara regelbundet och långsiktigt oberoende av hur börsen utvecklas. Ingen har en kristallkula och kan förutse i förväg börsens utveckling. Att försöka tima börsen har visat sig svårt. En bättre strategi är att fokusera på sin egen riskvilja och sparhorisont. Ju längre sparhorisont och högre riskvilja, desto högre andel aktier. Genom att spara regelbundet och ha en hög andel aktier om du sparar långsiktigt har visat sig historiskt vara en framgångsrik strategi. Det är viktigt att du är prismedveten så att inte avgifterna äter upp avkastningen. Ju längre sparhorisont du har desto större betydelse får avgifterna.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6</a:t>
            </a:fld>
            <a:endParaRPr lang="sv-SE"/>
          </a:p>
        </p:txBody>
      </p:sp>
    </p:spTree>
    <p:extLst>
      <p:ext uri="{BB962C8B-B14F-4D97-AF65-F5344CB8AC3E}">
        <p14:creationId xmlns:p14="http://schemas.microsoft.com/office/powerpoint/2010/main" val="13676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Innan du placerar dina pengar på börsen behöver du ta reda på din riskvilja. Därefter kan du välja och vikta finansiella instrument. Tänk på att det viktigaste är fördelningen mellan aktier och ränta. Det är nämligen det som till 90-95 procent avgör risken och avkastningen.</a:t>
            </a:r>
            <a:endParaRPr lang="sv-SE" sz="1200" dirty="0">
              <a:latin typeface="+mn-lt"/>
            </a:endParaRPr>
          </a:p>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7</a:t>
            </a:fld>
            <a:endParaRPr lang="sv-SE"/>
          </a:p>
        </p:txBody>
      </p:sp>
    </p:spTree>
    <p:extLst>
      <p:ext uri="{BB962C8B-B14F-4D97-AF65-F5344CB8AC3E}">
        <p14:creationId xmlns:p14="http://schemas.microsoft.com/office/powerpoint/2010/main" val="170170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latin typeface="+mn-lt"/>
              </a:rPr>
              <a:t>Tre bra steg att lära sig när man placerar pengar. Börja med att ta reda på din riskvilja och bestäm en lämplig risknivå på dina placeringar. Komplettera ditt sparade med både aktivt- och passivt förvaltade fonder. Var prismedveten och välj alltid finansiella instrument med hög förväntad riskjusterad avkastning. Dvs välj finansiella instrument som ger så hög förväntad avkastning som möjligt i förhållande till risken. </a:t>
            </a:r>
          </a:p>
          <a:p>
            <a:endParaRPr lang="sv-SE" b="0" dirty="0">
              <a:latin typeface="+mn-lt"/>
            </a:endParaRPr>
          </a:p>
          <a:p>
            <a:r>
              <a:rPr lang="sv-SE" b="0" dirty="0">
                <a:latin typeface="+mn-lt"/>
              </a:rPr>
              <a:t>I exemplet i cirkeldiagrammen</a:t>
            </a:r>
            <a:r>
              <a:rPr lang="sv-SE" b="0" baseline="0" dirty="0">
                <a:latin typeface="+mn-lt"/>
              </a:rPr>
              <a:t> har en ung person (cirka 25 år) längre sparhorisont än den äldre personen (cirka 75 år) och har därför en högre risknivå i fördelningen av sitt sparande. Varje strategi för sitt sparande är individuellt och varje person, ung som gammal, får anpassa sitt sparande efter sin önskade risknivå.</a:t>
            </a:r>
            <a:endParaRPr lang="sv-SE" b="0"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8</a:t>
            </a:fld>
            <a:endParaRPr lang="sv-SE"/>
          </a:p>
        </p:txBody>
      </p:sp>
    </p:spTree>
    <p:extLst>
      <p:ext uri="{BB962C8B-B14F-4D97-AF65-F5344CB8AC3E}">
        <p14:creationId xmlns:p14="http://schemas.microsoft.com/office/powerpoint/2010/main" val="190093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I tabellen kan du se sambandet mellan risk och fördelning</a:t>
            </a:r>
            <a:r>
              <a:rPr lang="sv-SE" sz="1200" kern="1200" baseline="0" dirty="0">
                <a:solidFill>
                  <a:schemeClr val="tx1"/>
                </a:solidFill>
                <a:latin typeface="+mn-lt"/>
                <a:ea typeface="+mn-ea"/>
                <a:cs typeface="+mn-cs"/>
              </a:rPr>
              <a:t> av ränta och aktier över tid. </a:t>
            </a:r>
            <a:r>
              <a:rPr lang="sv-SE" b="0" dirty="0">
                <a:latin typeface="+mn-lt"/>
              </a:rPr>
              <a:t>Tabellen är ett exempel på hur en fördelning skulle kunna se ut. Historisk avkastning är ingen garanti för framtida avkastning.</a:t>
            </a:r>
          </a:p>
          <a:p>
            <a:endParaRPr lang="sv-SE" sz="1100" b="0"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9</a:t>
            </a:fld>
            <a:endParaRPr lang="sv-SE"/>
          </a:p>
        </p:txBody>
      </p:sp>
    </p:spTree>
    <p:extLst>
      <p:ext uri="{BB962C8B-B14F-4D97-AF65-F5344CB8AC3E}">
        <p14:creationId xmlns:p14="http://schemas.microsoft.com/office/powerpoint/2010/main" val="307924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SecMark">
            <a:extLst>
              <a:ext uri="{FF2B5EF4-FFF2-40B4-BE49-F238E27FC236}">
                <a16:creationId xmlns:a16="http://schemas.microsoft.com/office/drawing/2014/main" id="{717AED04-2A1F-48D9-92C2-0A6550B9ADF2}"/>
              </a:ext>
            </a:extLst>
          </p:cNvPr>
          <p:cNvSpPr txBox="1"/>
          <p:nvPr userDrawn="1"/>
        </p:nvSpPr>
        <p:spPr>
          <a:xfrm rot="16200000">
            <a:off x="-2919983" y="3379669"/>
            <a:ext cx="6355639" cy="261610"/>
          </a:xfrm>
          <a:prstGeom prst="rect">
            <a:avLst/>
          </a:prstGeom>
          <a:noFill/>
        </p:spPr>
        <p:txBody>
          <a:bodyPr wrap="square" rtlCol="0">
            <a:spAutoFit/>
          </a:bodyPr>
          <a:lstStyle/>
          <a:p>
            <a:endParaRPr lang="sv-SE" sz="1050" dirty="0"/>
          </a:p>
        </p:txBody>
      </p:sp>
    </p:spTree>
    <p:extLst>
      <p:ext uri="{BB962C8B-B14F-4D97-AF65-F5344CB8AC3E}">
        <p14:creationId xmlns:p14="http://schemas.microsoft.com/office/powerpoint/2010/main" val="1064619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00707"/>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8109D01-B113-E744-AC7A-32D151B13011}"/>
              </a:ext>
            </a:extLst>
          </p:cNvPr>
          <p:cNvPicPr>
            <a:picLocks noChangeAspect="1"/>
          </p:cNvPicPr>
          <p:nvPr/>
        </p:nvPicPr>
        <p:blipFill>
          <a:blip r:embed="rId3"/>
          <a:stretch>
            <a:fillRect/>
          </a:stretch>
        </p:blipFill>
        <p:spPr>
          <a:xfrm>
            <a:off x="419963" y="5482159"/>
            <a:ext cx="644616" cy="978299"/>
          </a:xfrm>
          <a:prstGeom prst="rect">
            <a:avLst/>
          </a:prstGeom>
        </p:spPr>
      </p:pic>
      <p:cxnSp>
        <p:nvCxnSpPr>
          <p:cNvPr id="18" name="Rak 17">
            <a:extLst>
              <a:ext uri="{FF2B5EF4-FFF2-40B4-BE49-F238E27FC236}">
                <a16:creationId xmlns:a16="http://schemas.microsoft.com/office/drawing/2014/main" id="{ED906B62-198B-9641-8961-8144BC75EDC3}"/>
              </a:ext>
            </a:extLst>
          </p:cNvPr>
          <p:cNvCxnSpPr>
            <a:cxnSpLocks/>
          </p:cNvCxnSpPr>
          <p:nvPr/>
        </p:nvCxnSpPr>
        <p:spPr>
          <a:xfrm>
            <a:off x="1289095" y="3676473"/>
            <a:ext cx="9503596" cy="217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CE77F94C-F902-E84F-AB76-BFC130C71B75}"/>
              </a:ext>
            </a:extLst>
          </p:cNvPr>
          <p:cNvSpPr txBox="1"/>
          <p:nvPr/>
        </p:nvSpPr>
        <p:spPr>
          <a:xfrm>
            <a:off x="1196821" y="3893129"/>
            <a:ext cx="6081526" cy="720615"/>
          </a:xfrm>
          <a:prstGeom prst="rect">
            <a:avLst/>
          </a:prstGeom>
          <a:noFill/>
        </p:spPr>
        <p:txBody>
          <a:bodyPr wrap="square" rtlCol="0">
            <a:noAutofit/>
          </a:bodyPr>
          <a:lstStyle/>
          <a:p>
            <a:r>
              <a:rPr lang="sv-SE" sz="2400" dirty="0">
                <a:solidFill>
                  <a:schemeClr val="bg1"/>
                </a:solidFill>
                <a:latin typeface="Calibri Light" panose="020F0302020204030204" pitchFamily="34" charset="0"/>
                <a:ea typeface="Arial" charset="0"/>
                <a:cs typeface="Calibri Light" panose="020F0302020204030204" pitchFamily="34" charset="0"/>
              </a:rPr>
              <a:t>Swedbank</a:t>
            </a:r>
          </a:p>
        </p:txBody>
      </p:sp>
      <p:sp>
        <p:nvSpPr>
          <p:cNvPr id="20" name="textruta 19">
            <a:extLst>
              <a:ext uri="{FF2B5EF4-FFF2-40B4-BE49-F238E27FC236}">
                <a16:creationId xmlns:a16="http://schemas.microsoft.com/office/drawing/2014/main" id="{46FA7482-247E-FC4E-AAE4-6FA041C6703C}"/>
              </a:ext>
            </a:extLst>
          </p:cNvPr>
          <p:cNvSpPr txBox="1"/>
          <p:nvPr/>
        </p:nvSpPr>
        <p:spPr>
          <a:xfrm>
            <a:off x="1058271" y="2437619"/>
            <a:ext cx="9235654" cy="937685"/>
          </a:xfrm>
          <a:prstGeom prst="rect">
            <a:avLst/>
          </a:prstGeom>
          <a:noFill/>
        </p:spPr>
        <p:txBody>
          <a:bodyPr wrap="square" rtlCol="0">
            <a:noAutofit/>
          </a:bodyPr>
          <a:lstStyle/>
          <a:p>
            <a:r>
              <a:rPr lang="sv-SE" sz="6600" dirty="0">
                <a:solidFill>
                  <a:schemeClr val="bg1"/>
                </a:solidFill>
                <a:latin typeface="Calibri Light" panose="020F0302020204030204" pitchFamily="34" charset="0"/>
                <a:ea typeface="Arial" charset="0"/>
                <a:cs typeface="Calibri Light" panose="020F0302020204030204" pitchFamily="34" charset="0"/>
              </a:rPr>
              <a:t>Att spara långsiktigt</a:t>
            </a:r>
          </a:p>
        </p:txBody>
      </p:sp>
      <p:cxnSp>
        <p:nvCxnSpPr>
          <p:cNvPr id="22" name="Rak 21">
            <a:extLst>
              <a:ext uri="{FF2B5EF4-FFF2-40B4-BE49-F238E27FC236}">
                <a16:creationId xmlns:a16="http://schemas.microsoft.com/office/drawing/2014/main" id="{1BDB01FF-F33A-DC41-A7D6-183171FAC011}"/>
              </a:ext>
            </a:extLst>
          </p:cNvPr>
          <p:cNvCxnSpPr>
            <a:cxnSpLocks/>
          </p:cNvCxnSpPr>
          <p:nvPr/>
        </p:nvCxnSpPr>
        <p:spPr>
          <a:xfrm>
            <a:off x="1188406" y="6169026"/>
            <a:ext cx="0" cy="291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BA9669FD-39F1-C449-B2F9-331D5BB5FD68}"/>
              </a:ext>
            </a:extLst>
          </p:cNvPr>
          <p:cNvSpPr txBox="1"/>
          <p:nvPr/>
        </p:nvSpPr>
        <p:spPr>
          <a:xfrm>
            <a:off x="1308144" y="6169025"/>
            <a:ext cx="1692231" cy="291432"/>
          </a:xfrm>
          <a:prstGeom prst="rect">
            <a:avLst/>
          </a:prstGeom>
          <a:solidFill>
            <a:srgbClr val="A4D8E2"/>
          </a:solidFill>
        </p:spPr>
        <p:txBody>
          <a:bodyPr wrap="square" rtlCol="0" anchor="ctr" anchorCtr="0">
            <a:noAutofit/>
          </a:bodyPr>
          <a:lstStyle/>
          <a:p>
            <a:pPr marL="44450" indent="-44450"/>
            <a:r>
              <a:rPr lang="sv-SE" sz="1200" dirty="0">
                <a:solidFill>
                  <a:schemeClr val="bg1"/>
                </a:solidFill>
                <a:latin typeface="+mj-lt"/>
                <a:ea typeface="Arial" charset="0"/>
                <a:cs typeface="Arial" charset="0"/>
              </a:rPr>
              <a:t>ATT SPARA LÅNGSIKTIGT</a:t>
            </a:r>
          </a:p>
        </p:txBody>
      </p:sp>
    </p:spTree>
    <p:extLst>
      <p:ext uri="{BB962C8B-B14F-4D97-AF65-F5344CB8AC3E}">
        <p14:creationId xmlns:p14="http://schemas.microsoft.com/office/powerpoint/2010/main" val="21310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67648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Resultat av långsiktigt och regelbundet sparande</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D3E9D24-BA58-4F47-BDA9-55F4E97D28B5}"/>
              </a:ext>
            </a:extLst>
          </p:cNvPr>
          <p:cNvSpPr txBox="1"/>
          <p:nvPr/>
        </p:nvSpPr>
        <p:spPr>
          <a:xfrm>
            <a:off x="938570" y="1432494"/>
            <a:ext cx="10455143" cy="442488"/>
          </a:xfrm>
          <a:prstGeom prst="rect">
            <a:avLst/>
          </a:prstGeom>
          <a:noFill/>
        </p:spPr>
        <p:txBody>
          <a:bodyPr wrap="square" rtlCol="0" anchor="t">
            <a:noAutofit/>
          </a:bodyPr>
          <a:lstStyle/>
          <a:p>
            <a:pPr marL="342900" indent="-342900">
              <a:buFont typeface="Arial" panose="020B0604020202020204" pitchFamily="34" charset="0"/>
              <a:buChar char="•"/>
            </a:pPr>
            <a:r>
              <a:rPr lang="sv-SE" sz="2000" dirty="0">
                <a:latin typeface="+mj-lt"/>
              </a:rPr>
              <a:t>Månadssparande i 18 år med en förväntad avkastning cirka 5,5 procent:</a:t>
            </a:r>
            <a:endParaRPr lang="sv-SE" sz="2000" dirty="0"/>
          </a:p>
          <a:p>
            <a:endParaRPr lang="sv-SE" sz="2000" dirty="0">
              <a:latin typeface="+mj-lt"/>
              <a:ea typeface="Arial" charset="0"/>
              <a:cs typeface="Arial" charset="0"/>
            </a:endParaRPr>
          </a:p>
          <a:p>
            <a:endParaRPr lang="sv-SE" sz="2000" b="1" dirty="0">
              <a:latin typeface="+mj-lt"/>
              <a:ea typeface="Arial" charset="0"/>
              <a:cs typeface="Arial" charset="0"/>
            </a:endParaRPr>
          </a:p>
        </p:txBody>
      </p:sp>
      <p:grpSp>
        <p:nvGrpSpPr>
          <p:cNvPr id="2" name="Grupp 1"/>
          <p:cNvGrpSpPr/>
          <p:nvPr/>
        </p:nvGrpSpPr>
        <p:grpSpPr>
          <a:xfrm>
            <a:off x="263374" y="6036660"/>
            <a:ext cx="1796654" cy="579237"/>
            <a:chOff x="263374" y="6036660"/>
            <a:chExt cx="1796654"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213609"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ATT SPARA LÅNGSIKTIGT</a:t>
              </a:r>
            </a:p>
          </p:txBody>
        </p:sp>
      </p:grpSp>
      <p:sp>
        <p:nvSpPr>
          <p:cNvPr id="3" name="Ellips 2"/>
          <p:cNvSpPr/>
          <p:nvPr/>
        </p:nvSpPr>
        <p:spPr>
          <a:xfrm>
            <a:off x="1029854" y="2687782"/>
            <a:ext cx="2361763" cy="2361763"/>
          </a:xfrm>
          <a:prstGeom prst="ellipse">
            <a:avLst/>
          </a:prstGeom>
          <a:solidFill>
            <a:srgbClr val="009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b="1" dirty="0">
                <a:solidFill>
                  <a:schemeClr val="bg1"/>
                </a:solidFill>
                <a:latin typeface="+mj-lt"/>
              </a:rPr>
              <a:t>Körkort </a:t>
            </a:r>
          </a:p>
          <a:p>
            <a:pPr algn="ctr">
              <a:spcBef>
                <a:spcPts val="600"/>
              </a:spcBef>
            </a:pPr>
            <a:r>
              <a:rPr lang="en-GB" b="1" dirty="0">
                <a:solidFill>
                  <a:schemeClr val="bg1"/>
                </a:solidFill>
                <a:latin typeface="+mj-lt"/>
              </a:rPr>
              <a:t>25 000 kr</a:t>
            </a:r>
          </a:p>
          <a:p>
            <a:pPr algn="ctr">
              <a:spcBef>
                <a:spcPts val="600"/>
              </a:spcBef>
            </a:pPr>
            <a:r>
              <a:rPr lang="en-GB" dirty="0">
                <a:solidFill>
                  <a:schemeClr val="bg1"/>
                </a:solidFill>
                <a:latin typeface="+mj-lt"/>
              </a:rPr>
              <a:t>(70 kr/</a:t>
            </a:r>
            <a:r>
              <a:rPr lang="en-GB" dirty="0" err="1">
                <a:solidFill>
                  <a:schemeClr val="bg1"/>
                </a:solidFill>
                <a:latin typeface="+mj-lt"/>
              </a:rPr>
              <a:t>månad</a:t>
            </a:r>
            <a:r>
              <a:rPr lang="en-GB" dirty="0">
                <a:solidFill>
                  <a:schemeClr val="bg1"/>
                </a:solidFill>
                <a:latin typeface="+mj-lt"/>
              </a:rPr>
              <a:t>)</a:t>
            </a:r>
          </a:p>
        </p:txBody>
      </p:sp>
      <p:sp>
        <p:nvSpPr>
          <p:cNvPr id="16" name="Ellips 15"/>
          <p:cNvSpPr/>
          <p:nvPr/>
        </p:nvSpPr>
        <p:spPr>
          <a:xfrm>
            <a:off x="3712975" y="2740455"/>
            <a:ext cx="2309090" cy="2309090"/>
          </a:xfrm>
          <a:prstGeom prst="ellipse">
            <a:avLst/>
          </a:prstGeom>
          <a:solidFill>
            <a:srgbClr val="009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b="1" dirty="0">
                <a:solidFill>
                  <a:schemeClr val="bg1"/>
                </a:solidFill>
                <a:latin typeface="+mj-lt"/>
              </a:rPr>
              <a:t>Bil</a:t>
            </a:r>
          </a:p>
          <a:p>
            <a:pPr algn="ctr">
              <a:spcBef>
                <a:spcPts val="600"/>
              </a:spcBef>
            </a:pPr>
            <a:r>
              <a:rPr lang="en-GB" b="1" dirty="0">
                <a:solidFill>
                  <a:schemeClr val="bg1"/>
                </a:solidFill>
                <a:latin typeface="+mj-lt"/>
              </a:rPr>
              <a:t>75 000 kr</a:t>
            </a:r>
          </a:p>
          <a:p>
            <a:pPr algn="ctr">
              <a:spcBef>
                <a:spcPts val="600"/>
              </a:spcBef>
            </a:pPr>
            <a:r>
              <a:rPr lang="en-GB" dirty="0">
                <a:solidFill>
                  <a:schemeClr val="bg1"/>
                </a:solidFill>
                <a:latin typeface="+mj-lt"/>
              </a:rPr>
              <a:t>(200 kr/</a:t>
            </a:r>
            <a:r>
              <a:rPr lang="en-GB" dirty="0" err="1">
                <a:solidFill>
                  <a:schemeClr val="bg1"/>
                </a:solidFill>
                <a:latin typeface="+mj-lt"/>
              </a:rPr>
              <a:t>månad</a:t>
            </a:r>
            <a:r>
              <a:rPr lang="en-GB" dirty="0">
                <a:solidFill>
                  <a:schemeClr val="bg1"/>
                </a:solidFill>
                <a:latin typeface="+mj-lt"/>
              </a:rPr>
              <a:t>)</a:t>
            </a:r>
          </a:p>
        </p:txBody>
      </p:sp>
      <p:sp>
        <p:nvSpPr>
          <p:cNvPr id="18" name="Ellips 17"/>
          <p:cNvSpPr/>
          <p:nvPr/>
        </p:nvSpPr>
        <p:spPr>
          <a:xfrm>
            <a:off x="6343423" y="2720023"/>
            <a:ext cx="2329522" cy="2329522"/>
          </a:xfrm>
          <a:prstGeom prst="ellipse">
            <a:avLst/>
          </a:prstGeom>
          <a:solidFill>
            <a:srgbClr val="009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b="1" dirty="0">
                <a:solidFill>
                  <a:schemeClr val="bg1"/>
                </a:solidFill>
                <a:latin typeface="+mj-lt"/>
              </a:rPr>
              <a:t>Studier</a:t>
            </a:r>
          </a:p>
          <a:p>
            <a:pPr algn="ctr">
              <a:spcBef>
                <a:spcPts val="600"/>
              </a:spcBef>
            </a:pPr>
            <a:r>
              <a:rPr lang="en-GB" b="1" dirty="0">
                <a:solidFill>
                  <a:schemeClr val="bg1"/>
                </a:solidFill>
                <a:latin typeface="+mj-lt"/>
              </a:rPr>
              <a:t>150 000 kr</a:t>
            </a:r>
          </a:p>
          <a:p>
            <a:pPr algn="ctr">
              <a:spcBef>
                <a:spcPts val="600"/>
              </a:spcBef>
            </a:pPr>
            <a:r>
              <a:rPr lang="en-GB" dirty="0">
                <a:solidFill>
                  <a:schemeClr val="bg1"/>
                </a:solidFill>
                <a:latin typeface="+mj-lt"/>
              </a:rPr>
              <a:t>(400 kr/</a:t>
            </a:r>
            <a:r>
              <a:rPr lang="en-GB" dirty="0" err="1">
                <a:solidFill>
                  <a:schemeClr val="bg1"/>
                </a:solidFill>
                <a:latin typeface="+mj-lt"/>
              </a:rPr>
              <a:t>månad</a:t>
            </a:r>
            <a:r>
              <a:rPr lang="en-GB" dirty="0">
                <a:solidFill>
                  <a:schemeClr val="bg1"/>
                </a:solidFill>
                <a:latin typeface="+mj-lt"/>
              </a:rPr>
              <a:t>)</a:t>
            </a:r>
          </a:p>
        </p:txBody>
      </p:sp>
      <p:sp>
        <p:nvSpPr>
          <p:cNvPr id="19" name="Ellips 18"/>
          <p:cNvSpPr/>
          <p:nvPr/>
        </p:nvSpPr>
        <p:spPr>
          <a:xfrm>
            <a:off x="9029244" y="2755008"/>
            <a:ext cx="2294537" cy="2294537"/>
          </a:xfrm>
          <a:prstGeom prst="ellipse">
            <a:avLst/>
          </a:prstGeom>
          <a:solidFill>
            <a:srgbClr val="009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b="1" dirty="0">
                <a:solidFill>
                  <a:schemeClr val="bg1"/>
                </a:solidFill>
                <a:latin typeface="+mj-lt"/>
              </a:rPr>
              <a:t>Kontantinsats till bostad</a:t>
            </a:r>
          </a:p>
          <a:p>
            <a:pPr algn="ctr">
              <a:spcBef>
                <a:spcPts val="600"/>
              </a:spcBef>
            </a:pPr>
            <a:r>
              <a:rPr lang="en-GB" b="1" dirty="0">
                <a:solidFill>
                  <a:schemeClr val="bg1"/>
                </a:solidFill>
                <a:latin typeface="+mj-lt"/>
              </a:rPr>
              <a:t>250 000 kr</a:t>
            </a:r>
          </a:p>
          <a:p>
            <a:pPr algn="ctr">
              <a:spcBef>
                <a:spcPts val="600"/>
              </a:spcBef>
            </a:pPr>
            <a:r>
              <a:rPr lang="en-GB" dirty="0">
                <a:solidFill>
                  <a:schemeClr val="bg1"/>
                </a:solidFill>
                <a:latin typeface="+mj-lt"/>
              </a:rPr>
              <a:t>(700 kr/</a:t>
            </a:r>
            <a:r>
              <a:rPr lang="en-GB" dirty="0" err="1">
                <a:solidFill>
                  <a:schemeClr val="bg1"/>
                </a:solidFill>
                <a:latin typeface="+mj-lt"/>
              </a:rPr>
              <a:t>månad</a:t>
            </a:r>
            <a:r>
              <a:rPr lang="en-GB" dirty="0">
                <a:solidFill>
                  <a:schemeClr val="bg1"/>
                </a:solidFill>
                <a:latin typeface="+mj-lt"/>
              </a:rPr>
              <a:t>)</a:t>
            </a:r>
          </a:p>
        </p:txBody>
      </p:sp>
    </p:spTree>
    <p:extLst>
      <p:ext uri="{BB962C8B-B14F-4D97-AF65-F5344CB8AC3E}">
        <p14:creationId xmlns:p14="http://schemas.microsoft.com/office/powerpoint/2010/main" val="416586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618F09B-4193-4C44-8C67-6761E8143443}"/>
              </a:ext>
            </a:extLst>
          </p:cNvPr>
          <p:cNvSpPr/>
          <p:nvPr/>
        </p:nvSpPr>
        <p:spPr>
          <a:xfrm>
            <a:off x="1" y="0"/>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3"/>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1213291" cy="167472"/>
          </a:xfrm>
          <a:prstGeom prst="rect">
            <a:avLst/>
          </a:prstGeom>
          <a:solidFill>
            <a:schemeClr val="bg1"/>
          </a:solidFill>
        </p:spPr>
        <p:txBody>
          <a:bodyPr wrap="square" rtlCol="0" anchor="ctr" anchorCtr="0">
            <a:noAutofit/>
          </a:bodyPr>
          <a:lstStyle/>
          <a:p>
            <a:pPr marL="44450" lvl="0" indent="-44450">
              <a:defRPr/>
            </a:pPr>
            <a:r>
              <a:rPr lang="sv-SE" sz="800" dirty="0">
                <a:solidFill>
                  <a:srgbClr val="009CB3"/>
                </a:solidFill>
                <a:ea typeface="Arial" charset="0"/>
                <a:cs typeface="Arial" charset="0"/>
              </a:rPr>
              <a:t>ATT SPARA LÅNGSIKTIGT</a:t>
            </a:r>
          </a:p>
        </p:txBody>
      </p:sp>
      <p:sp>
        <p:nvSpPr>
          <p:cNvPr id="13" name="textruta 12">
            <a:extLst>
              <a:ext uri="{FF2B5EF4-FFF2-40B4-BE49-F238E27FC236}">
                <a16:creationId xmlns:a16="http://schemas.microsoft.com/office/drawing/2014/main" id="{F09C8813-8F64-5C45-8E7F-7C818E6D21AF}"/>
              </a:ext>
            </a:extLst>
          </p:cNvPr>
          <p:cNvSpPr txBox="1"/>
          <p:nvPr/>
        </p:nvSpPr>
        <p:spPr>
          <a:xfrm>
            <a:off x="1367245" y="2137447"/>
            <a:ext cx="9117875" cy="2583105"/>
          </a:xfrm>
          <a:prstGeom prst="rect">
            <a:avLst/>
          </a:prstGeom>
          <a:noFill/>
        </p:spPr>
        <p:txBody>
          <a:bodyPr wrap="square" rtlCol="0" anchor="ctr">
            <a:noAutofit/>
          </a:bodyPr>
          <a:lstStyle/>
          <a:p>
            <a:pPr algn="ctr"/>
            <a:r>
              <a:rPr lang="sv-SE" sz="6600" dirty="0">
                <a:solidFill>
                  <a:schemeClr val="bg1"/>
                </a:solidFill>
                <a:latin typeface="Calibri Light" panose="020F0302020204030204" pitchFamily="34" charset="0"/>
                <a:ea typeface="Arial" charset="0"/>
                <a:cs typeface="Calibri Light" panose="020F0302020204030204" pitchFamily="34" charset="0"/>
              </a:rPr>
              <a:t>Fördjupning</a:t>
            </a:r>
          </a:p>
        </p:txBody>
      </p:sp>
    </p:spTree>
    <p:extLst>
      <p:ext uri="{BB962C8B-B14F-4D97-AF65-F5344CB8AC3E}">
        <p14:creationId xmlns:p14="http://schemas.microsoft.com/office/powerpoint/2010/main" val="8787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846419" y="1524000"/>
            <a:ext cx="4358743" cy="522514"/>
          </a:xfrm>
          <a:prstGeom prst="rect">
            <a:avLst/>
          </a:prstGeom>
          <a:noFill/>
        </p:spPr>
        <p:txBody>
          <a:bodyPr wrap="square" rtlCol="0" anchor="t">
            <a:noAutofit/>
          </a:bodyPr>
          <a:lstStyle/>
          <a:p>
            <a:r>
              <a:rPr lang="sv-SE" sz="2800" b="1" dirty="0">
                <a:solidFill>
                  <a:prstClr val="black"/>
                </a:solidFill>
                <a:ea typeface="Arial" charset="0"/>
                <a:cs typeface="Calibri" panose="020F0502020204030204" pitchFamily="34" charset="0"/>
              </a:rPr>
              <a:t>När ska jag köpa och sälja?</a:t>
            </a:r>
          </a:p>
        </p:txBody>
      </p:sp>
      <p:sp>
        <p:nvSpPr>
          <p:cNvPr id="6" name="textruta 5"/>
          <p:cNvSpPr txBox="1"/>
          <p:nvPr/>
        </p:nvSpPr>
        <p:spPr>
          <a:xfrm>
            <a:off x="745730" y="2046514"/>
            <a:ext cx="4259964" cy="313906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a:t>
            </a:r>
            <a:r>
              <a:rPr lang="sv-SE" sz="2000" b="1" dirty="0">
                <a:latin typeface="+mj-lt"/>
                <a:ea typeface="Arial" charset="0"/>
                <a:cs typeface="Arial" charset="0"/>
              </a:rPr>
              <a:t>Köp</a:t>
            </a:r>
            <a:r>
              <a:rPr lang="sv-SE" sz="2000" dirty="0">
                <a:latin typeface="+mj-lt"/>
                <a:ea typeface="Arial" charset="0"/>
                <a:cs typeface="Arial" charset="0"/>
              </a:rPr>
              <a:t> när risken i portföljen understiger 	din riskvilja.</a:t>
            </a:r>
          </a:p>
          <a:p>
            <a:pPr>
              <a:tabLst>
                <a:tab pos="214313" algn="l"/>
              </a:tabLst>
            </a:pPr>
            <a:r>
              <a:rPr lang="sv-SE" sz="2000" dirty="0">
                <a:latin typeface="+mj-lt"/>
                <a:ea typeface="Arial" charset="0"/>
                <a:cs typeface="Arial" charset="0"/>
              </a:rPr>
              <a:t>• </a:t>
            </a:r>
            <a:r>
              <a:rPr lang="sv-SE" sz="2000" b="1" dirty="0">
                <a:latin typeface="+mj-lt"/>
                <a:ea typeface="Arial" charset="0"/>
                <a:cs typeface="Arial" charset="0"/>
              </a:rPr>
              <a:t>Sälj</a:t>
            </a:r>
            <a:r>
              <a:rPr lang="sv-SE" sz="2000" dirty="0">
                <a:latin typeface="+mj-lt"/>
                <a:ea typeface="Arial" charset="0"/>
                <a:cs typeface="Arial" charset="0"/>
              </a:rPr>
              <a:t> när risken i portföljen överstiger 	din riskvilja. </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224120"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ATT SPARA LÅNGSIKTIGT</a:t>
            </a:r>
          </a:p>
        </p:txBody>
      </p:sp>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83808" y="0"/>
            <a:ext cx="6108192" cy="6858000"/>
          </a:xfrm>
          <a:prstGeom prst="rect">
            <a:avLst/>
          </a:prstGeom>
        </p:spPr>
      </p:pic>
    </p:spTree>
    <p:extLst>
      <p:ext uri="{BB962C8B-B14F-4D97-AF65-F5344CB8AC3E}">
        <p14:creationId xmlns:p14="http://schemas.microsoft.com/office/powerpoint/2010/main" val="89877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538675"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Anpassning av risk och avkastning</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848754" cy="579237"/>
            <a:chOff x="263374" y="6036660"/>
            <a:chExt cx="1848754"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265709"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ATT SPARA LÅNGSIKTIGT</a:t>
              </a:r>
            </a:p>
          </p:txBody>
        </p:sp>
      </p:grpSp>
      <p:sp>
        <p:nvSpPr>
          <p:cNvPr id="14" name="textruta 13"/>
          <p:cNvSpPr txBox="1"/>
          <p:nvPr/>
        </p:nvSpPr>
        <p:spPr>
          <a:xfrm>
            <a:off x="2146183" y="2125666"/>
            <a:ext cx="2437928" cy="400110"/>
          </a:xfrm>
          <a:prstGeom prst="rect">
            <a:avLst/>
          </a:prstGeom>
          <a:noFill/>
        </p:spPr>
        <p:txBody>
          <a:bodyPr wrap="square" rtlCol="0">
            <a:spAutoFit/>
          </a:bodyPr>
          <a:lstStyle/>
          <a:p>
            <a:r>
              <a:rPr lang="sv-SE" sz="2000" dirty="0">
                <a:solidFill>
                  <a:prstClr val="black"/>
                </a:solidFill>
                <a:latin typeface="+mj-lt"/>
              </a:rPr>
              <a:t>Medelriskprofil </a:t>
            </a:r>
          </a:p>
        </p:txBody>
      </p:sp>
      <p:sp>
        <p:nvSpPr>
          <p:cNvPr id="18" name="textruta 17"/>
          <p:cNvSpPr txBox="1"/>
          <p:nvPr/>
        </p:nvSpPr>
        <p:spPr>
          <a:xfrm>
            <a:off x="8394330" y="2333335"/>
            <a:ext cx="2437928" cy="1015663"/>
          </a:xfrm>
          <a:prstGeom prst="rect">
            <a:avLst/>
          </a:prstGeom>
          <a:noFill/>
        </p:spPr>
        <p:txBody>
          <a:bodyPr wrap="square" rtlCol="0">
            <a:spAutoFit/>
          </a:bodyPr>
          <a:lstStyle/>
          <a:p>
            <a:r>
              <a:rPr lang="sv-SE" sz="2000" dirty="0">
                <a:solidFill>
                  <a:prstClr val="black"/>
                </a:solidFill>
                <a:latin typeface="+mj-lt"/>
              </a:rPr>
              <a:t>Om värdet på aktier ökar - sälj och ”öka” ränta.</a:t>
            </a:r>
          </a:p>
        </p:txBody>
      </p:sp>
      <p:sp>
        <p:nvSpPr>
          <p:cNvPr id="19" name="textruta 18"/>
          <p:cNvSpPr txBox="1"/>
          <p:nvPr/>
        </p:nvSpPr>
        <p:spPr>
          <a:xfrm>
            <a:off x="8394330" y="4860146"/>
            <a:ext cx="2437928" cy="1015663"/>
          </a:xfrm>
          <a:prstGeom prst="rect">
            <a:avLst/>
          </a:prstGeom>
          <a:noFill/>
        </p:spPr>
        <p:txBody>
          <a:bodyPr wrap="square" rtlCol="0">
            <a:spAutoFit/>
          </a:bodyPr>
          <a:lstStyle/>
          <a:p>
            <a:r>
              <a:rPr lang="sv-SE" sz="2000" dirty="0">
                <a:solidFill>
                  <a:prstClr val="black"/>
                </a:solidFill>
                <a:latin typeface="+mj-lt"/>
              </a:rPr>
              <a:t>Om värdet på aktier minskar - köp aktier och ”minska” ränta.</a:t>
            </a:r>
          </a:p>
        </p:txBody>
      </p:sp>
      <p:graphicFrame>
        <p:nvGraphicFramePr>
          <p:cNvPr id="5" name="Diagram 4"/>
          <p:cNvGraphicFramePr/>
          <p:nvPr>
            <p:extLst>
              <p:ext uri="{D42A27DB-BD31-4B8C-83A1-F6EECF244321}">
                <p14:modId xmlns:p14="http://schemas.microsoft.com/office/powerpoint/2010/main" val="481178241"/>
              </p:ext>
            </p:extLst>
          </p:nvPr>
        </p:nvGraphicFramePr>
        <p:xfrm>
          <a:off x="4989442" y="1523245"/>
          <a:ext cx="4074114" cy="25268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Diagram 37"/>
          <p:cNvGraphicFramePr/>
          <p:nvPr>
            <p:extLst>
              <p:ext uri="{D42A27DB-BD31-4B8C-83A1-F6EECF244321}">
                <p14:modId xmlns:p14="http://schemas.microsoft.com/office/powerpoint/2010/main" val="380023904"/>
              </p:ext>
            </p:extLst>
          </p:nvPr>
        </p:nvGraphicFramePr>
        <p:xfrm>
          <a:off x="5013343" y="4147131"/>
          <a:ext cx="4074114" cy="25268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p:cNvGraphicFramePr/>
          <p:nvPr>
            <p:extLst>
              <p:ext uri="{D42A27DB-BD31-4B8C-83A1-F6EECF244321}">
                <p14:modId xmlns:p14="http://schemas.microsoft.com/office/powerpoint/2010/main" val="99695020"/>
              </p:ext>
            </p:extLst>
          </p:nvPr>
        </p:nvGraphicFramePr>
        <p:xfrm>
          <a:off x="978984" y="2675466"/>
          <a:ext cx="4074114" cy="2526811"/>
        </p:xfrm>
        <a:graphic>
          <a:graphicData uri="http://schemas.openxmlformats.org/drawingml/2006/chart">
            <c:chart xmlns:c="http://schemas.openxmlformats.org/drawingml/2006/chart" xmlns:r="http://schemas.openxmlformats.org/officeDocument/2006/relationships" r:id="rId6"/>
          </a:graphicData>
        </a:graphic>
      </p:graphicFrame>
      <p:sp>
        <p:nvSpPr>
          <p:cNvPr id="40" name="Båge 39"/>
          <p:cNvSpPr/>
          <p:nvPr/>
        </p:nvSpPr>
        <p:spPr>
          <a:xfrm rot="9496194">
            <a:off x="6029084" y="1617609"/>
            <a:ext cx="2498601" cy="2230018"/>
          </a:xfrm>
          <a:prstGeom prst="arc">
            <a:avLst>
              <a:gd name="adj1" fmla="val 19125359"/>
              <a:gd name="adj2" fmla="val 207731"/>
            </a:avLst>
          </a:prstGeom>
          <a:ln w="28575">
            <a:solidFill>
              <a:schemeClr val="bg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prstClr val="black"/>
              </a:solidFill>
            </a:endParaRPr>
          </a:p>
        </p:txBody>
      </p:sp>
      <p:sp>
        <p:nvSpPr>
          <p:cNvPr id="41" name="Båge 40"/>
          <p:cNvSpPr/>
          <p:nvPr/>
        </p:nvSpPr>
        <p:spPr>
          <a:xfrm rot="9213330">
            <a:off x="6146451" y="1505398"/>
            <a:ext cx="2498601" cy="2230018"/>
          </a:xfrm>
          <a:prstGeom prst="arc">
            <a:avLst>
              <a:gd name="adj1" fmla="val 19320705"/>
              <a:gd name="adj2" fmla="val 225027"/>
            </a:avLst>
          </a:prstGeom>
          <a:ln w="28575">
            <a:solidFill>
              <a:srgbClr val="92D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prstClr val="black"/>
              </a:solidFill>
            </a:endParaRPr>
          </a:p>
        </p:txBody>
      </p:sp>
      <p:sp>
        <p:nvSpPr>
          <p:cNvPr id="42" name="Båge 41"/>
          <p:cNvSpPr/>
          <p:nvPr/>
        </p:nvSpPr>
        <p:spPr>
          <a:xfrm rot="7543926">
            <a:off x="5383414" y="3758698"/>
            <a:ext cx="2923153" cy="2608934"/>
          </a:xfrm>
          <a:prstGeom prst="arc">
            <a:avLst>
              <a:gd name="adj1" fmla="val 16234882"/>
              <a:gd name="adj2" fmla="val 18846696"/>
            </a:avLst>
          </a:prstGeom>
          <a:ln w="28575">
            <a:solidFill>
              <a:schemeClr val="bg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prstClr val="black"/>
              </a:solidFill>
            </a:endParaRPr>
          </a:p>
        </p:txBody>
      </p:sp>
      <p:sp>
        <p:nvSpPr>
          <p:cNvPr id="43" name="Båge 42"/>
          <p:cNvSpPr/>
          <p:nvPr/>
        </p:nvSpPr>
        <p:spPr>
          <a:xfrm rot="7543926">
            <a:off x="5311406" y="3614682"/>
            <a:ext cx="2923153" cy="2608934"/>
          </a:xfrm>
          <a:prstGeom prst="arc">
            <a:avLst>
              <a:gd name="adj1" fmla="val 16234882"/>
              <a:gd name="adj2" fmla="val 18855269"/>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prstClr val="black"/>
              </a:solidFill>
            </a:endParaRPr>
          </a:p>
        </p:txBody>
      </p:sp>
      <p:grpSp>
        <p:nvGrpSpPr>
          <p:cNvPr id="7" name="Grupp 6"/>
          <p:cNvGrpSpPr/>
          <p:nvPr/>
        </p:nvGrpSpPr>
        <p:grpSpPr>
          <a:xfrm>
            <a:off x="6120240" y="2245206"/>
            <a:ext cx="1744170" cy="373035"/>
            <a:chOff x="6120240" y="2245206"/>
            <a:chExt cx="1744170" cy="373035"/>
          </a:xfrm>
        </p:grpSpPr>
        <p:sp>
          <p:nvSpPr>
            <p:cNvPr id="6" name="Rektangel 5"/>
            <p:cNvSpPr/>
            <p:nvPr/>
          </p:nvSpPr>
          <p:spPr>
            <a:xfrm>
              <a:off x="6120240" y="2245206"/>
              <a:ext cx="724750" cy="369332"/>
            </a:xfrm>
            <a:prstGeom prst="rect">
              <a:avLst/>
            </a:prstGeom>
          </p:spPr>
          <p:txBody>
            <a:bodyPr wrap="none">
              <a:spAutoFit/>
            </a:bodyPr>
            <a:lstStyle/>
            <a:p>
              <a:pPr lvl="0"/>
              <a:r>
                <a:rPr lang="sv-SE" dirty="0">
                  <a:solidFill>
                    <a:schemeClr val="bg1"/>
                  </a:solidFill>
                  <a:latin typeface="+mj-lt"/>
                </a:rPr>
                <a:t>Ränta</a:t>
              </a:r>
            </a:p>
          </p:txBody>
        </p:sp>
        <p:sp>
          <p:nvSpPr>
            <p:cNvPr id="44" name="Rektangel 43"/>
            <p:cNvSpPr/>
            <p:nvPr/>
          </p:nvSpPr>
          <p:spPr>
            <a:xfrm>
              <a:off x="7129465" y="2248909"/>
              <a:ext cx="734945" cy="369332"/>
            </a:xfrm>
            <a:prstGeom prst="rect">
              <a:avLst/>
            </a:prstGeom>
          </p:spPr>
          <p:txBody>
            <a:bodyPr wrap="none">
              <a:spAutoFit/>
            </a:bodyPr>
            <a:lstStyle/>
            <a:p>
              <a:pPr lvl="0"/>
              <a:r>
                <a:rPr lang="sv-SE" dirty="0">
                  <a:latin typeface="+mj-lt"/>
                </a:rPr>
                <a:t>Aktier</a:t>
              </a:r>
            </a:p>
          </p:txBody>
        </p:sp>
      </p:grpSp>
      <p:grpSp>
        <p:nvGrpSpPr>
          <p:cNvPr id="45" name="Grupp 44"/>
          <p:cNvGrpSpPr/>
          <p:nvPr/>
        </p:nvGrpSpPr>
        <p:grpSpPr>
          <a:xfrm>
            <a:off x="6171808" y="4991891"/>
            <a:ext cx="1744170" cy="373035"/>
            <a:chOff x="6120240" y="2245206"/>
            <a:chExt cx="1744170" cy="373035"/>
          </a:xfrm>
        </p:grpSpPr>
        <p:sp>
          <p:nvSpPr>
            <p:cNvPr id="46" name="Rektangel 45"/>
            <p:cNvSpPr/>
            <p:nvPr/>
          </p:nvSpPr>
          <p:spPr>
            <a:xfrm>
              <a:off x="6120240" y="2245206"/>
              <a:ext cx="724750" cy="369332"/>
            </a:xfrm>
            <a:prstGeom prst="rect">
              <a:avLst/>
            </a:prstGeom>
          </p:spPr>
          <p:txBody>
            <a:bodyPr wrap="none">
              <a:spAutoFit/>
            </a:bodyPr>
            <a:lstStyle/>
            <a:p>
              <a:pPr lvl="0"/>
              <a:r>
                <a:rPr lang="sv-SE" dirty="0">
                  <a:solidFill>
                    <a:schemeClr val="bg1"/>
                  </a:solidFill>
                  <a:latin typeface="+mj-lt"/>
                </a:rPr>
                <a:t>Ränta</a:t>
              </a:r>
            </a:p>
          </p:txBody>
        </p:sp>
        <p:sp>
          <p:nvSpPr>
            <p:cNvPr id="47" name="Rektangel 46"/>
            <p:cNvSpPr/>
            <p:nvPr/>
          </p:nvSpPr>
          <p:spPr>
            <a:xfrm>
              <a:off x="7129465" y="2248909"/>
              <a:ext cx="734945" cy="369332"/>
            </a:xfrm>
            <a:prstGeom prst="rect">
              <a:avLst/>
            </a:prstGeom>
          </p:spPr>
          <p:txBody>
            <a:bodyPr wrap="none">
              <a:spAutoFit/>
            </a:bodyPr>
            <a:lstStyle/>
            <a:p>
              <a:pPr lvl="0"/>
              <a:r>
                <a:rPr lang="sv-SE" dirty="0">
                  <a:latin typeface="+mj-lt"/>
                </a:rPr>
                <a:t>Aktier</a:t>
              </a:r>
            </a:p>
          </p:txBody>
        </p:sp>
      </p:grpSp>
      <p:grpSp>
        <p:nvGrpSpPr>
          <p:cNvPr id="48" name="Grupp 47"/>
          <p:cNvGrpSpPr/>
          <p:nvPr/>
        </p:nvGrpSpPr>
        <p:grpSpPr>
          <a:xfrm>
            <a:off x="2112128" y="3491479"/>
            <a:ext cx="1744170" cy="373035"/>
            <a:chOff x="6120240" y="2245206"/>
            <a:chExt cx="1744170" cy="373035"/>
          </a:xfrm>
        </p:grpSpPr>
        <p:sp>
          <p:nvSpPr>
            <p:cNvPr id="49" name="Rektangel 48"/>
            <p:cNvSpPr/>
            <p:nvPr/>
          </p:nvSpPr>
          <p:spPr>
            <a:xfrm>
              <a:off x="6120240" y="2245206"/>
              <a:ext cx="724750" cy="369332"/>
            </a:xfrm>
            <a:prstGeom prst="rect">
              <a:avLst/>
            </a:prstGeom>
          </p:spPr>
          <p:txBody>
            <a:bodyPr wrap="none">
              <a:spAutoFit/>
            </a:bodyPr>
            <a:lstStyle/>
            <a:p>
              <a:pPr lvl="0"/>
              <a:r>
                <a:rPr lang="sv-SE" dirty="0">
                  <a:solidFill>
                    <a:schemeClr val="bg1"/>
                  </a:solidFill>
                  <a:latin typeface="+mj-lt"/>
                </a:rPr>
                <a:t>Ränta</a:t>
              </a:r>
            </a:p>
          </p:txBody>
        </p:sp>
        <p:sp>
          <p:nvSpPr>
            <p:cNvPr id="50" name="Rektangel 49"/>
            <p:cNvSpPr/>
            <p:nvPr/>
          </p:nvSpPr>
          <p:spPr>
            <a:xfrm>
              <a:off x="7129465" y="2248909"/>
              <a:ext cx="734945" cy="369332"/>
            </a:xfrm>
            <a:prstGeom prst="rect">
              <a:avLst/>
            </a:prstGeom>
          </p:spPr>
          <p:txBody>
            <a:bodyPr wrap="none">
              <a:spAutoFit/>
            </a:bodyPr>
            <a:lstStyle/>
            <a:p>
              <a:pPr lvl="0"/>
              <a:r>
                <a:rPr lang="sv-SE" dirty="0">
                  <a:latin typeface="+mj-lt"/>
                </a:rPr>
                <a:t>Aktier</a:t>
              </a:r>
            </a:p>
          </p:txBody>
        </p:sp>
      </p:grpSp>
      <p:grpSp>
        <p:nvGrpSpPr>
          <p:cNvPr id="51" name="Grupp 50"/>
          <p:cNvGrpSpPr/>
          <p:nvPr/>
        </p:nvGrpSpPr>
        <p:grpSpPr>
          <a:xfrm>
            <a:off x="2127118" y="3988583"/>
            <a:ext cx="1591436" cy="373035"/>
            <a:chOff x="6120240" y="2245206"/>
            <a:chExt cx="1591436" cy="373035"/>
          </a:xfrm>
        </p:grpSpPr>
        <p:sp>
          <p:nvSpPr>
            <p:cNvPr id="52" name="Rektangel 51"/>
            <p:cNvSpPr/>
            <p:nvPr/>
          </p:nvSpPr>
          <p:spPr>
            <a:xfrm>
              <a:off x="6120240" y="2245206"/>
              <a:ext cx="582211" cy="369332"/>
            </a:xfrm>
            <a:prstGeom prst="rect">
              <a:avLst/>
            </a:prstGeom>
          </p:spPr>
          <p:txBody>
            <a:bodyPr wrap="none">
              <a:spAutoFit/>
            </a:bodyPr>
            <a:lstStyle/>
            <a:p>
              <a:pPr lvl="0"/>
              <a:r>
                <a:rPr lang="sv-SE" dirty="0">
                  <a:solidFill>
                    <a:schemeClr val="bg1"/>
                  </a:solidFill>
                  <a:latin typeface="+mj-lt"/>
                </a:rPr>
                <a:t>50%</a:t>
              </a:r>
            </a:p>
          </p:txBody>
        </p:sp>
        <p:sp>
          <p:nvSpPr>
            <p:cNvPr id="53" name="Rektangel 52"/>
            <p:cNvSpPr/>
            <p:nvPr/>
          </p:nvSpPr>
          <p:spPr>
            <a:xfrm>
              <a:off x="7129465" y="2248909"/>
              <a:ext cx="582211" cy="369332"/>
            </a:xfrm>
            <a:prstGeom prst="rect">
              <a:avLst/>
            </a:prstGeom>
          </p:spPr>
          <p:txBody>
            <a:bodyPr wrap="none">
              <a:spAutoFit/>
            </a:bodyPr>
            <a:lstStyle/>
            <a:p>
              <a:pPr lvl="0"/>
              <a:r>
                <a:rPr lang="sv-SE" dirty="0">
                  <a:latin typeface="+mj-lt"/>
                </a:rPr>
                <a:t>50%</a:t>
              </a:r>
            </a:p>
          </p:txBody>
        </p:sp>
      </p:grpSp>
    </p:spTree>
    <p:extLst>
      <p:ext uri="{BB962C8B-B14F-4D97-AF65-F5344CB8AC3E}">
        <p14:creationId xmlns:p14="http://schemas.microsoft.com/office/powerpoint/2010/main" val="15827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38572" y="1524000"/>
            <a:ext cx="4259964" cy="522514"/>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Sund och hållbar ekonomi</a:t>
            </a:r>
          </a:p>
        </p:txBody>
      </p:sp>
      <p:sp>
        <p:nvSpPr>
          <p:cNvPr id="6" name="textruta 5"/>
          <p:cNvSpPr txBox="1"/>
          <p:nvPr/>
        </p:nvSpPr>
        <p:spPr>
          <a:xfrm>
            <a:off x="846418" y="2082350"/>
            <a:ext cx="4259964" cy="2163532"/>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Spara först – konsumera sedan</a:t>
            </a:r>
          </a:p>
          <a:p>
            <a:pPr>
              <a:tabLst>
                <a:tab pos="214313" algn="l"/>
              </a:tabLst>
            </a:pPr>
            <a:r>
              <a:rPr lang="sv-SE" sz="2000" dirty="0">
                <a:ea typeface="Arial" charset="0"/>
                <a:cs typeface="Arial" charset="0"/>
              </a:rPr>
              <a:t>• </a:t>
            </a:r>
            <a:r>
              <a:rPr lang="sv-SE" sz="2000" dirty="0">
                <a:latin typeface="+mj-lt"/>
                <a:ea typeface="Arial" charset="0"/>
                <a:cs typeface="Arial" charset="0"/>
              </a:rPr>
              <a:t>Undvik låna till konsumtion</a:t>
            </a:r>
          </a:p>
          <a:p>
            <a:pPr>
              <a:tabLst>
                <a:tab pos="214313" algn="l"/>
              </a:tabLst>
            </a:pPr>
            <a:r>
              <a:rPr lang="sv-SE" sz="2000" dirty="0">
                <a:ea typeface="Arial" charset="0"/>
                <a:cs typeface="Arial" charset="0"/>
              </a:rPr>
              <a:t>• </a:t>
            </a:r>
            <a:r>
              <a:rPr lang="sv-SE" sz="2000" dirty="0">
                <a:latin typeface="+mj-lt"/>
                <a:ea typeface="Arial" charset="0"/>
                <a:cs typeface="Arial" charset="0"/>
              </a:rPr>
              <a:t>Om du lånar - amortera</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8" y="6445250"/>
            <a:ext cx="1192589"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ATT SPARA LÅNGSIKTIGT</a:t>
            </a:r>
          </a:p>
        </p:txBody>
      </p:sp>
    </p:spTree>
    <p:extLst>
      <p:ext uri="{BB962C8B-B14F-4D97-AF65-F5344CB8AC3E}">
        <p14:creationId xmlns:p14="http://schemas.microsoft.com/office/powerpoint/2010/main" val="361799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3692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Privatekonomi</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D3E9D24-BA58-4F47-BDA9-55F4E97D28B5}"/>
              </a:ext>
            </a:extLst>
          </p:cNvPr>
          <p:cNvSpPr txBox="1"/>
          <p:nvPr/>
        </p:nvSpPr>
        <p:spPr>
          <a:xfrm>
            <a:off x="938571" y="1432494"/>
            <a:ext cx="8882762" cy="3096976"/>
          </a:xfrm>
          <a:prstGeom prst="rect">
            <a:avLst/>
          </a:prstGeom>
          <a:noFill/>
        </p:spPr>
        <p:txBody>
          <a:bodyPr wrap="square" rtlCol="0" anchor="t">
            <a:noAutofit/>
          </a:bodyPr>
          <a:lstStyle/>
          <a:p>
            <a:pPr marL="185738" indent="-185738">
              <a:buFont typeface="Arial" panose="020B0604020202020204" pitchFamily="34" charset="0"/>
              <a:buChar char="•"/>
            </a:pPr>
            <a:r>
              <a:rPr lang="sv-SE" sz="2000" b="1" dirty="0">
                <a:latin typeface="+mj-lt"/>
                <a:ea typeface="Arial" charset="0"/>
                <a:cs typeface="Arial" charset="0"/>
              </a:rPr>
              <a:t>Säkerställ dina inkomster</a:t>
            </a:r>
          </a:p>
          <a:p>
            <a:r>
              <a:rPr lang="sv-SE" sz="2000" dirty="0">
                <a:latin typeface="+mj-lt"/>
                <a:ea typeface="Arial" charset="0"/>
                <a:cs typeface="Arial" charset="0"/>
              </a:rPr>
              <a:t>    - A-kassa</a:t>
            </a:r>
          </a:p>
          <a:p>
            <a:r>
              <a:rPr lang="sv-SE" sz="2000" dirty="0">
                <a:latin typeface="+mj-lt"/>
                <a:ea typeface="Arial" charset="0"/>
                <a:cs typeface="Arial" charset="0"/>
              </a:rPr>
              <a:t>    - Inkomstförsäkring</a:t>
            </a:r>
          </a:p>
          <a:p>
            <a:pPr marL="185738" indent="-185738">
              <a:buFont typeface="Arial" panose="020B0604020202020204" pitchFamily="34" charset="0"/>
              <a:buChar char="•"/>
            </a:pPr>
            <a:r>
              <a:rPr lang="sv-SE" sz="2000" b="1" dirty="0">
                <a:latin typeface="+mj-lt"/>
                <a:ea typeface="Arial" charset="0"/>
                <a:cs typeface="Arial" charset="0"/>
              </a:rPr>
              <a:t>Gå igenom dina utgifter och se över känsligheten för förändringar</a:t>
            </a:r>
          </a:p>
          <a:p>
            <a:r>
              <a:rPr lang="sv-SE" sz="2000" dirty="0">
                <a:latin typeface="+mj-lt"/>
                <a:ea typeface="Arial" charset="0"/>
                <a:cs typeface="Arial" charset="0"/>
              </a:rPr>
              <a:t>    - Bolån – vad händer om räntan går upp? </a:t>
            </a:r>
          </a:p>
          <a:p>
            <a:r>
              <a:rPr lang="sv-SE" sz="2000" dirty="0">
                <a:latin typeface="+mj-lt"/>
                <a:ea typeface="Arial" charset="0"/>
                <a:cs typeface="Arial" charset="0"/>
              </a:rPr>
              <a:t>    - Förändringar i skatter och bidrag? </a:t>
            </a:r>
          </a:p>
          <a:p>
            <a:pPr marL="185738" indent="-185738">
              <a:buFont typeface="Arial" panose="020B0604020202020204" pitchFamily="34" charset="0"/>
              <a:buChar char="•"/>
            </a:pPr>
            <a:r>
              <a:rPr lang="sv-SE" sz="2000" b="1" dirty="0">
                <a:latin typeface="+mj-lt"/>
                <a:ea typeface="Arial" charset="0"/>
                <a:cs typeface="Arial" charset="0"/>
              </a:rPr>
              <a:t>Buffertspara</a:t>
            </a:r>
          </a:p>
        </p:txBody>
      </p:sp>
      <p:grpSp>
        <p:nvGrpSpPr>
          <p:cNvPr id="2" name="Grupp 1"/>
          <p:cNvGrpSpPr/>
          <p:nvPr/>
        </p:nvGrpSpPr>
        <p:grpSpPr>
          <a:xfrm>
            <a:off x="263374" y="6036660"/>
            <a:ext cx="1796654" cy="579237"/>
            <a:chOff x="263374" y="6036660"/>
            <a:chExt cx="1796654"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213609"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ATT SPARA LÅNGSIKTIGT</a:t>
              </a:r>
            </a:p>
          </p:txBody>
        </p:sp>
      </p:grpSp>
    </p:spTree>
    <p:extLst>
      <p:ext uri="{BB962C8B-B14F-4D97-AF65-F5344CB8AC3E}">
        <p14:creationId xmlns:p14="http://schemas.microsoft.com/office/powerpoint/2010/main" val="299806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38572" y="1524000"/>
            <a:ext cx="4259964" cy="522514"/>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Skapa ett sparutrymme</a:t>
            </a:r>
          </a:p>
        </p:txBody>
      </p:sp>
      <p:sp>
        <p:nvSpPr>
          <p:cNvPr id="6" name="textruta 5"/>
          <p:cNvSpPr txBox="1"/>
          <p:nvPr/>
        </p:nvSpPr>
        <p:spPr>
          <a:xfrm>
            <a:off x="846418" y="2082350"/>
            <a:ext cx="4259964" cy="2163532"/>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Se till att få koll!</a:t>
            </a:r>
          </a:p>
          <a:p>
            <a:pPr>
              <a:tabLst>
                <a:tab pos="214313" algn="l"/>
              </a:tabLst>
            </a:pPr>
            <a:r>
              <a:rPr lang="sv-SE" sz="2000" dirty="0">
                <a:ea typeface="Arial" charset="0"/>
                <a:cs typeface="Arial" charset="0"/>
              </a:rPr>
              <a:t>• </a:t>
            </a:r>
            <a:r>
              <a:rPr lang="sv-SE" sz="2000" dirty="0">
                <a:latin typeface="+mj-lt"/>
                <a:ea typeface="Arial" charset="0"/>
                <a:cs typeface="Arial" charset="0"/>
              </a:rPr>
              <a:t>Gör en budget</a:t>
            </a:r>
          </a:p>
          <a:p>
            <a:pPr>
              <a:tabLst>
                <a:tab pos="214313" algn="l"/>
              </a:tabLst>
            </a:pPr>
            <a:r>
              <a:rPr lang="sv-SE" sz="2000" dirty="0">
                <a:ea typeface="Arial" charset="0"/>
                <a:cs typeface="Arial" charset="0"/>
              </a:rPr>
              <a:t>• </a:t>
            </a:r>
            <a:r>
              <a:rPr lang="sv-SE" sz="2000" dirty="0">
                <a:latin typeface="+mj-lt"/>
                <a:ea typeface="Arial" charset="0"/>
                <a:cs typeface="Arial" charset="0"/>
              </a:rPr>
              <a:t>Se till att inkomsterna överstiger 	utgifterna</a:t>
            </a:r>
          </a:p>
          <a:p>
            <a:pPr>
              <a:tabLst>
                <a:tab pos="214313" algn="l"/>
              </a:tabLst>
            </a:pPr>
            <a:r>
              <a:rPr lang="sv-SE" sz="2000" dirty="0">
                <a:ea typeface="Arial" charset="0"/>
                <a:cs typeface="Arial" charset="0"/>
              </a:rPr>
              <a:t>• </a:t>
            </a:r>
            <a:r>
              <a:rPr lang="sv-SE" sz="2000" dirty="0">
                <a:latin typeface="+mj-lt"/>
                <a:ea typeface="Arial" charset="0"/>
                <a:cs typeface="Arial" charset="0"/>
              </a:rPr>
              <a:t>Spara regelbundet</a:t>
            </a:r>
          </a:p>
          <a:p>
            <a:pPr>
              <a:tabLst>
                <a:tab pos="214313" algn="l"/>
              </a:tabLst>
            </a:pPr>
            <a:r>
              <a:rPr lang="sv-SE" sz="2000" dirty="0">
                <a:ea typeface="Arial" charset="0"/>
                <a:cs typeface="Arial" charset="0"/>
              </a:rPr>
              <a:t>• </a:t>
            </a:r>
            <a:r>
              <a:rPr lang="sv-SE" sz="2000" dirty="0">
                <a:latin typeface="+mj-lt"/>
                <a:ea typeface="Arial" charset="0"/>
                <a:cs typeface="Arial" charset="0"/>
              </a:rPr>
              <a:t>Sätt upp tydliga sparmål</a:t>
            </a:r>
          </a:p>
          <a:p>
            <a:pPr>
              <a:tabLst>
                <a:tab pos="214313" algn="l"/>
              </a:tabLst>
            </a:pPr>
            <a:r>
              <a:rPr lang="sv-SE" sz="2000" dirty="0">
                <a:ea typeface="Arial" charset="0"/>
                <a:cs typeface="Arial" charset="0"/>
              </a:rPr>
              <a:t>• </a:t>
            </a:r>
            <a:r>
              <a:rPr lang="sv-SE" sz="2000" dirty="0">
                <a:latin typeface="+mj-lt"/>
                <a:ea typeface="Arial" charset="0"/>
                <a:cs typeface="Arial" charset="0"/>
              </a:rPr>
              <a:t>Spara först – konsumera sedan</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224120"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ATT SPARA LÅNGSIKTIGT</a:t>
            </a:r>
          </a:p>
        </p:txBody>
      </p:sp>
    </p:spTree>
    <p:extLst>
      <p:ext uri="{BB962C8B-B14F-4D97-AF65-F5344CB8AC3E}">
        <p14:creationId xmlns:p14="http://schemas.microsoft.com/office/powerpoint/2010/main" val="7061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38863" cy="6858000"/>
          </a:xfrm>
          <a:prstGeom prst="rect">
            <a:avLst/>
          </a:prstGeom>
        </p:spPr>
      </p:pic>
      <p:sp>
        <p:nvSpPr>
          <p:cNvPr id="14" name="textruta 13"/>
          <p:cNvSpPr txBox="1"/>
          <p:nvPr/>
        </p:nvSpPr>
        <p:spPr>
          <a:xfrm>
            <a:off x="7079868" y="1557867"/>
            <a:ext cx="3960666" cy="523482"/>
          </a:xfrm>
          <a:prstGeom prst="rect">
            <a:avLst/>
          </a:prstGeom>
          <a:noFill/>
        </p:spPr>
        <p:txBody>
          <a:bodyPr wrap="square" rtlCol="0" anchor="t">
            <a:noAutofit/>
          </a:bodyPr>
          <a:lstStyle/>
          <a:p>
            <a:r>
              <a:rPr lang="sv-SE" sz="2800" b="1" dirty="0">
                <a:solidFill>
                  <a:prstClr val="black"/>
                </a:solidFill>
                <a:latin typeface="Calibri" panose="020F0502020204030204" pitchFamily="34" charset="0"/>
                <a:ea typeface="Arial" charset="0"/>
                <a:cs typeface="Calibri" panose="020F0502020204030204" pitchFamily="34" charset="0"/>
              </a:rPr>
              <a:t>Amortering är också ett sparande</a:t>
            </a:r>
          </a:p>
        </p:txBody>
      </p:sp>
      <p:sp>
        <p:nvSpPr>
          <p:cNvPr id="15" name="textruta 14"/>
          <p:cNvSpPr txBox="1"/>
          <p:nvPr/>
        </p:nvSpPr>
        <p:spPr>
          <a:xfrm>
            <a:off x="6991108" y="2517415"/>
            <a:ext cx="4587747" cy="4095308"/>
          </a:xfrm>
          <a:prstGeom prst="rect">
            <a:avLst/>
          </a:prstGeom>
          <a:noFill/>
        </p:spPr>
        <p:txBody>
          <a:bodyPr wrap="square" rtlCol="0" anchor="t">
            <a:noAutofit/>
          </a:bodyPr>
          <a:lstStyle/>
          <a:p>
            <a:pPr marL="342900" indent="-342900">
              <a:buFont typeface="Arial" panose="020B0604020202020204" pitchFamily="34" charset="0"/>
              <a:buChar char="•"/>
              <a:tabLst>
                <a:tab pos="214313" algn="l"/>
              </a:tabLst>
            </a:pPr>
            <a:r>
              <a:rPr lang="sv-SE" sz="2000" dirty="0">
                <a:latin typeface="+mj-lt"/>
                <a:ea typeface="Arial" charset="0"/>
                <a:cs typeface="Arial" charset="0"/>
              </a:rPr>
              <a:t>Sänker dina räntekostnader</a:t>
            </a:r>
          </a:p>
          <a:p>
            <a:pPr marL="342900" indent="-342900">
              <a:buFont typeface="Arial" panose="020B0604020202020204" pitchFamily="34" charset="0"/>
              <a:buChar char="•"/>
              <a:tabLst>
                <a:tab pos="214313" algn="l"/>
              </a:tabLst>
            </a:pPr>
            <a:r>
              <a:rPr lang="sv-SE" sz="2000" dirty="0">
                <a:latin typeface="+mj-lt"/>
                <a:ea typeface="Arial" charset="0"/>
                <a:cs typeface="Arial" charset="0"/>
              </a:rPr>
              <a:t>Minskar din räntekänslighet</a:t>
            </a:r>
          </a:p>
          <a:p>
            <a:pPr marL="342900" indent="-342900">
              <a:buFont typeface="Arial" panose="020B0604020202020204" pitchFamily="34" charset="0"/>
              <a:buChar char="•"/>
              <a:tabLst>
                <a:tab pos="214313" algn="l"/>
              </a:tabLst>
            </a:pPr>
            <a:r>
              <a:rPr lang="sv-SE" sz="2000" dirty="0">
                <a:latin typeface="+mj-lt"/>
                <a:ea typeface="Arial" charset="0"/>
                <a:cs typeface="Arial" charset="0"/>
              </a:rPr>
              <a:t>Amortera minst i samma takt som värdeminskningen på objektet du </a:t>
            </a:r>
            <a:br>
              <a:rPr lang="sv-SE" sz="2000" dirty="0">
                <a:latin typeface="+mj-lt"/>
                <a:ea typeface="Arial" charset="0"/>
                <a:cs typeface="Arial" charset="0"/>
              </a:rPr>
            </a:br>
            <a:r>
              <a:rPr lang="sv-SE" sz="2000" dirty="0">
                <a:latin typeface="+mj-lt"/>
                <a:ea typeface="Arial" charset="0"/>
                <a:cs typeface="Arial" charset="0"/>
              </a:rPr>
              <a:t>lånar till</a:t>
            </a:r>
          </a:p>
          <a:p>
            <a:pPr marL="342900" indent="-342900">
              <a:buFont typeface="Arial" panose="020B0604020202020204" pitchFamily="34" charset="0"/>
              <a:buChar char="•"/>
              <a:tabLst>
                <a:tab pos="214313" algn="l"/>
              </a:tabLst>
            </a:pPr>
            <a:r>
              <a:rPr lang="sv-SE" sz="2000" dirty="0">
                <a:latin typeface="+mj-lt"/>
                <a:ea typeface="Arial" charset="0"/>
                <a:cs typeface="Arial" charset="0"/>
              </a:rPr>
              <a:t>Ökar dina möjligheter att låna i framtiden</a:t>
            </a:r>
          </a:p>
          <a:p>
            <a:pPr marL="342900" indent="-342900">
              <a:buFont typeface="Arial" panose="020B0604020202020204" pitchFamily="34" charset="0"/>
              <a:buChar char="•"/>
              <a:tabLst>
                <a:tab pos="214313" algn="l"/>
              </a:tabLst>
            </a:pPr>
            <a:r>
              <a:rPr lang="sv-SE" sz="2000" dirty="0">
                <a:latin typeface="+mj-lt"/>
                <a:ea typeface="Arial" charset="0"/>
                <a:cs typeface="Arial" charset="0"/>
              </a:rPr>
              <a:t>Rak amortering</a:t>
            </a:r>
          </a:p>
          <a:p>
            <a:pPr marL="342900" indent="-342900">
              <a:buFont typeface="Arial" panose="020B0604020202020204" pitchFamily="34" charset="0"/>
              <a:buChar char="•"/>
              <a:tabLst>
                <a:tab pos="214313" algn="l"/>
              </a:tabLst>
            </a:pPr>
            <a:r>
              <a:rPr lang="sv-SE" sz="2000" dirty="0">
                <a:latin typeface="+mj-lt"/>
                <a:ea typeface="Arial" charset="0"/>
                <a:cs typeface="Arial" charset="0"/>
              </a:rPr>
              <a:t>Annuitet</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245140"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ea typeface="Arial" charset="0"/>
                <a:cs typeface="Arial" charset="0"/>
              </a:rPr>
              <a:t>ATT SPARA LÅNGSIKTIGT</a:t>
            </a:r>
          </a:p>
        </p:txBody>
      </p:sp>
    </p:spTree>
    <p:extLst>
      <p:ext uri="{BB962C8B-B14F-4D97-AF65-F5344CB8AC3E}">
        <p14:creationId xmlns:p14="http://schemas.microsoft.com/office/powerpoint/2010/main" val="421665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38863" cy="6858000"/>
          </a:xfrm>
          <a:prstGeom prst="rect">
            <a:avLst/>
          </a:prstGeom>
        </p:spPr>
      </p:pic>
      <p:sp>
        <p:nvSpPr>
          <p:cNvPr id="14" name="textruta 13"/>
          <p:cNvSpPr txBox="1"/>
          <p:nvPr/>
        </p:nvSpPr>
        <p:spPr>
          <a:xfrm>
            <a:off x="7079868" y="1557867"/>
            <a:ext cx="3960666" cy="523482"/>
          </a:xfrm>
          <a:prstGeom prst="rect">
            <a:avLst/>
          </a:prstGeom>
          <a:noFill/>
        </p:spPr>
        <p:txBody>
          <a:bodyPr wrap="square" rtlCol="0" anchor="t">
            <a:noAutofit/>
          </a:bodyPr>
          <a:lstStyle/>
          <a:p>
            <a:r>
              <a:rPr lang="sv-SE" sz="2800" b="1" dirty="0">
                <a:solidFill>
                  <a:prstClr val="black"/>
                </a:solidFill>
                <a:latin typeface="Calibri" panose="020F0502020204030204" pitchFamily="34" charset="0"/>
                <a:ea typeface="Arial" charset="0"/>
                <a:cs typeface="Calibri" panose="020F0502020204030204" pitchFamily="34" charset="0"/>
              </a:rPr>
              <a:t>Hur får jag pengarna att växa?</a:t>
            </a:r>
          </a:p>
        </p:txBody>
      </p:sp>
      <p:sp>
        <p:nvSpPr>
          <p:cNvPr id="15" name="textruta 14"/>
          <p:cNvSpPr txBox="1"/>
          <p:nvPr/>
        </p:nvSpPr>
        <p:spPr>
          <a:xfrm>
            <a:off x="6991108" y="2517415"/>
            <a:ext cx="4587747" cy="4095308"/>
          </a:xfrm>
          <a:prstGeom prst="rect">
            <a:avLst/>
          </a:prstGeom>
          <a:noFill/>
        </p:spPr>
        <p:txBody>
          <a:bodyPr wrap="square" rtlCol="0" anchor="t">
            <a:noAutofit/>
          </a:bodyPr>
          <a:lstStyle/>
          <a:p>
            <a:pPr marL="342900" indent="-342900">
              <a:buFont typeface="Arial" panose="020B0604020202020204" pitchFamily="34" charset="0"/>
              <a:buChar char="•"/>
              <a:tabLst>
                <a:tab pos="214313" algn="l"/>
              </a:tabLst>
            </a:pPr>
            <a:r>
              <a:rPr lang="sv-SE" sz="2000" dirty="0">
                <a:latin typeface="+mj-lt"/>
                <a:ea typeface="Arial" charset="0"/>
                <a:cs typeface="Arial" charset="0"/>
              </a:rPr>
              <a:t>Spara regelbundet</a:t>
            </a:r>
          </a:p>
          <a:p>
            <a:pPr marL="342900" indent="-342900">
              <a:buFont typeface="Arial" panose="020B0604020202020204" pitchFamily="34" charset="0"/>
              <a:buChar char="•"/>
              <a:tabLst>
                <a:tab pos="214313" algn="l"/>
              </a:tabLst>
            </a:pPr>
            <a:r>
              <a:rPr lang="sv-SE" sz="2000" dirty="0">
                <a:latin typeface="+mj-lt"/>
                <a:ea typeface="Arial" charset="0"/>
                <a:cs typeface="Arial" charset="0"/>
              </a:rPr>
              <a:t>Aktieexponering</a:t>
            </a:r>
          </a:p>
          <a:p>
            <a:pPr marL="342900" indent="-342900">
              <a:buFont typeface="Arial" panose="020B0604020202020204" pitchFamily="34" charset="0"/>
              <a:buChar char="•"/>
              <a:tabLst>
                <a:tab pos="214313" algn="l"/>
              </a:tabLst>
            </a:pPr>
            <a:r>
              <a:rPr lang="sv-SE" sz="2000" dirty="0">
                <a:latin typeface="+mj-lt"/>
                <a:ea typeface="Arial" charset="0"/>
                <a:cs typeface="Arial" charset="0"/>
              </a:rPr>
              <a:t>Avgifternas betydelse</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245140"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ea typeface="Arial" charset="0"/>
                <a:cs typeface="Arial" charset="0"/>
              </a:rPr>
              <a:t>ATT SPARA LÅNGSIKTIGT</a:t>
            </a:r>
          </a:p>
        </p:txBody>
      </p:sp>
    </p:spTree>
    <p:extLst>
      <p:ext uri="{BB962C8B-B14F-4D97-AF65-F5344CB8AC3E}">
        <p14:creationId xmlns:p14="http://schemas.microsoft.com/office/powerpoint/2010/main" val="183263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38863" cy="6858000"/>
          </a:xfrm>
          <a:prstGeom prst="rect">
            <a:avLst/>
          </a:prstGeom>
        </p:spPr>
      </p:pic>
      <p:sp>
        <p:nvSpPr>
          <p:cNvPr id="14" name="textruta 13"/>
          <p:cNvSpPr txBox="1"/>
          <p:nvPr/>
        </p:nvSpPr>
        <p:spPr>
          <a:xfrm>
            <a:off x="7079868" y="1557867"/>
            <a:ext cx="3960666" cy="523482"/>
          </a:xfrm>
          <a:prstGeom prst="rect">
            <a:avLst/>
          </a:prstGeom>
          <a:noFill/>
        </p:spPr>
        <p:txBody>
          <a:bodyPr wrap="square" rtlCol="0" anchor="t">
            <a:noAutofit/>
          </a:bodyPr>
          <a:lstStyle/>
          <a:p>
            <a:r>
              <a:rPr lang="sv-SE" sz="2800" b="1" dirty="0">
                <a:solidFill>
                  <a:prstClr val="black"/>
                </a:solidFill>
                <a:latin typeface="Calibri" panose="020F0502020204030204" pitchFamily="34" charset="0"/>
                <a:ea typeface="Arial" charset="0"/>
                <a:cs typeface="Calibri" panose="020F0502020204030204" pitchFamily="34" charset="0"/>
              </a:rPr>
              <a:t>Spara och placera handlar om två saker</a:t>
            </a:r>
          </a:p>
        </p:txBody>
      </p:sp>
      <p:sp>
        <p:nvSpPr>
          <p:cNvPr id="15" name="textruta 14"/>
          <p:cNvSpPr txBox="1"/>
          <p:nvPr/>
        </p:nvSpPr>
        <p:spPr>
          <a:xfrm>
            <a:off x="6882595" y="2467238"/>
            <a:ext cx="4355211"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Ta reda på din riskvilja</a:t>
            </a:r>
          </a:p>
          <a:p>
            <a:pPr>
              <a:tabLst>
                <a:tab pos="214313" algn="l"/>
              </a:tabLst>
            </a:pPr>
            <a:r>
              <a:rPr lang="sv-SE" sz="2000" dirty="0">
                <a:ea typeface="Arial" charset="0"/>
                <a:cs typeface="Arial" charset="0"/>
              </a:rPr>
              <a:t>• </a:t>
            </a:r>
            <a:r>
              <a:rPr lang="sv-SE" sz="2000" dirty="0">
                <a:latin typeface="+mj-lt"/>
                <a:ea typeface="Arial" charset="0"/>
                <a:cs typeface="Arial" charset="0"/>
              </a:rPr>
              <a:t>Välja och vikta lämpliga finansiella 	instrument</a:t>
            </a:r>
          </a:p>
          <a:p>
            <a:pPr>
              <a:lnSpc>
                <a:spcPts val="3000"/>
              </a:lnSpc>
              <a:tabLst>
                <a:tab pos="214313" algn="l"/>
              </a:tabLst>
            </a:pPr>
            <a:r>
              <a:rPr lang="sv-SE" sz="2000" dirty="0">
                <a:latin typeface="+mj-lt"/>
                <a:ea typeface="Arial" charset="0"/>
                <a:cs typeface="Arial" charset="0"/>
              </a:rPr>
              <a:t>	</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203098"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ATT SPARA LÅNGSIKTIGT</a:t>
            </a:r>
          </a:p>
        </p:txBody>
      </p:sp>
    </p:spTree>
    <p:extLst>
      <p:ext uri="{BB962C8B-B14F-4D97-AF65-F5344CB8AC3E}">
        <p14:creationId xmlns:p14="http://schemas.microsoft.com/office/powerpoint/2010/main" val="130769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515525"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Tre viktiga steg för ett lyckat sparande</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D3E9D24-BA58-4F47-BDA9-55F4E97D28B5}"/>
              </a:ext>
            </a:extLst>
          </p:cNvPr>
          <p:cNvSpPr txBox="1"/>
          <p:nvPr/>
        </p:nvSpPr>
        <p:spPr>
          <a:xfrm>
            <a:off x="938571" y="1432494"/>
            <a:ext cx="8882762" cy="3096976"/>
          </a:xfrm>
          <a:prstGeom prst="rect">
            <a:avLst/>
          </a:prstGeom>
          <a:noFill/>
        </p:spPr>
        <p:txBody>
          <a:bodyPr wrap="square" rtlCol="0" anchor="t">
            <a:noAutofit/>
          </a:bodyPr>
          <a:lstStyle/>
          <a:p>
            <a:pPr marL="185738" indent="-185738">
              <a:buFont typeface="Arial" panose="020B0604020202020204" pitchFamily="34" charset="0"/>
              <a:buChar char="•"/>
            </a:pPr>
            <a:r>
              <a:rPr lang="sv-SE" sz="2000" b="1" dirty="0">
                <a:latin typeface="+mj-lt"/>
                <a:ea typeface="Arial" charset="0"/>
                <a:cs typeface="Arial" charset="0"/>
              </a:rPr>
              <a:t>Risknivå</a:t>
            </a:r>
          </a:p>
          <a:p>
            <a:r>
              <a:rPr lang="sv-SE" sz="2000" dirty="0">
                <a:latin typeface="+mj-lt"/>
                <a:ea typeface="Arial" charset="0"/>
                <a:cs typeface="Arial" charset="0"/>
              </a:rPr>
              <a:t>    - En lämplig risknivå motsvarar konsumentens riskbenägenhet och avkastningskrav.</a:t>
            </a:r>
          </a:p>
          <a:p>
            <a:pPr marL="185738" indent="-185738">
              <a:buFont typeface="Arial" panose="020B0604020202020204" pitchFamily="34" charset="0"/>
              <a:buChar char="•"/>
            </a:pPr>
            <a:r>
              <a:rPr lang="sv-SE" sz="2000" b="1" dirty="0">
                <a:latin typeface="+mj-lt"/>
                <a:ea typeface="Arial" charset="0"/>
                <a:cs typeface="Arial" charset="0"/>
              </a:rPr>
              <a:t>Aktiv eller passiv fondförvaltning</a:t>
            </a:r>
          </a:p>
          <a:p>
            <a:r>
              <a:rPr lang="sv-SE" sz="2000" dirty="0">
                <a:latin typeface="+mj-lt"/>
                <a:ea typeface="Arial" charset="0"/>
                <a:cs typeface="Arial" charset="0"/>
              </a:rPr>
              <a:t>    - Både och. </a:t>
            </a:r>
          </a:p>
          <a:p>
            <a:pPr marL="185738" indent="-185738">
              <a:buFont typeface="Arial" panose="020B0604020202020204" pitchFamily="34" charset="0"/>
              <a:buChar char="•"/>
            </a:pPr>
            <a:r>
              <a:rPr lang="sv-SE" sz="2000" b="1" dirty="0">
                <a:latin typeface="+mj-lt"/>
                <a:ea typeface="Arial" charset="0"/>
                <a:cs typeface="Arial" charset="0"/>
              </a:rPr>
              <a:t>Vad ska jag köpa?</a:t>
            </a:r>
          </a:p>
          <a:p>
            <a:r>
              <a:rPr lang="sv-SE" sz="2000" b="1" dirty="0">
                <a:latin typeface="+mj-lt"/>
                <a:ea typeface="Arial" charset="0"/>
                <a:cs typeface="Arial" charset="0"/>
              </a:rPr>
              <a:t>    - </a:t>
            </a:r>
            <a:r>
              <a:rPr lang="sv-SE" sz="2000" dirty="0">
                <a:latin typeface="+mj-lt"/>
                <a:ea typeface="Arial" charset="0"/>
                <a:cs typeface="Arial" charset="0"/>
              </a:rPr>
              <a:t>Prisvärda finansiella instrument med hög förväntad riskjusterad avkastning. </a:t>
            </a:r>
          </a:p>
          <a:p>
            <a:endParaRPr lang="sv-SE" sz="2000" dirty="0"/>
          </a:p>
          <a:p>
            <a:endParaRPr lang="sv-SE" sz="2000" dirty="0">
              <a:latin typeface="+mj-lt"/>
              <a:ea typeface="Arial" charset="0"/>
              <a:cs typeface="Arial" charset="0"/>
            </a:endParaRPr>
          </a:p>
          <a:p>
            <a:endParaRPr lang="sv-SE" sz="2000" b="1" dirty="0">
              <a:latin typeface="+mj-lt"/>
              <a:ea typeface="Arial" charset="0"/>
              <a:cs typeface="Arial" charset="0"/>
            </a:endParaRPr>
          </a:p>
        </p:txBody>
      </p:sp>
      <p:grpSp>
        <p:nvGrpSpPr>
          <p:cNvPr id="2" name="Grupp 1"/>
          <p:cNvGrpSpPr/>
          <p:nvPr/>
        </p:nvGrpSpPr>
        <p:grpSpPr>
          <a:xfrm>
            <a:off x="263374" y="6036660"/>
            <a:ext cx="1796654" cy="579237"/>
            <a:chOff x="263374" y="6036660"/>
            <a:chExt cx="1796654"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213609"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ATT SPARA LÅNGSIKTIGT</a:t>
              </a:r>
            </a:p>
          </p:txBody>
        </p:sp>
      </p:grpSp>
      <p:grpSp>
        <p:nvGrpSpPr>
          <p:cNvPr id="5" name="Grupp 4"/>
          <p:cNvGrpSpPr/>
          <p:nvPr/>
        </p:nvGrpSpPr>
        <p:grpSpPr>
          <a:xfrm>
            <a:off x="3071018" y="3785423"/>
            <a:ext cx="3226680" cy="2576803"/>
            <a:chOff x="3315435" y="4062246"/>
            <a:chExt cx="3226680" cy="2576803"/>
          </a:xfrm>
        </p:grpSpPr>
        <p:sp>
          <p:nvSpPr>
            <p:cNvPr id="14" name="Rectangle 13">
              <a:extLst>
                <a:ext uri="{FF2B5EF4-FFF2-40B4-BE49-F238E27FC236}">
                  <a16:creationId xmlns:a16="http://schemas.microsoft.com/office/drawing/2014/main" id="{1BAC16C9-1596-4248-8A29-CFD265D5AC5F}"/>
                </a:ext>
              </a:extLst>
            </p:cNvPr>
            <p:cNvSpPr/>
            <p:nvPr/>
          </p:nvSpPr>
          <p:spPr>
            <a:xfrm>
              <a:off x="4245947" y="4062246"/>
              <a:ext cx="1365656" cy="378909"/>
            </a:xfrm>
            <a:prstGeom prst="rect">
              <a:avLst/>
            </a:prstGeom>
            <a:solidFill>
              <a:schemeClr val="bg1">
                <a:lumMod val="65000"/>
              </a:schemeClr>
            </a:solidFill>
          </p:spPr>
          <p:txBody>
            <a:bodyPr wrap="square">
              <a:spAutoFit/>
            </a:bodyPr>
            <a:lstStyle/>
            <a:p>
              <a:pPr algn="ctr">
                <a:spcBef>
                  <a:spcPts val="600"/>
                </a:spcBef>
              </a:pPr>
              <a:r>
                <a:rPr lang="sv-SE" b="1" dirty="0">
                  <a:solidFill>
                    <a:schemeClr val="bg1"/>
                  </a:solidFill>
                  <a:latin typeface="+mj-lt"/>
                </a:rPr>
                <a:t>Medelålder</a:t>
              </a:r>
            </a:p>
          </p:txBody>
        </p:sp>
        <p:graphicFrame>
          <p:nvGraphicFramePr>
            <p:cNvPr id="15" name="Chart 14">
              <a:extLst>
                <a:ext uri="{FF2B5EF4-FFF2-40B4-BE49-F238E27FC236}">
                  <a16:creationId xmlns:a16="http://schemas.microsoft.com/office/drawing/2014/main" id="{A321F8DF-D203-4059-8B95-83FBA3166809}"/>
                </a:ext>
              </a:extLst>
            </p:cNvPr>
            <p:cNvGraphicFramePr>
              <a:graphicFrameLocks/>
            </p:cNvGraphicFramePr>
            <p:nvPr>
              <p:extLst>
                <p:ext uri="{D42A27DB-BD31-4B8C-83A1-F6EECF244321}">
                  <p14:modId xmlns:p14="http://schemas.microsoft.com/office/powerpoint/2010/main" val="1971787744"/>
                </p:ext>
              </p:extLst>
            </p:nvPr>
          </p:nvGraphicFramePr>
          <p:xfrm>
            <a:off x="3315435" y="4400296"/>
            <a:ext cx="3226680" cy="2238753"/>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4" name="Grupp 3"/>
          <p:cNvGrpSpPr/>
          <p:nvPr/>
        </p:nvGrpSpPr>
        <p:grpSpPr>
          <a:xfrm>
            <a:off x="6410270" y="3785423"/>
            <a:ext cx="2146014" cy="2050603"/>
            <a:chOff x="6814288" y="4042236"/>
            <a:chExt cx="2146014" cy="2050603"/>
          </a:xfrm>
        </p:grpSpPr>
        <p:graphicFrame>
          <p:nvGraphicFramePr>
            <p:cNvPr id="19" name="Chart 18">
              <a:extLst>
                <a:ext uri="{FF2B5EF4-FFF2-40B4-BE49-F238E27FC236}">
                  <a16:creationId xmlns:a16="http://schemas.microsoft.com/office/drawing/2014/main" id="{058E928A-8855-4B64-8365-1421AAC252C7}"/>
                </a:ext>
              </a:extLst>
            </p:cNvPr>
            <p:cNvGraphicFramePr>
              <a:graphicFrameLocks/>
            </p:cNvGraphicFramePr>
            <p:nvPr>
              <p:extLst>
                <p:ext uri="{D42A27DB-BD31-4B8C-83A1-F6EECF244321}">
                  <p14:modId xmlns:p14="http://schemas.microsoft.com/office/powerpoint/2010/main" val="1864187996"/>
                </p:ext>
              </p:extLst>
            </p:nvPr>
          </p:nvGraphicFramePr>
          <p:xfrm>
            <a:off x="6814288" y="4266927"/>
            <a:ext cx="2146014" cy="1825912"/>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upp 2"/>
            <p:cNvGrpSpPr/>
            <p:nvPr/>
          </p:nvGrpSpPr>
          <p:grpSpPr>
            <a:xfrm>
              <a:off x="7062644" y="4042236"/>
              <a:ext cx="1437181" cy="1926362"/>
              <a:chOff x="6914654" y="4585675"/>
              <a:chExt cx="1437181" cy="1926362"/>
            </a:xfrm>
          </p:grpSpPr>
          <p:sp>
            <p:nvSpPr>
              <p:cNvPr id="16" name="Rectangle 15">
                <a:extLst>
                  <a:ext uri="{FF2B5EF4-FFF2-40B4-BE49-F238E27FC236}">
                    <a16:creationId xmlns:a16="http://schemas.microsoft.com/office/drawing/2014/main" id="{E0999A24-4B05-4593-BF00-53C844B1D275}"/>
                  </a:ext>
                </a:extLst>
              </p:cNvPr>
              <p:cNvSpPr/>
              <p:nvPr/>
            </p:nvSpPr>
            <p:spPr>
              <a:xfrm>
                <a:off x="6914654" y="4585675"/>
                <a:ext cx="1364311" cy="369332"/>
              </a:xfrm>
              <a:prstGeom prst="rect">
                <a:avLst/>
              </a:prstGeom>
              <a:solidFill>
                <a:schemeClr val="bg1">
                  <a:lumMod val="65000"/>
                </a:schemeClr>
              </a:solidFill>
            </p:spPr>
            <p:txBody>
              <a:bodyPr wrap="square">
                <a:spAutoFit/>
              </a:bodyPr>
              <a:lstStyle/>
              <a:p>
                <a:pPr algn="ctr">
                  <a:spcBef>
                    <a:spcPts val="600"/>
                  </a:spcBef>
                </a:pPr>
                <a:r>
                  <a:rPr lang="sv-SE" b="1" dirty="0">
                    <a:solidFill>
                      <a:schemeClr val="bg1"/>
                    </a:solidFill>
                    <a:latin typeface="+mj-lt"/>
                  </a:rPr>
                  <a:t>Äldre</a:t>
                </a:r>
              </a:p>
            </p:txBody>
          </p:sp>
          <p:graphicFrame>
            <p:nvGraphicFramePr>
              <p:cNvPr id="18" name="Chart 17">
                <a:extLst>
                  <a:ext uri="{FF2B5EF4-FFF2-40B4-BE49-F238E27FC236}">
                    <a16:creationId xmlns:a16="http://schemas.microsoft.com/office/drawing/2014/main" id="{2709E754-3E0A-4E98-8EAF-A296EFFC0EBF}"/>
                  </a:ext>
                </a:extLst>
              </p:cNvPr>
              <p:cNvGraphicFramePr>
                <a:graphicFrameLocks/>
              </p:cNvGraphicFramePr>
              <p:nvPr>
                <p:extLst>
                  <p:ext uri="{D42A27DB-BD31-4B8C-83A1-F6EECF244321}">
                    <p14:modId xmlns:p14="http://schemas.microsoft.com/office/powerpoint/2010/main" val="1190503286"/>
                  </p:ext>
                </p:extLst>
              </p:nvPr>
            </p:nvGraphicFramePr>
            <p:xfrm>
              <a:off x="7081593" y="5187511"/>
              <a:ext cx="1270242" cy="1324526"/>
            </p:xfrm>
            <a:graphic>
              <a:graphicData uri="http://schemas.openxmlformats.org/drawingml/2006/chart">
                <c:chart xmlns:c="http://schemas.openxmlformats.org/drawingml/2006/chart" xmlns:r="http://schemas.openxmlformats.org/officeDocument/2006/relationships" r:id="rId6"/>
              </a:graphicData>
            </a:graphic>
          </p:graphicFrame>
        </p:grpSp>
      </p:grpSp>
      <p:grpSp>
        <p:nvGrpSpPr>
          <p:cNvPr id="7" name="Grupp 6"/>
          <p:cNvGrpSpPr/>
          <p:nvPr/>
        </p:nvGrpSpPr>
        <p:grpSpPr>
          <a:xfrm>
            <a:off x="802852" y="3785423"/>
            <a:ext cx="2331191" cy="2151368"/>
            <a:chOff x="2372017" y="4168165"/>
            <a:chExt cx="2331191" cy="2151368"/>
          </a:xfrm>
        </p:grpSpPr>
        <p:grpSp>
          <p:nvGrpSpPr>
            <p:cNvPr id="6" name="Grupp 5"/>
            <p:cNvGrpSpPr/>
            <p:nvPr/>
          </p:nvGrpSpPr>
          <p:grpSpPr>
            <a:xfrm>
              <a:off x="2372017" y="4168165"/>
              <a:ext cx="2331191" cy="2151368"/>
              <a:chOff x="835617" y="4059373"/>
              <a:chExt cx="2331191" cy="2151368"/>
            </a:xfrm>
          </p:grpSpPr>
          <p:sp>
            <p:nvSpPr>
              <p:cNvPr id="9" name="Rectangle 8">
                <a:extLst>
                  <a:ext uri="{FF2B5EF4-FFF2-40B4-BE49-F238E27FC236}">
                    <a16:creationId xmlns:a16="http://schemas.microsoft.com/office/drawing/2014/main" id="{E770BDD7-74DF-4010-AAEF-73ED299AC6FF}"/>
                  </a:ext>
                </a:extLst>
              </p:cNvPr>
              <p:cNvSpPr/>
              <p:nvPr/>
            </p:nvSpPr>
            <p:spPr>
              <a:xfrm>
                <a:off x="1377200" y="4059373"/>
                <a:ext cx="1365656" cy="377078"/>
              </a:xfrm>
              <a:prstGeom prst="rect">
                <a:avLst/>
              </a:prstGeom>
              <a:solidFill>
                <a:schemeClr val="bg1">
                  <a:lumMod val="65000"/>
                </a:schemeClr>
              </a:solidFill>
            </p:spPr>
            <p:txBody>
              <a:bodyPr wrap="square">
                <a:spAutoFit/>
              </a:bodyPr>
              <a:lstStyle/>
              <a:p>
                <a:pPr algn="ctr">
                  <a:spcBef>
                    <a:spcPts val="600"/>
                  </a:spcBef>
                </a:pPr>
                <a:r>
                  <a:rPr lang="sv-SE" b="1" dirty="0">
                    <a:solidFill>
                      <a:schemeClr val="bg1"/>
                    </a:solidFill>
                    <a:latin typeface="+mj-lt"/>
                  </a:rPr>
                  <a:t>Ung</a:t>
                </a:r>
              </a:p>
            </p:txBody>
          </p:sp>
          <p:graphicFrame>
            <p:nvGraphicFramePr>
              <p:cNvPr id="11" name="Chart 10">
                <a:extLst>
                  <a:ext uri="{FF2B5EF4-FFF2-40B4-BE49-F238E27FC236}">
                    <a16:creationId xmlns:a16="http://schemas.microsoft.com/office/drawing/2014/main" id="{E2EE35B8-B43E-4DC6-B928-5C4E37F00F27}"/>
                  </a:ext>
                </a:extLst>
              </p:cNvPr>
              <p:cNvGraphicFramePr>
                <a:graphicFrameLocks/>
              </p:cNvGraphicFramePr>
              <p:nvPr>
                <p:extLst>
                  <p:ext uri="{D42A27DB-BD31-4B8C-83A1-F6EECF244321}">
                    <p14:modId xmlns:p14="http://schemas.microsoft.com/office/powerpoint/2010/main" val="3627628820"/>
                  </p:ext>
                </p:extLst>
              </p:nvPr>
            </p:nvGraphicFramePr>
            <p:xfrm>
              <a:off x="835617" y="4432787"/>
              <a:ext cx="2331191" cy="1777954"/>
            </p:xfrm>
            <a:graphic>
              <a:graphicData uri="http://schemas.openxmlformats.org/drawingml/2006/chart">
                <c:chart xmlns:c="http://schemas.openxmlformats.org/drawingml/2006/chart" xmlns:r="http://schemas.openxmlformats.org/officeDocument/2006/relationships" r:id="rId7"/>
              </a:graphicData>
            </a:graphic>
          </p:graphicFrame>
        </p:grpSp>
        <p:sp>
          <p:nvSpPr>
            <p:cNvPr id="21" name="TextBox 1">
              <a:extLst>
                <a:ext uri="{FF2B5EF4-FFF2-40B4-BE49-F238E27FC236}">
                  <a16:creationId xmlns:a16="http://schemas.microsoft.com/office/drawing/2014/main" id="{6FEBB0AB-4F13-43AC-910F-69E0EB59A0EA}"/>
                </a:ext>
              </a:extLst>
            </p:cNvPr>
            <p:cNvSpPr txBox="1"/>
            <p:nvPr/>
          </p:nvSpPr>
          <p:spPr>
            <a:xfrm>
              <a:off x="3054903" y="5428323"/>
              <a:ext cx="482322" cy="2769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600"/>
                </a:spcBef>
              </a:pPr>
              <a:r>
                <a:rPr lang="sv-SE" sz="1800" dirty="0">
                  <a:latin typeface="+mj-lt"/>
                </a:rPr>
                <a:t>75%</a:t>
              </a:r>
            </a:p>
          </p:txBody>
        </p:sp>
        <p:sp>
          <p:nvSpPr>
            <p:cNvPr id="22" name="TextBox 1">
              <a:extLst>
                <a:ext uri="{FF2B5EF4-FFF2-40B4-BE49-F238E27FC236}">
                  <a16:creationId xmlns:a16="http://schemas.microsoft.com/office/drawing/2014/main" id="{6FEBB0AB-4F13-43AC-910F-69E0EB59A0EA}"/>
                </a:ext>
              </a:extLst>
            </p:cNvPr>
            <p:cNvSpPr txBox="1"/>
            <p:nvPr/>
          </p:nvSpPr>
          <p:spPr>
            <a:xfrm>
              <a:off x="3721533" y="5016889"/>
              <a:ext cx="453946" cy="2769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600"/>
                </a:spcBef>
              </a:pPr>
              <a:r>
                <a:rPr lang="sv-SE" sz="1800" dirty="0">
                  <a:latin typeface="+mj-lt"/>
                </a:rPr>
                <a:t>25%</a:t>
              </a:r>
            </a:p>
          </p:txBody>
        </p:sp>
      </p:grpSp>
      <p:grpSp>
        <p:nvGrpSpPr>
          <p:cNvPr id="23" name="Grupp 22"/>
          <p:cNvGrpSpPr/>
          <p:nvPr/>
        </p:nvGrpSpPr>
        <p:grpSpPr>
          <a:xfrm>
            <a:off x="8971579" y="4573358"/>
            <a:ext cx="1039542" cy="944446"/>
            <a:chOff x="9291782" y="3585024"/>
            <a:chExt cx="1039542" cy="944446"/>
          </a:xfrm>
        </p:grpSpPr>
        <p:sp>
          <p:nvSpPr>
            <p:cNvPr id="8" name="Rektangel 7"/>
            <p:cNvSpPr/>
            <p:nvPr/>
          </p:nvSpPr>
          <p:spPr>
            <a:xfrm>
              <a:off x="9291782" y="4164332"/>
              <a:ext cx="332509" cy="365138"/>
            </a:xfrm>
            <a:prstGeom prst="rect">
              <a:avLst/>
            </a:prstGeom>
            <a:solidFill>
              <a:srgbClr val="A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p:cNvSpPr/>
            <p:nvPr/>
          </p:nvSpPr>
          <p:spPr>
            <a:xfrm>
              <a:off x="9291782" y="3585024"/>
              <a:ext cx="332509" cy="365138"/>
            </a:xfrm>
            <a:prstGeom prst="rect">
              <a:avLst/>
            </a:prstGeom>
            <a:solidFill>
              <a:srgbClr val="009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p:cNvSpPr txBox="1"/>
            <p:nvPr/>
          </p:nvSpPr>
          <p:spPr>
            <a:xfrm>
              <a:off x="9709312" y="4164332"/>
              <a:ext cx="615758" cy="307777"/>
            </a:xfrm>
            <a:prstGeom prst="rect">
              <a:avLst/>
            </a:prstGeom>
            <a:noFill/>
          </p:spPr>
          <p:txBody>
            <a:bodyPr wrap="square" rtlCol="0">
              <a:spAutoFit/>
            </a:bodyPr>
            <a:lstStyle/>
            <a:p>
              <a:r>
                <a:rPr lang="sv-SE" sz="1400" dirty="0">
                  <a:latin typeface="+mj-lt"/>
                </a:rPr>
                <a:t>Ränta</a:t>
              </a:r>
            </a:p>
          </p:txBody>
        </p:sp>
        <p:sp>
          <p:nvSpPr>
            <p:cNvPr id="26" name="textruta 25"/>
            <p:cNvSpPr txBox="1"/>
            <p:nvPr/>
          </p:nvSpPr>
          <p:spPr>
            <a:xfrm>
              <a:off x="9703058" y="3613704"/>
              <a:ext cx="628266" cy="307777"/>
            </a:xfrm>
            <a:prstGeom prst="rect">
              <a:avLst/>
            </a:prstGeom>
            <a:noFill/>
          </p:spPr>
          <p:txBody>
            <a:bodyPr wrap="square" rtlCol="0">
              <a:spAutoFit/>
            </a:bodyPr>
            <a:lstStyle/>
            <a:p>
              <a:r>
                <a:rPr lang="sv-SE" sz="1400" dirty="0">
                  <a:latin typeface="+mj-lt"/>
                </a:rPr>
                <a:t>Aktier</a:t>
              </a:r>
            </a:p>
          </p:txBody>
        </p:sp>
      </p:grpSp>
    </p:spTree>
    <p:extLst>
      <p:ext uri="{BB962C8B-B14F-4D97-AF65-F5344CB8AC3E}">
        <p14:creationId xmlns:p14="http://schemas.microsoft.com/office/powerpoint/2010/main" val="307974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515525"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Så påverkar du din risk och avkastning</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D3E9D24-BA58-4F47-BDA9-55F4E97D28B5}"/>
              </a:ext>
            </a:extLst>
          </p:cNvPr>
          <p:cNvSpPr txBox="1"/>
          <p:nvPr/>
        </p:nvSpPr>
        <p:spPr>
          <a:xfrm>
            <a:off x="938570" y="1432494"/>
            <a:ext cx="10455143" cy="1430779"/>
          </a:xfrm>
          <a:prstGeom prst="rect">
            <a:avLst/>
          </a:prstGeom>
          <a:noFill/>
        </p:spPr>
        <p:txBody>
          <a:bodyPr wrap="square" rtlCol="0" anchor="t">
            <a:noAutofit/>
          </a:bodyPr>
          <a:lstStyle/>
          <a:p>
            <a:pPr marL="342900" indent="-342900">
              <a:buFont typeface="Arial" panose="020B0604020202020204" pitchFamily="34" charset="0"/>
              <a:buChar char="•"/>
            </a:pPr>
            <a:r>
              <a:rPr lang="sv-SE" sz="2000" dirty="0">
                <a:latin typeface="+mj-lt"/>
              </a:rPr>
              <a:t>Fokusera på andelen aktier/aktiefonder och räntebärande.</a:t>
            </a:r>
          </a:p>
          <a:p>
            <a:pPr marL="342900" indent="-342900">
              <a:buFont typeface="Arial" panose="020B0604020202020204" pitchFamily="34" charset="0"/>
              <a:buChar char="•"/>
            </a:pPr>
            <a:r>
              <a:rPr lang="sv-SE" sz="2000" dirty="0">
                <a:latin typeface="+mj-lt"/>
              </a:rPr>
              <a:t>Anpassa risken och den förväntade avkastningen genom att öka och minska andelen aktier.</a:t>
            </a:r>
          </a:p>
          <a:p>
            <a:pPr marL="342900" indent="-342900">
              <a:buFont typeface="Arial" panose="020B0604020202020204" pitchFamily="34" charset="0"/>
              <a:buChar char="•"/>
            </a:pPr>
            <a:r>
              <a:rPr lang="sv-SE" sz="2000" dirty="0">
                <a:latin typeface="+mj-lt"/>
              </a:rPr>
              <a:t>Underskatta inte avgifternas betydelse.</a:t>
            </a:r>
          </a:p>
          <a:p>
            <a:pPr marL="342900" indent="-342900">
              <a:buFont typeface="Arial" panose="020B0604020202020204" pitchFamily="34" charset="0"/>
              <a:buChar char="•"/>
            </a:pPr>
            <a:r>
              <a:rPr lang="sv-SE" sz="2000" dirty="0">
                <a:latin typeface="+mj-lt"/>
              </a:rPr>
              <a:t>Var långsiktig och spara regelbundet.</a:t>
            </a:r>
          </a:p>
          <a:p>
            <a:pPr marL="342900" indent="-342900">
              <a:buFont typeface="Arial" panose="020B0604020202020204" pitchFamily="34" charset="0"/>
              <a:buChar char="•"/>
            </a:pPr>
            <a:endParaRPr lang="sv-SE" sz="2000" dirty="0">
              <a:latin typeface="+mj-lt"/>
            </a:endParaRPr>
          </a:p>
          <a:p>
            <a:pPr marL="342900" indent="-342900">
              <a:buFont typeface="Arial" panose="020B0604020202020204" pitchFamily="34" charset="0"/>
              <a:buChar char="•"/>
            </a:pPr>
            <a:endParaRPr lang="sv-SE" sz="2000" dirty="0"/>
          </a:p>
          <a:p>
            <a:endParaRPr lang="sv-SE" sz="2000" dirty="0">
              <a:latin typeface="+mj-lt"/>
              <a:ea typeface="Arial" charset="0"/>
              <a:cs typeface="Arial" charset="0"/>
            </a:endParaRPr>
          </a:p>
          <a:p>
            <a:endParaRPr lang="sv-SE" sz="2000" b="1" dirty="0">
              <a:latin typeface="+mj-lt"/>
              <a:ea typeface="Arial" charset="0"/>
              <a:cs typeface="Arial" charset="0"/>
            </a:endParaRPr>
          </a:p>
        </p:txBody>
      </p:sp>
      <p:grpSp>
        <p:nvGrpSpPr>
          <p:cNvPr id="2" name="Grupp 1"/>
          <p:cNvGrpSpPr/>
          <p:nvPr/>
        </p:nvGrpSpPr>
        <p:grpSpPr>
          <a:xfrm>
            <a:off x="263374" y="6036660"/>
            <a:ext cx="1796654" cy="579237"/>
            <a:chOff x="263374" y="6036660"/>
            <a:chExt cx="1796654"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213609"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ATT SPARA LÅNGSIKTIGT</a:t>
              </a:r>
            </a:p>
          </p:txBody>
        </p:sp>
      </p:grpSp>
      <p:grpSp>
        <p:nvGrpSpPr>
          <p:cNvPr id="7" name="Grupp 6"/>
          <p:cNvGrpSpPr/>
          <p:nvPr/>
        </p:nvGrpSpPr>
        <p:grpSpPr>
          <a:xfrm>
            <a:off x="1591494" y="3117266"/>
            <a:ext cx="8997466" cy="2852299"/>
            <a:chOff x="1667409" y="3274614"/>
            <a:chExt cx="7154838" cy="2268166"/>
          </a:xfrm>
        </p:grpSpPr>
        <p:graphicFrame>
          <p:nvGraphicFramePr>
            <p:cNvPr id="20" name="Table 13">
              <a:extLst>
                <a:ext uri="{FF2B5EF4-FFF2-40B4-BE49-F238E27FC236}">
                  <a16:creationId xmlns:a16="http://schemas.microsoft.com/office/drawing/2014/main" id="{19033BDE-9D83-4965-A5E1-6C54570D6E62}"/>
                </a:ext>
              </a:extLst>
            </p:cNvPr>
            <p:cNvGraphicFramePr>
              <a:graphicFrameLocks/>
            </p:cNvGraphicFramePr>
            <p:nvPr>
              <p:extLst>
                <p:ext uri="{D42A27DB-BD31-4B8C-83A1-F6EECF244321}">
                  <p14:modId xmlns:p14="http://schemas.microsoft.com/office/powerpoint/2010/main" val="3423813083"/>
                </p:ext>
              </p:extLst>
            </p:nvPr>
          </p:nvGraphicFramePr>
          <p:xfrm>
            <a:off x="1667409" y="3777454"/>
            <a:ext cx="7154838" cy="1765326"/>
          </p:xfrm>
          <a:graphic>
            <a:graphicData uri="http://schemas.openxmlformats.org/drawingml/2006/table">
              <a:tbl>
                <a:tblPr firstRow="1" bandRow="1">
                  <a:tableStyleId>{5C22544A-7EE6-4342-B048-85BDC9FD1C3A}</a:tableStyleId>
                </a:tblPr>
                <a:tblGrid>
                  <a:gridCol w="2511605">
                    <a:extLst>
                      <a:ext uri="{9D8B030D-6E8A-4147-A177-3AD203B41FA5}">
                        <a16:colId xmlns:a16="http://schemas.microsoft.com/office/drawing/2014/main" val="3371635814"/>
                      </a:ext>
                    </a:extLst>
                  </a:gridCol>
                  <a:gridCol w="808075">
                    <a:extLst>
                      <a:ext uri="{9D8B030D-6E8A-4147-A177-3AD203B41FA5}">
                        <a16:colId xmlns:a16="http://schemas.microsoft.com/office/drawing/2014/main" val="2966301162"/>
                      </a:ext>
                    </a:extLst>
                  </a:gridCol>
                  <a:gridCol w="800867">
                    <a:extLst>
                      <a:ext uri="{9D8B030D-6E8A-4147-A177-3AD203B41FA5}">
                        <a16:colId xmlns:a16="http://schemas.microsoft.com/office/drawing/2014/main" val="3529884226"/>
                      </a:ext>
                    </a:extLst>
                  </a:gridCol>
                  <a:gridCol w="815281">
                    <a:extLst>
                      <a:ext uri="{9D8B030D-6E8A-4147-A177-3AD203B41FA5}">
                        <a16:colId xmlns:a16="http://schemas.microsoft.com/office/drawing/2014/main" val="2592872795"/>
                      </a:ext>
                    </a:extLst>
                  </a:gridCol>
                  <a:gridCol w="798665">
                    <a:extLst>
                      <a:ext uri="{9D8B030D-6E8A-4147-A177-3AD203B41FA5}">
                        <a16:colId xmlns:a16="http://schemas.microsoft.com/office/drawing/2014/main" val="3453643272"/>
                      </a:ext>
                    </a:extLst>
                  </a:gridCol>
                  <a:gridCol w="834655">
                    <a:extLst>
                      <a:ext uri="{9D8B030D-6E8A-4147-A177-3AD203B41FA5}">
                        <a16:colId xmlns:a16="http://schemas.microsoft.com/office/drawing/2014/main" val="2502123430"/>
                      </a:ext>
                    </a:extLst>
                  </a:gridCol>
                  <a:gridCol w="792126">
                    <a:extLst>
                      <a:ext uri="{9D8B030D-6E8A-4147-A177-3AD203B41FA5}">
                        <a16:colId xmlns:a16="http://schemas.microsoft.com/office/drawing/2014/main" val="918048213"/>
                      </a:ext>
                    </a:extLst>
                  </a:gridCol>
                  <a:gridCol w="808074">
                    <a:extLst>
                      <a:ext uri="{9D8B030D-6E8A-4147-A177-3AD203B41FA5}">
                        <a16:colId xmlns:a16="http://schemas.microsoft.com/office/drawing/2014/main" val="3022935954"/>
                      </a:ext>
                    </a:extLst>
                  </a:gridCol>
                  <a:gridCol w="828118">
                    <a:extLst>
                      <a:ext uri="{9D8B030D-6E8A-4147-A177-3AD203B41FA5}">
                        <a16:colId xmlns:a16="http://schemas.microsoft.com/office/drawing/2014/main" val="881892591"/>
                      </a:ext>
                    </a:extLst>
                  </a:gridCol>
                </a:tblGrid>
                <a:tr h="309993">
                  <a:tc>
                    <a:txBody>
                      <a:bodyPr/>
                      <a:lstStyle/>
                      <a:p>
                        <a:r>
                          <a:rPr lang="sv-SE" dirty="0">
                            <a:latin typeface="+mj-lt"/>
                          </a:rPr>
                          <a:t>Riskvilja</a:t>
                        </a:r>
                        <a:endParaRPr lang="sv-SE" dirty="0">
                          <a:solidFill>
                            <a:schemeClr val="bg1"/>
                          </a:solidFill>
                          <a:latin typeface="+mj-lt"/>
                        </a:endParaRPr>
                      </a:p>
                    </a:txBody>
                    <a:tcPr>
                      <a:solidFill>
                        <a:srgbClr val="009CB3"/>
                      </a:solidFill>
                    </a:tcPr>
                  </a:tc>
                  <a:tc>
                    <a:txBody>
                      <a:bodyPr/>
                      <a:lstStyle/>
                      <a:p>
                        <a:r>
                          <a:rPr lang="sv-SE" dirty="0">
                            <a:latin typeface="+mj-lt"/>
                          </a:rPr>
                          <a:t>Aktier</a:t>
                        </a:r>
                        <a:endParaRPr lang="sv-SE" dirty="0">
                          <a:solidFill>
                            <a:schemeClr val="bg1"/>
                          </a:solidFill>
                          <a:latin typeface="+mj-lt"/>
                        </a:endParaRPr>
                      </a:p>
                    </a:txBody>
                    <a:tcPr>
                      <a:solidFill>
                        <a:srgbClr val="009CB3"/>
                      </a:solidFill>
                    </a:tcPr>
                  </a:tc>
                  <a:tc>
                    <a:txBody>
                      <a:bodyPr/>
                      <a:lstStyle/>
                      <a:p>
                        <a:r>
                          <a:rPr lang="sv-SE" dirty="0">
                            <a:latin typeface="+mj-lt"/>
                          </a:rPr>
                          <a:t>Ränta</a:t>
                        </a:r>
                        <a:endParaRPr lang="sv-SE" dirty="0">
                          <a:solidFill>
                            <a:schemeClr val="bg1"/>
                          </a:solidFill>
                          <a:latin typeface="+mj-lt"/>
                        </a:endParaRPr>
                      </a:p>
                    </a:txBody>
                    <a:tcPr>
                      <a:solidFill>
                        <a:srgbClr val="009CB3"/>
                      </a:solidFill>
                    </a:tcPr>
                  </a:tc>
                  <a:tc>
                    <a:txBody>
                      <a:bodyPr/>
                      <a:lstStyle/>
                      <a:p>
                        <a:r>
                          <a:rPr lang="sv-SE" dirty="0">
                            <a:latin typeface="+mj-lt"/>
                          </a:rPr>
                          <a:t>Aktier</a:t>
                        </a:r>
                        <a:endParaRPr lang="sv-SE" dirty="0">
                          <a:solidFill>
                            <a:schemeClr val="bg1"/>
                          </a:solidFill>
                          <a:latin typeface="+mj-lt"/>
                        </a:endParaRPr>
                      </a:p>
                    </a:txBody>
                    <a:tcPr>
                      <a:solidFill>
                        <a:srgbClr val="009CB3"/>
                      </a:solidFill>
                    </a:tcPr>
                  </a:tc>
                  <a:tc>
                    <a:txBody>
                      <a:bodyPr/>
                      <a:lstStyle/>
                      <a:p>
                        <a:r>
                          <a:rPr lang="sv-SE" dirty="0">
                            <a:latin typeface="+mj-lt"/>
                          </a:rPr>
                          <a:t>Ränta</a:t>
                        </a:r>
                        <a:endParaRPr lang="sv-SE" dirty="0">
                          <a:solidFill>
                            <a:schemeClr val="bg1"/>
                          </a:solidFill>
                          <a:latin typeface="+mj-lt"/>
                        </a:endParaRPr>
                      </a:p>
                    </a:txBody>
                    <a:tcPr>
                      <a:solidFill>
                        <a:srgbClr val="009CB3"/>
                      </a:solidFill>
                    </a:tcPr>
                  </a:tc>
                  <a:tc>
                    <a:txBody>
                      <a:bodyPr/>
                      <a:lstStyle/>
                      <a:p>
                        <a:r>
                          <a:rPr lang="sv-SE" dirty="0">
                            <a:latin typeface="+mj-lt"/>
                          </a:rPr>
                          <a:t>Aktier</a:t>
                        </a:r>
                        <a:endParaRPr lang="sv-SE" dirty="0">
                          <a:solidFill>
                            <a:schemeClr val="bg1"/>
                          </a:solidFill>
                          <a:latin typeface="+mj-lt"/>
                        </a:endParaRPr>
                      </a:p>
                    </a:txBody>
                    <a:tcPr>
                      <a:solidFill>
                        <a:srgbClr val="009CB3"/>
                      </a:solidFill>
                    </a:tcPr>
                  </a:tc>
                  <a:tc>
                    <a:txBody>
                      <a:bodyPr/>
                      <a:lstStyle/>
                      <a:p>
                        <a:r>
                          <a:rPr lang="sv-SE" dirty="0">
                            <a:latin typeface="+mj-lt"/>
                          </a:rPr>
                          <a:t>Ränta</a:t>
                        </a:r>
                        <a:endParaRPr lang="sv-SE" dirty="0">
                          <a:solidFill>
                            <a:schemeClr val="bg1"/>
                          </a:solidFill>
                          <a:latin typeface="+mj-lt"/>
                        </a:endParaRPr>
                      </a:p>
                    </a:txBody>
                    <a:tcPr>
                      <a:solidFill>
                        <a:srgbClr val="009CB3"/>
                      </a:solidFill>
                    </a:tcPr>
                  </a:tc>
                  <a:tc>
                    <a:txBody>
                      <a:bodyPr/>
                      <a:lstStyle/>
                      <a:p>
                        <a:r>
                          <a:rPr lang="sv-SE" dirty="0">
                            <a:latin typeface="+mj-lt"/>
                          </a:rPr>
                          <a:t>Aktier</a:t>
                        </a:r>
                        <a:endParaRPr lang="sv-SE" dirty="0">
                          <a:solidFill>
                            <a:schemeClr val="bg1"/>
                          </a:solidFill>
                          <a:latin typeface="+mj-lt"/>
                        </a:endParaRPr>
                      </a:p>
                    </a:txBody>
                    <a:tcPr>
                      <a:solidFill>
                        <a:srgbClr val="009CB3"/>
                      </a:solidFill>
                    </a:tcPr>
                  </a:tc>
                  <a:tc>
                    <a:txBody>
                      <a:bodyPr/>
                      <a:lstStyle/>
                      <a:p>
                        <a:r>
                          <a:rPr lang="sv-SE" dirty="0">
                            <a:latin typeface="+mj-lt"/>
                          </a:rPr>
                          <a:t>Ränta</a:t>
                        </a:r>
                        <a:endParaRPr lang="sv-SE" dirty="0">
                          <a:solidFill>
                            <a:schemeClr val="bg1"/>
                          </a:solidFill>
                          <a:latin typeface="+mj-lt"/>
                        </a:endParaRPr>
                      </a:p>
                    </a:txBody>
                    <a:tcPr>
                      <a:solidFill>
                        <a:srgbClr val="009CB3"/>
                      </a:solidFill>
                    </a:tcPr>
                  </a:tc>
                  <a:extLst>
                    <a:ext uri="{0D108BD9-81ED-4DB2-BD59-A6C34878D82A}">
                      <a16:rowId xmlns:a16="http://schemas.microsoft.com/office/drawing/2014/main" val="3271995195"/>
                    </a:ext>
                  </a:extLst>
                </a:tr>
                <a:tr h="370840">
                  <a:tc>
                    <a:txBody>
                      <a:bodyPr/>
                      <a:lstStyle/>
                      <a:p>
                        <a:r>
                          <a:rPr lang="sv-SE" dirty="0">
                            <a:latin typeface="+mj-lt"/>
                          </a:rPr>
                          <a:t>Hög</a:t>
                        </a:r>
                        <a:endParaRPr lang="sv-SE" dirty="0">
                          <a:solidFill>
                            <a:schemeClr val="bg1"/>
                          </a:solidFill>
                          <a:latin typeface="+mj-lt"/>
                        </a:endParaRPr>
                      </a:p>
                    </a:txBody>
                    <a:tcPr>
                      <a:solidFill>
                        <a:schemeClr val="accent2">
                          <a:lumMod val="75000"/>
                        </a:schemeClr>
                      </a:solidFill>
                    </a:tcPr>
                  </a:tc>
                  <a:tc>
                    <a:txBody>
                      <a:bodyPr/>
                      <a:lstStyle/>
                      <a:p>
                        <a:r>
                          <a:rPr lang="sv-SE" dirty="0">
                            <a:latin typeface="+mj-lt"/>
                          </a:rPr>
                          <a:t>25%</a:t>
                        </a:r>
                        <a:endParaRPr lang="sv-SE" dirty="0">
                          <a:solidFill>
                            <a:schemeClr val="bg1"/>
                          </a:solidFill>
                          <a:latin typeface="+mj-lt"/>
                        </a:endParaRPr>
                      </a:p>
                    </a:txBody>
                    <a:tcPr>
                      <a:solidFill>
                        <a:schemeClr val="accent2">
                          <a:lumMod val="75000"/>
                        </a:schemeClr>
                      </a:solidFill>
                    </a:tcPr>
                  </a:tc>
                  <a:tc>
                    <a:txBody>
                      <a:bodyPr/>
                      <a:lstStyle/>
                      <a:p>
                        <a:r>
                          <a:rPr lang="sv-SE" dirty="0">
                            <a:latin typeface="+mj-lt"/>
                          </a:rPr>
                          <a:t>75%</a:t>
                        </a:r>
                        <a:endParaRPr lang="sv-SE" dirty="0">
                          <a:solidFill>
                            <a:schemeClr val="bg1"/>
                          </a:solidFill>
                          <a:latin typeface="+mj-lt"/>
                        </a:endParaRPr>
                      </a:p>
                    </a:txBody>
                    <a:tcPr>
                      <a:solidFill>
                        <a:schemeClr val="accent2">
                          <a:lumMod val="75000"/>
                        </a:schemeClr>
                      </a:solidFill>
                    </a:tcPr>
                  </a:tc>
                  <a:tc>
                    <a:txBody>
                      <a:bodyPr/>
                      <a:lstStyle/>
                      <a:p>
                        <a:r>
                          <a:rPr lang="sv-SE" dirty="0">
                            <a:latin typeface="+mj-lt"/>
                          </a:rPr>
                          <a:t>75%</a:t>
                        </a:r>
                        <a:endParaRPr lang="sv-SE" dirty="0">
                          <a:solidFill>
                            <a:schemeClr val="bg1"/>
                          </a:solidFill>
                          <a:latin typeface="+mj-lt"/>
                        </a:endParaRPr>
                      </a:p>
                    </a:txBody>
                    <a:tcPr>
                      <a:solidFill>
                        <a:schemeClr val="accent2">
                          <a:lumMod val="75000"/>
                        </a:schemeClr>
                      </a:solidFill>
                    </a:tcPr>
                  </a:tc>
                  <a:tc>
                    <a:txBody>
                      <a:bodyPr/>
                      <a:lstStyle/>
                      <a:p>
                        <a:r>
                          <a:rPr lang="sv-SE" dirty="0">
                            <a:latin typeface="+mj-lt"/>
                          </a:rPr>
                          <a:t>25%</a:t>
                        </a:r>
                        <a:endParaRPr lang="sv-SE" dirty="0">
                          <a:solidFill>
                            <a:schemeClr val="bg1"/>
                          </a:solidFill>
                          <a:latin typeface="+mj-lt"/>
                        </a:endParaRPr>
                      </a:p>
                    </a:txBody>
                    <a:tcPr>
                      <a:solidFill>
                        <a:schemeClr val="accent2">
                          <a:lumMod val="75000"/>
                        </a:schemeClr>
                      </a:solidFill>
                    </a:tcPr>
                  </a:tc>
                  <a:tc>
                    <a:txBody>
                      <a:bodyPr/>
                      <a:lstStyle/>
                      <a:p>
                        <a:r>
                          <a:rPr lang="sv-SE" dirty="0">
                            <a:latin typeface="+mj-lt"/>
                          </a:rPr>
                          <a:t>95%</a:t>
                        </a:r>
                        <a:endParaRPr lang="sv-SE" dirty="0">
                          <a:solidFill>
                            <a:schemeClr val="bg1"/>
                          </a:solidFill>
                          <a:latin typeface="+mj-lt"/>
                        </a:endParaRPr>
                      </a:p>
                    </a:txBody>
                    <a:tcPr>
                      <a:solidFill>
                        <a:schemeClr val="accent2">
                          <a:lumMod val="75000"/>
                        </a:schemeClr>
                      </a:solidFill>
                    </a:tcPr>
                  </a:tc>
                  <a:tc>
                    <a:txBody>
                      <a:bodyPr/>
                      <a:lstStyle/>
                      <a:p>
                        <a:r>
                          <a:rPr lang="sv-SE" dirty="0">
                            <a:latin typeface="+mj-lt"/>
                          </a:rPr>
                          <a:t>5%</a:t>
                        </a:r>
                        <a:endParaRPr lang="sv-SE" dirty="0">
                          <a:solidFill>
                            <a:schemeClr val="bg1"/>
                          </a:solidFill>
                          <a:latin typeface="+mj-lt"/>
                        </a:endParaRPr>
                      </a:p>
                    </a:txBody>
                    <a:tcPr>
                      <a:solidFill>
                        <a:schemeClr val="accent2">
                          <a:lumMod val="75000"/>
                        </a:schemeClr>
                      </a:solidFill>
                    </a:tcPr>
                  </a:tc>
                  <a:tc>
                    <a:txBody>
                      <a:bodyPr/>
                      <a:lstStyle/>
                      <a:p>
                        <a:r>
                          <a:rPr lang="sv-SE" dirty="0">
                            <a:latin typeface="+mj-lt"/>
                          </a:rPr>
                          <a:t>95%</a:t>
                        </a:r>
                        <a:endParaRPr lang="sv-SE" dirty="0">
                          <a:solidFill>
                            <a:schemeClr val="bg1"/>
                          </a:solidFill>
                          <a:latin typeface="+mj-lt"/>
                        </a:endParaRPr>
                      </a:p>
                    </a:txBody>
                    <a:tcPr>
                      <a:solidFill>
                        <a:schemeClr val="accent2">
                          <a:lumMod val="75000"/>
                        </a:schemeClr>
                      </a:solidFill>
                    </a:tcPr>
                  </a:tc>
                  <a:tc>
                    <a:txBody>
                      <a:bodyPr/>
                      <a:lstStyle/>
                      <a:p>
                        <a:r>
                          <a:rPr lang="sv-SE" dirty="0">
                            <a:latin typeface="+mj-lt"/>
                          </a:rPr>
                          <a:t>5%</a:t>
                        </a:r>
                        <a:endParaRPr lang="sv-SE" dirty="0">
                          <a:solidFill>
                            <a:schemeClr val="bg1"/>
                          </a:solidFill>
                          <a:latin typeface="+mj-lt"/>
                        </a:endParaRPr>
                      </a:p>
                    </a:txBody>
                    <a:tcPr>
                      <a:solidFill>
                        <a:schemeClr val="accent2">
                          <a:lumMod val="75000"/>
                        </a:schemeClr>
                      </a:solidFill>
                    </a:tcPr>
                  </a:tc>
                  <a:extLst>
                    <a:ext uri="{0D108BD9-81ED-4DB2-BD59-A6C34878D82A}">
                      <a16:rowId xmlns:a16="http://schemas.microsoft.com/office/drawing/2014/main" val="995745597"/>
                    </a:ext>
                  </a:extLst>
                </a:tr>
                <a:tr h="370840">
                  <a:tc>
                    <a:txBody>
                      <a:bodyPr/>
                      <a:lstStyle/>
                      <a:p>
                        <a:r>
                          <a:rPr lang="sv-SE" dirty="0">
                            <a:latin typeface="+mj-lt"/>
                          </a:rPr>
                          <a:t>Normal/hög</a:t>
                        </a:r>
                        <a:endParaRPr lang="sv-SE" dirty="0">
                          <a:solidFill>
                            <a:schemeClr val="bg1"/>
                          </a:solidFill>
                          <a:latin typeface="+mj-lt"/>
                        </a:endParaRPr>
                      </a:p>
                    </a:txBody>
                    <a:tcPr>
                      <a:solidFill>
                        <a:schemeClr val="accent2">
                          <a:lumMod val="60000"/>
                          <a:lumOff val="40000"/>
                        </a:schemeClr>
                      </a:solidFill>
                    </a:tcPr>
                  </a:tc>
                  <a:tc>
                    <a:txBody>
                      <a:bodyPr/>
                      <a:lstStyle/>
                      <a:p>
                        <a:r>
                          <a:rPr lang="sv-SE" dirty="0">
                            <a:latin typeface="+mj-lt"/>
                          </a:rPr>
                          <a:t>20%</a:t>
                        </a:r>
                        <a:endParaRPr lang="sv-SE" dirty="0">
                          <a:solidFill>
                            <a:schemeClr val="bg1"/>
                          </a:solidFill>
                          <a:latin typeface="+mj-lt"/>
                        </a:endParaRPr>
                      </a:p>
                    </a:txBody>
                    <a:tcPr>
                      <a:solidFill>
                        <a:schemeClr val="accent2">
                          <a:lumMod val="60000"/>
                          <a:lumOff val="40000"/>
                        </a:schemeClr>
                      </a:solidFill>
                    </a:tcPr>
                  </a:tc>
                  <a:tc>
                    <a:txBody>
                      <a:bodyPr/>
                      <a:lstStyle/>
                      <a:p>
                        <a:r>
                          <a:rPr lang="sv-SE" dirty="0">
                            <a:latin typeface="+mj-lt"/>
                          </a:rPr>
                          <a:t>80%</a:t>
                        </a:r>
                        <a:endParaRPr lang="sv-SE" dirty="0">
                          <a:solidFill>
                            <a:schemeClr val="bg1"/>
                          </a:solidFill>
                          <a:latin typeface="+mj-lt"/>
                        </a:endParaRPr>
                      </a:p>
                    </a:txBody>
                    <a:tcPr>
                      <a:solidFill>
                        <a:schemeClr val="accent2">
                          <a:lumMod val="60000"/>
                          <a:lumOff val="40000"/>
                        </a:schemeClr>
                      </a:solidFill>
                    </a:tcPr>
                  </a:tc>
                  <a:tc>
                    <a:txBody>
                      <a:bodyPr/>
                      <a:lstStyle/>
                      <a:p>
                        <a:r>
                          <a:rPr lang="sv-SE" dirty="0">
                            <a:latin typeface="+mj-lt"/>
                          </a:rPr>
                          <a:t>60%</a:t>
                        </a:r>
                        <a:endParaRPr lang="sv-SE" dirty="0">
                          <a:solidFill>
                            <a:schemeClr val="bg1"/>
                          </a:solidFill>
                          <a:latin typeface="+mj-lt"/>
                        </a:endParaRPr>
                      </a:p>
                    </a:txBody>
                    <a:tcPr>
                      <a:solidFill>
                        <a:schemeClr val="accent2">
                          <a:lumMod val="60000"/>
                          <a:lumOff val="40000"/>
                        </a:schemeClr>
                      </a:solidFill>
                    </a:tcPr>
                  </a:tc>
                  <a:tc>
                    <a:txBody>
                      <a:bodyPr/>
                      <a:lstStyle/>
                      <a:p>
                        <a:r>
                          <a:rPr lang="sv-SE" dirty="0">
                            <a:latin typeface="+mj-lt"/>
                          </a:rPr>
                          <a:t>40%</a:t>
                        </a:r>
                        <a:endParaRPr lang="sv-SE" dirty="0">
                          <a:solidFill>
                            <a:schemeClr val="bg1"/>
                          </a:solidFill>
                          <a:latin typeface="+mj-lt"/>
                        </a:endParaRPr>
                      </a:p>
                    </a:txBody>
                    <a:tcPr>
                      <a:solidFill>
                        <a:schemeClr val="accent2">
                          <a:lumMod val="60000"/>
                          <a:lumOff val="40000"/>
                        </a:schemeClr>
                      </a:solidFill>
                    </a:tcPr>
                  </a:tc>
                  <a:tc>
                    <a:txBody>
                      <a:bodyPr/>
                      <a:lstStyle/>
                      <a:p>
                        <a:r>
                          <a:rPr lang="sv-SE" dirty="0">
                            <a:latin typeface="+mj-lt"/>
                          </a:rPr>
                          <a:t>85%</a:t>
                        </a:r>
                        <a:endParaRPr lang="sv-SE" dirty="0">
                          <a:solidFill>
                            <a:schemeClr val="bg1"/>
                          </a:solidFill>
                          <a:latin typeface="+mj-lt"/>
                        </a:endParaRPr>
                      </a:p>
                    </a:txBody>
                    <a:tcPr>
                      <a:solidFill>
                        <a:schemeClr val="accent2">
                          <a:lumMod val="60000"/>
                          <a:lumOff val="40000"/>
                        </a:schemeClr>
                      </a:solidFill>
                    </a:tcPr>
                  </a:tc>
                  <a:tc>
                    <a:txBody>
                      <a:bodyPr/>
                      <a:lstStyle/>
                      <a:p>
                        <a:r>
                          <a:rPr lang="sv-SE" dirty="0">
                            <a:latin typeface="+mj-lt"/>
                          </a:rPr>
                          <a:t>15%</a:t>
                        </a:r>
                        <a:endParaRPr lang="sv-SE" dirty="0">
                          <a:solidFill>
                            <a:schemeClr val="bg1"/>
                          </a:solidFill>
                          <a:latin typeface="+mj-lt"/>
                        </a:endParaRPr>
                      </a:p>
                    </a:txBody>
                    <a:tcPr>
                      <a:solidFill>
                        <a:schemeClr val="accent2">
                          <a:lumMod val="60000"/>
                          <a:lumOff val="40000"/>
                        </a:schemeClr>
                      </a:solidFill>
                    </a:tcPr>
                  </a:tc>
                  <a:tc>
                    <a:txBody>
                      <a:bodyPr/>
                      <a:lstStyle/>
                      <a:p>
                        <a:r>
                          <a:rPr lang="sv-SE" dirty="0">
                            <a:latin typeface="+mj-lt"/>
                          </a:rPr>
                          <a:t>90%</a:t>
                        </a:r>
                        <a:endParaRPr lang="sv-SE" dirty="0">
                          <a:solidFill>
                            <a:schemeClr val="bg1"/>
                          </a:solidFill>
                          <a:latin typeface="+mj-lt"/>
                        </a:endParaRPr>
                      </a:p>
                    </a:txBody>
                    <a:tcPr>
                      <a:solidFill>
                        <a:schemeClr val="accent2">
                          <a:lumMod val="60000"/>
                          <a:lumOff val="40000"/>
                        </a:schemeClr>
                      </a:solidFill>
                    </a:tcPr>
                  </a:tc>
                  <a:tc>
                    <a:txBody>
                      <a:bodyPr/>
                      <a:lstStyle/>
                      <a:p>
                        <a:r>
                          <a:rPr lang="sv-SE" dirty="0">
                            <a:latin typeface="+mj-lt"/>
                          </a:rPr>
                          <a:t>10%</a:t>
                        </a:r>
                        <a:endParaRPr lang="sv-SE" dirty="0">
                          <a:solidFill>
                            <a:schemeClr val="bg1"/>
                          </a:solidFill>
                          <a:latin typeface="+mj-lt"/>
                        </a:endParaRPr>
                      </a:p>
                    </a:txBody>
                    <a:tcPr>
                      <a:solidFill>
                        <a:schemeClr val="accent2">
                          <a:lumMod val="60000"/>
                          <a:lumOff val="40000"/>
                        </a:schemeClr>
                      </a:solidFill>
                    </a:tcPr>
                  </a:tc>
                  <a:extLst>
                    <a:ext uri="{0D108BD9-81ED-4DB2-BD59-A6C34878D82A}">
                      <a16:rowId xmlns:a16="http://schemas.microsoft.com/office/drawing/2014/main" val="703077371"/>
                    </a:ext>
                  </a:extLst>
                </a:tr>
                <a:tr h="370840">
                  <a:tc>
                    <a:txBody>
                      <a:bodyPr/>
                      <a:lstStyle/>
                      <a:p>
                        <a:r>
                          <a:rPr lang="sv-SE" dirty="0">
                            <a:latin typeface="+mj-lt"/>
                          </a:rPr>
                          <a:t>Normal/genomsnittlig</a:t>
                        </a:r>
                      </a:p>
                    </a:txBody>
                    <a:tcPr>
                      <a:solidFill>
                        <a:schemeClr val="accent6">
                          <a:lumMod val="60000"/>
                          <a:lumOff val="40000"/>
                        </a:schemeClr>
                      </a:solidFill>
                    </a:tcPr>
                  </a:tc>
                  <a:tc>
                    <a:txBody>
                      <a:bodyPr/>
                      <a:lstStyle/>
                      <a:p>
                        <a:r>
                          <a:rPr lang="sv-SE" dirty="0">
                            <a:latin typeface="+mj-lt"/>
                          </a:rPr>
                          <a:t>15%</a:t>
                        </a:r>
                      </a:p>
                    </a:txBody>
                    <a:tcPr>
                      <a:solidFill>
                        <a:schemeClr val="accent6">
                          <a:lumMod val="60000"/>
                          <a:lumOff val="40000"/>
                        </a:schemeClr>
                      </a:solidFill>
                    </a:tcPr>
                  </a:tc>
                  <a:tc>
                    <a:txBody>
                      <a:bodyPr/>
                      <a:lstStyle/>
                      <a:p>
                        <a:r>
                          <a:rPr lang="sv-SE" dirty="0">
                            <a:latin typeface="+mj-lt"/>
                          </a:rPr>
                          <a:t>85%</a:t>
                        </a:r>
                      </a:p>
                    </a:txBody>
                    <a:tcPr>
                      <a:solidFill>
                        <a:schemeClr val="accent6">
                          <a:lumMod val="60000"/>
                          <a:lumOff val="40000"/>
                        </a:schemeClr>
                      </a:solidFill>
                    </a:tcPr>
                  </a:tc>
                  <a:tc>
                    <a:txBody>
                      <a:bodyPr/>
                      <a:lstStyle/>
                      <a:p>
                        <a:r>
                          <a:rPr lang="sv-SE" dirty="0">
                            <a:latin typeface="+mj-lt"/>
                          </a:rPr>
                          <a:t>50%</a:t>
                        </a:r>
                      </a:p>
                    </a:txBody>
                    <a:tcPr>
                      <a:solidFill>
                        <a:schemeClr val="accent6">
                          <a:lumMod val="60000"/>
                          <a:lumOff val="40000"/>
                        </a:schemeClr>
                      </a:solidFill>
                    </a:tcPr>
                  </a:tc>
                  <a:tc>
                    <a:txBody>
                      <a:bodyPr/>
                      <a:lstStyle/>
                      <a:p>
                        <a:r>
                          <a:rPr lang="sv-SE" dirty="0">
                            <a:latin typeface="+mj-lt"/>
                          </a:rPr>
                          <a:t>50%</a:t>
                        </a:r>
                      </a:p>
                    </a:txBody>
                    <a:tcPr>
                      <a:solidFill>
                        <a:schemeClr val="accent6">
                          <a:lumMod val="60000"/>
                          <a:lumOff val="40000"/>
                        </a:schemeClr>
                      </a:solidFill>
                    </a:tcPr>
                  </a:tc>
                  <a:tc>
                    <a:txBody>
                      <a:bodyPr/>
                      <a:lstStyle/>
                      <a:p>
                        <a:r>
                          <a:rPr lang="sv-SE" dirty="0">
                            <a:latin typeface="+mj-lt"/>
                          </a:rPr>
                          <a:t>75%</a:t>
                        </a:r>
                      </a:p>
                    </a:txBody>
                    <a:tcPr>
                      <a:solidFill>
                        <a:schemeClr val="accent6">
                          <a:lumMod val="60000"/>
                          <a:lumOff val="40000"/>
                        </a:schemeClr>
                      </a:solidFill>
                    </a:tcPr>
                  </a:tc>
                  <a:tc>
                    <a:txBody>
                      <a:bodyPr/>
                      <a:lstStyle/>
                      <a:p>
                        <a:r>
                          <a:rPr lang="sv-SE" dirty="0">
                            <a:latin typeface="+mj-lt"/>
                          </a:rPr>
                          <a:t>25%</a:t>
                        </a:r>
                      </a:p>
                    </a:txBody>
                    <a:tcPr>
                      <a:solidFill>
                        <a:schemeClr val="accent6">
                          <a:lumMod val="60000"/>
                          <a:lumOff val="40000"/>
                        </a:schemeClr>
                      </a:solidFill>
                    </a:tcPr>
                  </a:tc>
                  <a:tc>
                    <a:txBody>
                      <a:bodyPr/>
                      <a:lstStyle/>
                      <a:p>
                        <a:r>
                          <a:rPr lang="sv-SE" dirty="0">
                            <a:latin typeface="+mj-lt"/>
                          </a:rPr>
                          <a:t>80%</a:t>
                        </a:r>
                      </a:p>
                    </a:txBody>
                    <a:tcPr>
                      <a:solidFill>
                        <a:schemeClr val="accent6">
                          <a:lumMod val="60000"/>
                          <a:lumOff val="40000"/>
                        </a:schemeClr>
                      </a:solidFill>
                    </a:tcPr>
                  </a:tc>
                  <a:tc>
                    <a:txBody>
                      <a:bodyPr/>
                      <a:lstStyle/>
                      <a:p>
                        <a:r>
                          <a:rPr lang="sv-SE" dirty="0">
                            <a:latin typeface="+mj-lt"/>
                          </a:rPr>
                          <a:t>20%</a:t>
                        </a:r>
                      </a:p>
                    </a:txBody>
                    <a:tcPr>
                      <a:solidFill>
                        <a:schemeClr val="accent6">
                          <a:lumMod val="60000"/>
                          <a:lumOff val="40000"/>
                        </a:schemeClr>
                      </a:solidFill>
                    </a:tcPr>
                  </a:tc>
                  <a:extLst>
                    <a:ext uri="{0D108BD9-81ED-4DB2-BD59-A6C34878D82A}">
                      <a16:rowId xmlns:a16="http://schemas.microsoft.com/office/drawing/2014/main" val="2783073620"/>
                    </a:ext>
                  </a:extLst>
                </a:tr>
                <a:tr h="370840">
                  <a:tc>
                    <a:txBody>
                      <a:bodyPr/>
                      <a:lstStyle/>
                      <a:p>
                        <a:r>
                          <a:rPr lang="sv-SE" dirty="0">
                            <a:latin typeface="+mj-lt"/>
                          </a:rPr>
                          <a:t>Låg/normal</a:t>
                        </a:r>
                      </a:p>
                    </a:txBody>
                    <a:tcPr>
                      <a:solidFill>
                        <a:schemeClr val="accent6">
                          <a:lumMod val="40000"/>
                          <a:lumOff val="60000"/>
                        </a:schemeClr>
                      </a:solidFill>
                    </a:tcPr>
                  </a:tc>
                  <a:tc>
                    <a:txBody>
                      <a:bodyPr/>
                      <a:lstStyle/>
                      <a:p>
                        <a:r>
                          <a:rPr lang="sv-SE" dirty="0">
                            <a:latin typeface="+mj-lt"/>
                          </a:rPr>
                          <a:t>10%</a:t>
                        </a:r>
                      </a:p>
                    </a:txBody>
                    <a:tcPr>
                      <a:solidFill>
                        <a:schemeClr val="accent6">
                          <a:lumMod val="40000"/>
                          <a:lumOff val="60000"/>
                        </a:schemeClr>
                      </a:solidFill>
                    </a:tcPr>
                  </a:tc>
                  <a:tc>
                    <a:txBody>
                      <a:bodyPr/>
                      <a:lstStyle/>
                      <a:p>
                        <a:r>
                          <a:rPr lang="sv-SE" dirty="0">
                            <a:latin typeface="+mj-lt"/>
                          </a:rPr>
                          <a:t>90%</a:t>
                        </a:r>
                      </a:p>
                    </a:txBody>
                    <a:tcPr>
                      <a:solidFill>
                        <a:schemeClr val="accent6">
                          <a:lumMod val="40000"/>
                          <a:lumOff val="60000"/>
                        </a:schemeClr>
                      </a:solidFill>
                    </a:tcPr>
                  </a:tc>
                  <a:tc>
                    <a:txBody>
                      <a:bodyPr/>
                      <a:lstStyle/>
                      <a:p>
                        <a:r>
                          <a:rPr lang="sv-SE" dirty="0">
                            <a:latin typeface="+mj-lt"/>
                          </a:rPr>
                          <a:t>30%</a:t>
                        </a:r>
                      </a:p>
                    </a:txBody>
                    <a:tcPr>
                      <a:solidFill>
                        <a:schemeClr val="accent6">
                          <a:lumMod val="40000"/>
                          <a:lumOff val="60000"/>
                        </a:schemeClr>
                      </a:solidFill>
                    </a:tcPr>
                  </a:tc>
                  <a:tc>
                    <a:txBody>
                      <a:bodyPr/>
                      <a:lstStyle/>
                      <a:p>
                        <a:r>
                          <a:rPr lang="sv-SE" dirty="0">
                            <a:latin typeface="+mj-lt"/>
                          </a:rPr>
                          <a:t>70%</a:t>
                        </a:r>
                      </a:p>
                    </a:txBody>
                    <a:tcPr>
                      <a:solidFill>
                        <a:schemeClr val="accent6">
                          <a:lumMod val="40000"/>
                          <a:lumOff val="60000"/>
                        </a:schemeClr>
                      </a:solidFill>
                    </a:tcPr>
                  </a:tc>
                  <a:tc>
                    <a:txBody>
                      <a:bodyPr/>
                      <a:lstStyle/>
                      <a:p>
                        <a:r>
                          <a:rPr lang="sv-SE" dirty="0">
                            <a:latin typeface="+mj-lt"/>
                          </a:rPr>
                          <a:t>60%</a:t>
                        </a:r>
                      </a:p>
                    </a:txBody>
                    <a:tcPr>
                      <a:solidFill>
                        <a:schemeClr val="accent6">
                          <a:lumMod val="40000"/>
                          <a:lumOff val="60000"/>
                        </a:schemeClr>
                      </a:solidFill>
                    </a:tcPr>
                  </a:tc>
                  <a:tc>
                    <a:txBody>
                      <a:bodyPr/>
                      <a:lstStyle/>
                      <a:p>
                        <a:r>
                          <a:rPr lang="sv-SE" dirty="0">
                            <a:latin typeface="+mj-lt"/>
                          </a:rPr>
                          <a:t>40%</a:t>
                        </a:r>
                      </a:p>
                    </a:txBody>
                    <a:tcPr>
                      <a:solidFill>
                        <a:schemeClr val="accent6">
                          <a:lumMod val="40000"/>
                          <a:lumOff val="60000"/>
                        </a:schemeClr>
                      </a:solidFill>
                    </a:tcPr>
                  </a:tc>
                  <a:tc>
                    <a:txBody>
                      <a:bodyPr/>
                      <a:lstStyle/>
                      <a:p>
                        <a:r>
                          <a:rPr lang="sv-SE" dirty="0">
                            <a:latin typeface="+mj-lt"/>
                          </a:rPr>
                          <a:t>65%</a:t>
                        </a:r>
                      </a:p>
                    </a:txBody>
                    <a:tcPr>
                      <a:solidFill>
                        <a:schemeClr val="accent6">
                          <a:lumMod val="40000"/>
                          <a:lumOff val="60000"/>
                        </a:schemeClr>
                      </a:solidFill>
                    </a:tcPr>
                  </a:tc>
                  <a:tc>
                    <a:txBody>
                      <a:bodyPr/>
                      <a:lstStyle/>
                      <a:p>
                        <a:r>
                          <a:rPr lang="sv-SE" dirty="0">
                            <a:latin typeface="+mj-lt"/>
                          </a:rPr>
                          <a:t>35%</a:t>
                        </a:r>
                      </a:p>
                    </a:txBody>
                    <a:tcPr>
                      <a:solidFill>
                        <a:schemeClr val="accent6">
                          <a:lumMod val="40000"/>
                          <a:lumOff val="60000"/>
                        </a:schemeClr>
                      </a:solidFill>
                    </a:tcPr>
                  </a:tc>
                  <a:extLst>
                    <a:ext uri="{0D108BD9-81ED-4DB2-BD59-A6C34878D82A}">
                      <a16:rowId xmlns:a16="http://schemas.microsoft.com/office/drawing/2014/main" val="2944551948"/>
                    </a:ext>
                  </a:extLst>
                </a:tr>
                <a:tr h="370840">
                  <a:tc>
                    <a:txBody>
                      <a:bodyPr/>
                      <a:lstStyle/>
                      <a:p>
                        <a:r>
                          <a:rPr lang="sv-SE" dirty="0">
                            <a:latin typeface="+mj-lt"/>
                          </a:rPr>
                          <a:t>Låg</a:t>
                        </a:r>
                      </a:p>
                    </a:txBody>
                    <a:tcPr>
                      <a:solidFill>
                        <a:schemeClr val="accent6">
                          <a:lumMod val="20000"/>
                          <a:lumOff val="80000"/>
                        </a:schemeClr>
                      </a:solidFill>
                    </a:tcPr>
                  </a:tc>
                  <a:tc>
                    <a:txBody>
                      <a:bodyPr/>
                      <a:lstStyle/>
                      <a:p>
                        <a:r>
                          <a:rPr lang="sv-SE" dirty="0">
                            <a:latin typeface="+mj-lt"/>
                          </a:rPr>
                          <a:t>5%</a:t>
                        </a:r>
                      </a:p>
                    </a:txBody>
                    <a:tcPr>
                      <a:solidFill>
                        <a:schemeClr val="accent6">
                          <a:lumMod val="20000"/>
                          <a:lumOff val="80000"/>
                        </a:schemeClr>
                      </a:solidFill>
                    </a:tcPr>
                  </a:tc>
                  <a:tc>
                    <a:txBody>
                      <a:bodyPr/>
                      <a:lstStyle/>
                      <a:p>
                        <a:r>
                          <a:rPr lang="sv-SE" dirty="0">
                            <a:latin typeface="+mj-lt"/>
                          </a:rPr>
                          <a:t>95%</a:t>
                        </a:r>
                      </a:p>
                    </a:txBody>
                    <a:tcPr>
                      <a:solidFill>
                        <a:schemeClr val="accent6">
                          <a:lumMod val="20000"/>
                          <a:lumOff val="80000"/>
                        </a:schemeClr>
                      </a:solidFill>
                    </a:tcPr>
                  </a:tc>
                  <a:tc>
                    <a:txBody>
                      <a:bodyPr/>
                      <a:lstStyle/>
                      <a:p>
                        <a:r>
                          <a:rPr lang="sv-SE" dirty="0">
                            <a:latin typeface="+mj-lt"/>
                          </a:rPr>
                          <a:t>15%</a:t>
                        </a:r>
                      </a:p>
                    </a:txBody>
                    <a:tcPr>
                      <a:solidFill>
                        <a:schemeClr val="accent6">
                          <a:lumMod val="20000"/>
                          <a:lumOff val="80000"/>
                        </a:schemeClr>
                      </a:solidFill>
                    </a:tcPr>
                  </a:tc>
                  <a:tc>
                    <a:txBody>
                      <a:bodyPr/>
                      <a:lstStyle/>
                      <a:p>
                        <a:r>
                          <a:rPr lang="sv-SE" dirty="0">
                            <a:latin typeface="+mj-lt"/>
                          </a:rPr>
                          <a:t>85%</a:t>
                        </a:r>
                      </a:p>
                    </a:txBody>
                    <a:tcPr>
                      <a:solidFill>
                        <a:schemeClr val="accent6">
                          <a:lumMod val="20000"/>
                          <a:lumOff val="80000"/>
                        </a:schemeClr>
                      </a:solidFill>
                    </a:tcPr>
                  </a:tc>
                  <a:tc>
                    <a:txBody>
                      <a:bodyPr/>
                      <a:lstStyle/>
                      <a:p>
                        <a:r>
                          <a:rPr lang="sv-SE" dirty="0">
                            <a:latin typeface="+mj-lt"/>
                          </a:rPr>
                          <a:t>50%</a:t>
                        </a:r>
                      </a:p>
                    </a:txBody>
                    <a:tcPr>
                      <a:solidFill>
                        <a:schemeClr val="accent6">
                          <a:lumMod val="20000"/>
                          <a:lumOff val="80000"/>
                        </a:schemeClr>
                      </a:solidFill>
                    </a:tcPr>
                  </a:tc>
                  <a:tc>
                    <a:txBody>
                      <a:bodyPr/>
                      <a:lstStyle/>
                      <a:p>
                        <a:r>
                          <a:rPr lang="sv-SE" dirty="0">
                            <a:latin typeface="+mj-lt"/>
                          </a:rPr>
                          <a:t>50%</a:t>
                        </a:r>
                      </a:p>
                    </a:txBody>
                    <a:tcPr>
                      <a:solidFill>
                        <a:schemeClr val="accent6">
                          <a:lumMod val="20000"/>
                          <a:lumOff val="80000"/>
                        </a:schemeClr>
                      </a:solidFill>
                    </a:tcPr>
                  </a:tc>
                  <a:tc>
                    <a:txBody>
                      <a:bodyPr/>
                      <a:lstStyle/>
                      <a:p>
                        <a:r>
                          <a:rPr lang="sv-SE" dirty="0">
                            <a:latin typeface="+mj-lt"/>
                          </a:rPr>
                          <a:t>55%</a:t>
                        </a:r>
                      </a:p>
                    </a:txBody>
                    <a:tcPr>
                      <a:solidFill>
                        <a:schemeClr val="accent6">
                          <a:lumMod val="20000"/>
                          <a:lumOff val="80000"/>
                        </a:schemeClr>
                      </a:solidFill>
                    </a:tcPr>
                  </a:tc>
                  <a:tc>
                    <a:txBody>
                      <a:bodyPr/>
                      <a:lstStyle/>
                      <a:p>
                        <a:r>
                          <a:rPr lang="sv-SE" dirty="0">
                            <a:latin typeface="+mj-lt"/>
                          </a:rPr>
                          <a:t>45%</a:t>
                        </a:r>
                      </a:p>
                    </a:txBody>
                    <a:tcPr>
                      <a:solidFill>
                        <a:schemeClr val="accent6">
                          <a:lumMod val="20000"/>
                          <a:lumOff val="80000"/>
                        </a:schemeClr>
                      </a:solidFill>
                    </a:tcPr>
                  </a:tc>
                  <a:extLst>
                    <a:ext uri="{0D108BD9-81ED-4DB2-BD59-A6C34878D82A}">
                      <a16:rowId xmlns:a16="http://schemas.microsoft.com/office/drawing/2014/main" val="3788105144"/>
                    </a:ext>
                  </a:extLst>
                </a:tr>
              </a:tbl>
            </a:graphicData>
          </a:graphic>
        </p:graphicFrame>
        <p:sp>
          <p:nvSpPr>
            <p:cNvPr id="5" name="Rektangel 4"/>
            <p:cNvSpPr/>
            <p:nvPr/>
          </p:nvSpPr>
          <p:spPr>
            <a:xfrm>
              <a:off x="3655247" y="3274614"/>
              <a:ext cx="1288152" cy="45258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2 år</a:t>
              </a:r>
            </a:p>
          </p:txBody>
        </p:sp>
        <p:sp>
          <p:nvSpPr>
            <p:cNvPr id="27" name="Rektangel 26"/>
            <p:cNvSpPr/>
            <p:nvPr/>
          </p:nvSpPr>
          <p:spPr>
            <a:xfrm>
              <a:off x="4962088" y="3274614"/>
              <a:ext cx="1259308" cy="45258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5 år</a:t>
              </a:r>
            </a:p>
          </p:txBody>
        </p:sp>
        <p:sp>
          <p:nvSpPr>
            <p:cNvPr id="28" name="Rektangel 27"/>
            <p:cNvSpPr/>
            <p:nvPr/>
          </p:nvSpPr>
          <p:spPr>
            <a:xfrm>
              <a:off x="6252240" y="3274614"/>
              <a:ext cx="1276532" cy="45258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10 år</a:t>
              </a:r>
            </a:p>
          </p:txBody>
        </p:sp>
        <p:sp>
          <p:nvSpPr>
            <p:cNvPr id="29" name="Rektangel 28"/>
            <p:cNvSpPr/>
            <p:nvPr/>
          </p:nvSpPr>
          <p:spPr>
            <a:xfrm>
              <a:off x="7561453" y="3274614"/>
              <a:ext cx="1260794" cy="45258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20 år</a:t>
              </a:r>
            </a:p>
          </p:txBody>
        </p:sp>
      </p:grpSp>
    </p:spTree>
    <p:extLst>
      <p:ext uri="{BB962C8B-B14F-4D97-AF65-F5344CB8AC3E}">
        <p14:creationId xmlns:p14="http://schemas.microsoft.com/office/powerpoint/2010/main" val="309309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8783</TotalTime>
  <Words>1605</Words>
  <Application>Microsoft Office PowerPoint</Application>
  <PresentationFormat>Bredbild</PresentationFormat>
  <Paragraphs>211</Paragraphs>
  <Slides>13</Slides>
  <Notes>13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Vanda Brandt</cp:lastModifiedBy>
  <cp:revision>180</cp:revision>
  <cp:lastPrinted>2020-01-09T09:56:59Z</cp:lastPrinted>
  <dcterms:created xsi:type="dcterms:W3CDTF">2017-01-17T13:01:29Z</dcterms:created>
  <dcterms:modified xsi:type="dcterms:W3CDTF">2023-02-01T08:44:43Z</dcterms:modified>
</cp:coreProperties>
</file>