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57" r:id="rId2"/>
    <p:sldId id="290" r:id="rId3"/>
    <p:sldId id="292" r:id="rId4"/>
    <p:sldId id="293" r:id="rId5"/>
    <p:sldId id="295" r:id="rId6"/>
    <p:sldId id="297" r:id="rId7"/>
    <p:sldId id="308" r:id="rId8"/>
    <p:sldId id="305" r:id="rId9"/>
    <p:sldId id="306" r:id="rId10"/>
    <p:sldId id="309" r:id="rId11"/>
    <p:sldId id="304" r:id="rId12"/>
    <p:sldId id="310" r:id="rId13"/>
    <p:sldId id="294" r:id="rId14"/>
    <p:sldId id="296" r:id="rId15"/>
    <p:sldId id="291" r:id="rId1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4328F61B-6308-4ADE-A343-7D9CA4B0B8F1}">
          <p14:sldIdLst>
            <p14:sldId id="257"/>
            <p14:sldId id="290"/>
            <p14:sldId id="292"/>
            <p14:sldId id="293"/>
            <p14:sldId id="295"/>
            <p14:sldId id="297"/>
            <p14:sldId id="308"/>
            <p14:sldId id="305"/>
            <p14:sldId id="306"/>
            <p14:sldId id="309"/>
            <p14:sldId id="304"/>
            <p14:sldId id="310"/>
          </p14:sldIdLst>
        </p14:section>
        <p14:section name="Extramaterial" id="{528B024A-84D9-4ADE-926E-4F394099813F}">
          <p14:sldIdLst>
            <p14:sldId id="294"/>
            <p14:sldId id="296"/>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ca Sjöving" initials="US" lastIdx="2" clrIdx="0">
    <p:extLst>
      <p:ext uri="{19B8F6BF-5375-455C-9EA6-DF929625EA0E}">
        <p15:presenceInfo xmlns:p15="http://schemas.microsoft.com/office/powerpoint/2012/main" userId="S::p901usj@fspa.myntet.se::a8bbea7b-ae5e-428b-8f33-a622add2f906" providerId="AD"/>
      </p:ext>
    </p:extLst>
  </p:cmAuthor>
  <p:cmAuthor id="2" name="Vanda Brandt" initials="VB" lastIdx="4" clrIdx="1">
    <p:extLst>
      <p:ext uri="{19B8F6BF-5375-455C-9EA6-DF929625EA0E}">
        <p15:presenceInfo xmlns:p15="http://schemas.microsoft.com/office/powerpoint/2012/main" userId="Vanda Bran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8E2"/>
    <a:srgbClr val="000000"/>
    <a:srgbClr val="DADADA"/>
    <a:srgbClr val="009CB3"/>
    <a:srgbClr val="004D5F"/>
    <a:srgbClr val="86BC25"/>
    <a:srgbClr val="212121"/>
    <a:srgbClr val="D9E5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442" autoAdjust="0"/>
  </p:normalViewPr>
  <p:slideViewPr>
    <p:cSldViewPr snapToGrid="0" snapToObjects="1">
      <p:cViewPr varScale="1">
        <p:scale>
          <a:sx n="82" d="100"/>
          <a:sy n="82" d="100"/>
        </p:scale>
        <p:origin x="1710"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DDE49B-2D16-4684-9986-C463E9154B00}" type="datetimeFigureOut">
              <a:rPr lang="sv-SE" smtClean="0"/>
              <a:t>2022-09-19</a:t>
            </a:fld>
            <a:endParaRPr lang="sv-SE"/>
          </a:p>
        </p:txBody>
      </p:sp>
      <p:sp>
        <p:nvSpPr>
          <p:cNvPr id="4" name="Platshållare för sidfo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1BE274-B310-47ED-846A-E8F33A739D76}" type="slidenum">
              <a:rPr lang="sv-SE" smtClean="0"/>
              <a:t>‹#›</a:t>
            </a:fld>
            <a:endParaRPr lang="sv-SE"/>
          </a:p>
        </p:txBody>
      </p:sp>
    </p:spTree>
    <p:extLst>
      <p:ext uri="{BB962C8B-B14F-4D97-AF65-F5344CB8AC3E}">
        <p14:creationId xmlns:p14="http://schemas.microsoft.com/office/powerpoint/2010/main" val="41467082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585DB-EAD9-4FC2-BA3A-8F8A9FE5B7FC}" type="datetimeFigureOut">
              <a:rPr lang="sv-SE" smtClean="0"/>
              <a:t>2022-09-19</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4F5C4-4871-43CC-B830-346FF9B57FB7}" type="slidenum">
              <a:rPr lang="sv-SE" smtClean="0"/>
              <a:t>‹#›</a:t>
            </a:fld>
            <a:endParaRPr lang="sv-SE"/>
          </a:p>
        </p:txBody>
      </p:sp>
    </p:spTree>
    <p:extLst>
      <p:ext uri="{BB962C8B-B14F-4D97-AF65-F5344CB8AC3E}">
        <p14:creationId xmlns:p14="http://schemas.microsoft.com/office/powerpoint/2010/main" val="26094614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olisen.se/utsatt-for-brott/skydda-dig-mot-brott/bedrageri/"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venskarnaochinternet.se/rapporter/svenskarna-och-internet-2021/"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npbxFoNasD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nkid.com/privat/skaffa-banki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wish.nu/priva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allakonsument.se/konsumentratt-kopsatt/nathande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1</a:t>
            </a:fld>
            <a:endParaRPr lang="sv-SE"/>
          </a:p>
        </p:txBody>
      </p:sp>
    </p:spTree>
    <p:extLst>
      <p:ext uri="{BB962C8B-B14F-4D97-AF65-F5344CB8AC3E}">
        <p14:creationId xmlns:p14="http://schemas.microsoft.com/office/powerpoint/2010/main" val="726112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Bankens tjänster är säkra. Tyvärr finns bedragare som försöker lura oss. Det händer till exempel att de påstår att de ringer från banken, att de behöver hjälp att säkra kundens konto och kunden ska logga i med </a:t>
            </a:r>
            <a:r>
              <a:rPr lang="sv-SE" dirty="0" err="1"/>
              <a:t>BankID</a:t>
            </a:r>
            <a:r>
              <a:rPr lang="sv-SE" dirty="0"/>
              <a:t>. Kom ihåg - banken ringer aldrig upp och ber dig logga in. Får du erbjudanden som låter för bra för att vara sant handlar det troligen också om bedrägeriförsök.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lvl="0">
              <a:defRPr/>
            </a:pPr>
            <a:r>
              <a:rPr lang="sv-SE" dirty="0"/>
              <a:t>Se även polisens hemsida om hur du kan skydda dig mot bedrägerier </a:t>
            </a:r>
            <a:r>
              <a:rPr lang="sv-SE" dirty="0">
                <a:hlinkClick r:id="rId3"/>
              </a:rPr>
              <a:t>Bedrägeri | Polismyndigheten (polisen.se)</a:t>
            </a:r>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10</a:t>
            </a:fld>
            <a:endParaRPr lang="sv-SE"/>
          </a:p>
        </p:txBody>
      </p:sp>
    </p:spTree>
    <p:extLst>
      <p:ext uri="{BB962C8B-B14F-4D97-AF65-F5344CB8AC3E}">
        <p14:creationId xmlns:p14="http://schemas.microsoft.com/office/powerpoint/2010/main" val="1588491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Idag har vi tittat på hur tekniken kan öppna nya dörrar. Våga ta första steget. Ta hjälp av personer i din närhet. Som sagt har man väl provat är det få som vrida klocka tillbaka. </a:t>
            </a:r>
            <a:endParaRPr lang="en-US" dirty="0"/>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11</a:t>
            </a:fld>
            <a:endParaRPr lang="sv-SE"/>
          </a:p>
        </p:txBody>
      </p:sp>
    </p:spTree>
    <p:extLst>
      <p:ext uri="{BB962C8B-B14F-4D97-AF65-F5344CB8AC3E}">
        <p14:creationId xmlns:p14="http://schemas.microsoft.com/office/powerpoint/2010/main" val="3110194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79927" y="4778722"/>
            <a:ext cx="5439410" cy="2791121"/>
          </a:xfrm>
        </p:spPr>
        <p:txBody>
          <a:bodyPr/>
          <a:lstStyle/>
          <a:p>
            <a:endParaRPr lang="sv-SE" dirty="0">
              <a:latin typeface="+mn-lt"/>
            </a:endParaRPr>
          </a:p>
        </p:txBody>
      </p:sp>
      <p:sp>
        <p:nvSpPr>
          <p:cNvPr id="5" name="Platshållare för bildnummer 4"/>
          <p:cNvSpPr>
            <a:spLocks noGrp="1"/>
          </p:cNvSpPr>
          <p:nvPr>
            <p:ph type="sldNum" sz="quarter" idx="10"/>
          </p:nvPr>
        </p:nvSpPr>
        <p:spPr/>
        <p:txBody>
          <a:bodyPr/>
          <a:lstStyle/>
          <a:p>
            <a:fld id="{CA8B3367-3ED9-4ED1-ACE8-DA1DB43C8752}" type="slidenum">
              <a:rPr lang="sv-SE" smtClean="0"/>
              <a:t>12</a:t>
            </a:fld>
            <a:endParaRPr lang="sv-SE"/>
          </a:p>
        </p:txBody>
      </p:sp>
    </p:spTree>
    <p:extLst>
      <p:ext uri="{BB962C8B-B14F-4D97-AF65-F5344CB8AC3E}">
        <p14:creationId xmlns:p14="http://schemas.microsoft.com/office/powerpoint/2010/main" val="2791715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lang="en-US" sz="1200" kern="1200" dirty="0">
                <a:solidFill>
                  <a:schemeClr val="tx1"/>
                </a:solidFill>
                <a:effectLst/>
                <a:latin typeface="+mn-lt"/>
                <a:ea typeface="+mn-ea"/>
                <a:cs typeface="+mn-cs"/>
              </a:rPr>
              <a:t>Äldre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associationsbanor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bättre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sammanhang</a:t>
            </a:r>
            <a:r>
              <a:rPr lang="en-US" sz="1200" kern="1200" dirty="0">
                <a:solidFill>
                  <a:schemeClr val="tx1"/>
                </a:solidFill>
                <a:effectLst/>
                <a:latin typeface="+mn-lt"/>
                <a:ea typeface="+mn-ea"/>
                <a:cs typeface="+mn-cs"/>
              </a:rPr>
              <a:t>. Med </a:t>
            </a:r>
            <a:r>
              <a:rPr lang="en-US" sz="1200" kern="1200" dirty="0" err="1">
                <a:solidFill>
                  <a:schemeClr val="tx1"/>
                </a:solidFill>
                <a:effectLst/>
                <a:latin typeface="+mn-lt"/>
                <a:ea typeface="+mn-ea"/>
                <a:cs typeface="+mn-cs"/>
              </a:rPr>
              <a:t>åldern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mognar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samspelet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mellan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kognition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emotionell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intelligens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förnuft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sociala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färdigheter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livserfarenheter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medvetande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Hjärnan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blir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dessutom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starkare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när</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används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utmanas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ungefär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samma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muskler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stärks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träning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också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ihåg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väldigt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många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människor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hjälpa</a:t>
            </a:r>
            <a:r>
              <a:rPr lang="en-US" sz="1200" kern="1200" dirty="0">
                <a:solidFill>
                  <a:schemeClr val="tx1"/>
                </a:solidFill>
                <a:effectLst/>
                <a:latin typeface="+mn-lt"/>
                <a:ea typeface="+mn-ea"/>
                <a:cs typeface="+mn-cs"/>
              </a:rPr>
              <a:t> dig – de </a:t>
            </a:r>
            <a:r>
              <a:rPr lang="en-US" sz="1200" kern="1200" dirty="0" err="1">
                <a:solidFill>
                  <a:schemeClr val="tx1"/>
                </a:solidFill>
                <a:effectLst/>
                <a:latin typeface="+mn-lt"/>
                <a:ea typeface="+mn-ea"/>
                <a:cs typeface="+mn-cs"/>
              </a:rPr>
              <a:t>flesta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tycker</a:t>
            </a:r>
            <a:r>
              <a:rPr lang="en-US" sz="1200" kern="1200" dirty="0">
                <a:solidFill>
                  <a:schemeClr val="tx1"/>
                </a:solidFill>
                <a:effectLst/>
                <a:latin typeface="+mn-lt"/>
                <a:ea typeface="+mn-ea"/>
                <a:cs typeface="+mn-cs"/>
              </a:rPr>
              <a:t> bara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roligt</a:t>
            </a:r>
            <a:r>
              <a:rPr lang="en-US" sz="1200" kern="1200" dirty="0">
                <a:solidFill>
                  <a:schemeClr val="tx1"/>
                </a:solidFill>
                <a:effectLst/>
                <a:latin typeface="+mn-lt"/>
                <a:ea typeface="+mn-ea"/>
                <a:cs typeface="+mn-cs"/>
              </a:rPr>
              <a:t>!</a:t>
            </a:r>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13</a:t>
            </a:fld>
            <a:endParaRPr lang="sv-SE"/>
          </a:p>
        </p:txBody>
      </p:sp>
    </p:spTree>
    <p:extLst>
      <p:ext uri="{BB962C8B-B14F-4D97-AF65-F5344CB8AC3E}">
        <p14:creationId xmlns:p14="http://schemas.microsoft.com/office/powerpoint/2010/main" val="4270257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 som en gång lärt sig använda ny teknik vill sällan vara utan den. Att få tillgång till internet och olika digitala tjänster underlättar livet på många sätt. Du behöver till exempel</a:t>
            </a:r>
            <a:r>
              <a:rPr lang="sv-SE" baseline="0" dirty="0"/>
              <a:t> </a:t>
            </a:r>
            <a:r>
              <a:rPr lang="sv-SE" dirty="0"/>
              <a:t>inte passa tider eller ta dig till olika platser. Tekniken kan också innebära en extra säkerhet. I nödsituationer går det till</a:t>
            </a:r>
            <a:r>
              <a:rPr lang="sv-SE" baseline="0" dirty="0"/>
              <a:t> </a:t>
            </a:r>
            <a:r>
              <a:rPr lang="sv-SE" dirty="0"/>
              <a:t>exempel att se var du befinner dig. </a:t>
            </a:r>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14</a:t>
            </a:fld>
            <a:endParaRPr lang="sv-SE"/>
          </a:p>
        </p:txBody>
      </p:sp>
    </p:spTree>
    <p:extLst>
      <p:ext uri="{BB962C8B-B14F-4D97-AF65-F5344CB8AC3E}">
        <p14:creationId xmlns:p14="http://schemas.microsoft.com/office/powerpoint/2010/main" val="454425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För många kan gammal vana, men också osäkerhet och rädsla, hindra en från att komma igång med digitala tjänster. Man kanske tycker det fungerar bra idag och tänker att tekniken bara krånglar till det.</a:t>
            </a:r>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15</a:t>
            </a:fld>
            <a:endParaRPr lang="sv-SE"/>
          </a:p>
        </p:txBody>
      </p:sp>
    </p:spTree>
    <p:extLst>
      <p:ext uri="{BB962C8B-B14F-4D97-AF65-F5344CB8AC3E}">
        <p14:creationId xmlns:p14="http://schemas.microsoft.com/office/powerpoint/2010/main" val="2698564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Sex procent av svenskarna lever i digitalt utanförskap då de inte använder internet. Detta framgår i undersökningen Svenskarna och internet 2021 från Internetstiftelsen. </a:t>
            </a:r>
            <a:r>
              <a:rPr lang="sv-SE" sz="1200" b="0" i="0" u="none" strike="noStrike" kern="1200" dirty="0">
                <a:solidFill>
                  <a:schemeClr val="tx1"/>
                </a:solidFill>
                <a:effectLst/>
                <a:latin typeface="+mn-lt"/>
                <a:ea typeface="+mn-ea"/>
                <a:cs typeface="+mn-cs"/>
              </a:rPr>
              <a:t>De som inte använder internet dagligen känner sig också mindre delaktiga i det digitala samhället.</a:t>
            </a:r>
            <a:r>
              <a:rPr lang="sv-SE" dirty="0"/>
              <a:t> Många av dem är äldre. Med den här presentationen vill vi skapa intresse och nyfikenhet och förhoppningsvis få fler att ta steget och upptäcka den nya världen som digitala tjänster öppnar upp för. </a:t>
            </a:r>
          </a:p>
          <a:p>
            <a:endParaRPr lang="sv-SE" dirty="0"/>
          </a:p>
          <a:p>
            <a:r>
              <a:rPr lang="sv-SE" dirty="0"/>
              <a:t>Här finns rapporten</a:t>
            </a:r>
            <a:r>
              <a:rPr lang="sv-SE" i="1" dirty="0"/>
              <a:t> </a:t>
            </a:r>
            <a:r>
              <a:rPr lang="sv-SE" dirty="0"/>
              <a:t>av Internetstiftelsen: </a:t>
            </a:r>
            <a:r>
              <a:rPr lang="sv-SE" dirty="0">
                <a:hlinkClick r:id="rId3"/>
              </a:rPr>
              <a:t>Svenskarna och internet 2021 | Svenskarna och internet</a:t>
            </a:r>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2</a:t>
            </a:fld>
            <a:endParaRPr lang="sv-SE"/>
          </a:p>
        </p:txBody>
      </p:sp>
    </p:spTree>
    <p:extLst>
      <p:ext uri="{BB962C8B-B14F-4D97-AF65-F5344CB8AC3E}">
        <p14:creationId xmlns:p14="http://schemas.microsoft.com/office/powerpoint/2010/main" val="289679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finns ett klipp på Youtube från 1984 där journalisten Herbert Söderström säger att han haft hemdator i fyra år men helt saknar privat användning. Han nämner bland annat att det ryktas om att man ska kunna beställa biobiljetter via datorn, men det tror han inte på. Tänk så fel han hade! Mycket har faktiskt blivit enklare jämfört med förr. Här är några fler exempel på vad man kan göra med sin hemdator – och sin telefon.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lvl="0">
              <a:defRPr/>
            </a:pPr>
            <a:r>
              <a:rPr lang="sv-SE" dirty="0"/>
              <a:t>En något bitter Herbert Söderström förutspår hemdatorns framtid: </a:t>
            </a:r>
            <a:r>
              <a:rPr lang="sv-SE" dirty="0">
                <a:hlinkClick r:id="rId3"/>
              </a:rPr>
              <a:t>En något bitter Herbert Söderström förutspår hemdatorns framtid - YouTube</a:t>
            </a:r>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3</a:t>
            </a:fld>
            <a:endParaRPr lang="sv-SE"/>
          </a:p>
        </p:txBody>
      </p:sp>
    </p:spTree>
    <p:extLst>
      <p:ext uri="{BB962C8B-B14F-4D97-AF65-F5344CB8AC3E}">
        <p14:creationId xmlns:p14="http://schemas.microsoft.com/office/powerpoint/2010/main" val="306869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 </a:t>
            </a:r>
            <a:r>
              <a:rPr lang="en-US" sz="1200" kern="1200" dirty="0" err="1">
                <a:solidFill>
                  <a:schemeClr val="tx1"/>
                </a:solidFill>
                <a:effectLst/>
                <a:latin typeface="+mn-lt"/>
                <a:ea typeface="+mn-ea"/>
                <a:cs typeface="+mn-cs"/>
              </a:rPr>
              <a:t>brukar</a:t>
            </a:r>
            <a:r>
              <a:rPr lang="en-US" sz="1200" kern="1200" dirty="0">
                <a:solidFill>
                  <a:schemeClr val="tx1"/>
                </a:solidFill>
                <a:effectLst/>
                <a:latin typeface="+mn-lt"/>
                <a:ea typeface="+mn-ea"/>
                <a:cs typeface="+mn-cs"/>
              </a:rPr>
              <a:t> ibland tala om digitalt </a:t>
            </a:r>
            <a:r>
              <a:rPr lang="en-US" sz="1200" kern="1200" dirty="0" err="1">
                <a:solidFill>
                  <a:schemeClr val="tx1"/>
                </a:solidFill>
                <a:effectLst/>
                <a:latin typeface="+mn-lt"/>
                <a:ea typeface="+mn-ea"/>
                <a:cs typeface="+mn-cs"/>
              </a:rPr>
              <a:t>infödda</a:t>
            </a:r>
            <a:r>
              <a:rPr lang="en-US" sz="1200" kern="1200" dirty="0">
                <a:solidFill>
                  <a:schemeClr val="tx1"/>
                </a:solidFill>
                <a:effectLst/>
                <a:latin typeface="+mn-lt"/>
                <a:ea typeface="+mn-ea"/>
                <a:cs typeface="+mn-cs"/>
              </a:rPr>
              <a:t> och digitala </a:t>
            </a:r>
            <a:r>
              <a:rPr lang="en-US" sz="1200" kern="1200" dirty="0" err="1">
                <a:solidFill>
                  <a:schemeClr val="tx1"/>
                </a:solidFill>
                <a:effectLst/>
                <a:latin typeface="+mn-lt"/>
                <a:ea typeface="+mn-ea"/>
                <a:cs typeface="+mn-cs"/>
              </a:rPr>
              <a:t>immigranter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Skillnaden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ena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gruppen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vuxit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a:t>
            </a:r>
            <a:r>
              <a:rPr lang="en-US" sz="1200" kern="1200" dirty="0">
                <a:solidFill>
                  <a:schemeClr val="tx1"/>
                </a:solidFill>
                <a:effectLst/>
                <a:latin typeface="+mn-lt"/>
                <a:ea typeface="+mn-ea"/>
                <a:cs typeface="+mn-cs"/>
              </a:rPr>
              <a:t> med internet, </a:t>
            </a:r>
            <a:r>
              <a:rPr lang="en-US" sz="1200" kern="1200" dirty="0" err="1">
                <a:solidFill>
                  <a:schemeClr val="tx1"/>
                </a:solidFill>
                <a:effectLst/>
                <a:latin typeface="+mn-lt"/>
                <a:ea typeface="+mn-ea"/>
                <a:cs typeface="+mn-cs"/>
              </a:rPr>
              <a:t>medan</a:t>
            </a:r>
            <a:r>
              <a:rPr lang="en-US" sz="1200" kern="1200" dirty="0">
                <a:solidFill>
                  <a:schemeClr val="tx1"/>
                </a:solidFill>
                <a:effectLst/>
                <a:latin typeface="+mn-lt"/>
                <a:ea typeface="+mn-ea"/>
                <a:cs typeface="+mn-cs"/>
              </a:rPr>
              <a:t> den </a:t>
            </a:r>
            <a:r>
              <a:rPr lang="en-US" sz="1200" kern="1200" dirty="0" err="1">
                <a:solidFill>
                  <a:schemeClr val="tx1"/>
                </a:solidFill>
                <a:effectLst/>
                <a:latin typeface="+mn-lt"/>
                <a:ea typeface="+mn-ea"/>
                <a:cs typeface="+mn-cs"/>
              </a:rPr>
              <a:t>andra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har</a:t>
            </a:r>
            <a:r>
              <a:rPr lang="en-US" sz="1200" kern="1200" dirty="0">
                <a:solidFill>
                  <a:schemeClr val="tx1"/>
                </a:solidFill>
                <a:effectLst/>
                <a:latin typeface="+mn-lt"/>
                <a:ea typeface="+mn-ea"/>
                <a:cs typeface="+mn-cs"/>
              </a:rPr>
              <a:t> det. De </a:t>
            </a:r>
            <a:r>
              <a:rPr lang="en-US" sz="1200" kern="1200" dirty="0" err="1">
                <a:solidFill>
                  <a:schemeClr val="tx1"/>
                </a:solidFill>
                <a:effectLst/>
                <a:latin typeface="+mn-lt"/>
                <a:ea typeface="+mn-ea"/>
                <a:cs typeface="+mn-cs"/>
              </a:rPr>
              <a:t>flesta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svenskar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växte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alltså</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upp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utan</a:t>
            </a:r>
            <a:r>
              <a:rPr lang="en-US" sz="1200" kern="1200" dirty="0">
                <a:solidFill>
                  <a:schemeClr val="tx1"/>
                </a:solidFill>
                <a:effectLst/>
                <a:latin typeface="+mn-lt"/>
                <a:ea typeface="+mn-ea"/>
                <a:cs typeface="+mn-cs"/>
              </a:rPr>
              <a:t> internet. Vi digitala </a:t>
            </a:r>
            <a:r>
              <a:rPr lang="en-US" sz="1200" kern="1200" dirty="0" err="1">
                <a:solidFill>
                  <a:schemeClr val="tx1"/>
                </a:solidFill>
                <a:effectLst/>
                <a:latin typeface="+mn-lt"/>
                <a:ea typeface="+mn-ea"/>
                <a:cs typeface="+mn-cs"/>
              </a:rPr>
              <a:t>immigranter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är</a:t>
            </a:r>
            <a:r>
              <a:rPr lang="en-US" sz="1200" kern="1200" dirty="0">
                <a:solidFill>
                  <a:schemeClr val="tx1"/>
                </a:solidFill>
                <a:effectLst/>
                <a:latin typeface="+mn-lt"/>
                <a:ea typeface="+mn-ea"/>
                <a:cs typeface="+mn-cs"/>
              </a:rPr>
              <a:t> i </a:t>
            </a:r>
            <a:r>
              <a:rPr lang="en-US" sz="1200" kern="1200" dirty="0" err="1">
                <a:solidFill>
                  <a:schemeClr val="tx1"/>
                </a:solidFill>
                <a:effectLst/>
                <a:latin typeface="+mn-lt"/>
                <a:ea typeface="+mn-ea"/>
                <a:cs typeface="+mn-cs"/>
              </a:rPr>
              <a:t>gott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sällskap</a:t>
            </a:r>
            <a:r>
              <a:rPr lang="en-US" sz="1200" kern="1200" dirty="0">
                <a:solidFill>
                  <a:schemeClr val="tx1"/>
                </a:solidFill>
                <a:effectLst/>
                <a:latin typeface="+mn-lt"/>
                <a:ea typeface="+mn-ea"/>
                <a:cs typeface="+mn-cs"/>
              </a:rPr>
              <a:t>!</a:t>
            </a:r>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4</a:t>
            </a:fld>
            <a:endParaRPr lang="sv-SE"/>
          </a:p>
        </p:txBody>
      </p:sp>
    </p:spTree>
    <p:extLst>
      <p:ext uri="{BB962C8B-B14F-4D97-AF65-F5344CB8AC3E}">
        <p14:creationId xmlns:p14="http://schemas.microsoft.com/office/powerpoint/2010/main" val="3338312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BankID kom 2009. Ett genombrott som öppnat upp för många andra digitala tjänster. Genom den elektroniska identifieringen kan du utföra ärenden digitalt hos till exempel banken, Skatteverket, vårdguiden. Det kan jämföras med pass eller körkort. Mobilt BankID är vanligast idag men du kan även ha BankID på kort eller på fil i din dator. Du använder en och samma kod när du loggar in via BankID. Du kan även välja att använda fingeravtryck eller ansiktsigenkänning istället för kod.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dirty="0">
                <a:solidFill>
                  <a:schemeClr val="tx1"/>
                </a:solidFill>
                <a:effectLst/>
                <a:latin typeface="+mn-lt"/>
                <a:ea typeface="+mn-ea"/>
                <a:cs typeface="+mn-cs"/>
              </a:rPr>
              <a:t>Alla privatpersoner som har svenskt personnummer kan skaffa </a:t>
            </a:r>
            <a:r>
              <a:rPr lang="sv-SE" sz="1200" b="0" i="0" u="none" strike="noStrike" kern="1200" dirty="0" err="1">
                <a:solidFill>
                  <a:schemeClr val="tx1"/>
                </a:solidFill>
                <a:effectLst/>
                <a:latin typeface="+mn-lt"/>
                <a:ea typeface="+mn-ea"/>
                <a:cs typeface="+mn-cs"/>
              </a:rPr>
              <a:t>BankID</a:t>
            </a:r>
            <a:r>
              <a:rPr lang="sv-SE" sz="1200" b="0" i="0" u="none" strike="noStrike" kern="1200" dirty="0">
                <a:solidFill>
                  <a:schemeClr val="tx1"/>
                </a:solidFill>
                <a:effectLst/>
                <a:latin typeface="+mn-lt"/>
                <a:ea typeface="+mn-ea"/>
                <a:cs typeface="+mn-cs"/>
              </a:rPr>
              <a:t> via sin bank.</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Se även </a:t>
            </a:r>
            <a:r>
              <a:rPr lang="sv-SE" dirty="0">
                <a:hlinkClick r:id="rId3"/>
              </a:rPr>
              <a:t>Skaffa </a:t>
            </a:r>
            <a:r>
              <a:rPr lang="sv-SE" dirty="0" err="1">
                <a:hlinkClick r:id="rId3"/>
              </a:rPr>
              <a:t>BankID</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5</a:t>
            </a:fld>
            <a:endParaRPr lang="sv-SE"/>
          </a:p>
        </p:txBody>
      </p:sp>
    </p:spTree>
    <p:extLst>
      <p:ext uri="{BB962C8B-B14F-4D97-AF65-F5344CB8AC3E}">
        <p14:creationId xmlns:p14="http://schemas.microsoft.com/office/powerpoint/2010/main" val="3398474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Så här går det till att logga in med Mobilt </a:t>
            </a:r>
            <a:r>
              <a:rPr lang="sv-SE" dirty="0" err="1"/>
              <a:t>BankID</a:t>
            </a:r>
            <a:r>
              <a:rPr lang="sv-SE" dirty="0"/>
              <a:t>.  </a:t>
            </a:r>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6</a:t>
            </a:fld>
            <a:endParaRPr lang="sv-SE"/>
          </a:p>
        </p:txBody>
      </p:sp>
    </p:spTree>
    <p:extLst>
      <p:ext uri="{BB962C8B-B14F-4D97-AF65-F5344CB8AC3E}">
        <p14:creationId xmlns:p14="http://schemas.microsoft.com/office/powerpoint/2010/main" val="133993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finns alla möjligheter att ha full koll på sin privatekonomi. Förr fick vi kontobesked en gång i månaden och bad om saldobesked i bankomaten. Nu kan den som vill logga in i sin internetbank eller </a:t>
            </a:r>
            <a:r>
              <a:rPr lang="sv-SE" dirty="0" err="1"/>
              <a:t>bankapp</a:t>
            </a:r>
            <a:r>
              <a:rPr lang="sv-SE" dirty="0"/>
              <a:t> närsomhelst för att sköta bankärenden och hålla koll på privatekonomin. Räkningar kan betalas på olika sätt, till exempel via e-faktura. Idag sköter många sina vardagsärenden via sin </a:t>
            </a:r>
            <a:r>
              <a:rPr lang="sv-SE" dirty="0" err="1"/>
              <a:t>bankapp</a:t>
            </a:r>
            <a:r>
              <a:rPr lang="sv-SE" dirty="0"/>
              <a:t> i telefonen medan mer komplexa ärenden fortfarande ofta sker via personlig kontakt, till exempel bostadslån och placeringar. Bankerna hjälper även kunderna med digital support.</a:t>
            </a:r>
          </a:p>
        </p:txBody>
      </p:sp>
      <p:sp>
        <p:nvSpPr>
          <p:cNvPr id="6" name="Platshållare för bildnummer 5"/>
          <p:cNvSpPr>
            <a:spLocks noGrp="1"/>
          </p:cNvSpPr>
          <p:nvPr>
            <p:ph type="sldNum" sz="quarter" idx="10"/>
          </p:nvPr>
        </p:nvSpPr>
        <p:spPr/>
        <p:txBody>
          <a:bodyPr/>
          <a:lstStyle/>
          <a:p>
            <a:fld id="{2314F5C4-4871-43CC-B830-346FF9B57FB7}" type="slidenum">
              <a:rPr lang="sv-SE" smtClean="0"/>
              <a:t>7</a:t>
            </a:fld>
            <a:endParaRPr lang="sv-SE"/>
          </a:p>
        </p:txBody>
      </p:sp>
    </p:spTree>
    <p:extLst>
      <p:ext uri="{BB962C8B-B14F-4D97-AF65-F5344CB8AC3E}">
        <p14:creationId xmlns:p14="http://schemas.microsoft.com/office/powerpoint/2010/main" val="3967542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err="1"/>
              <a:t>Swish</a:t>
            </a:r>
            <a:r>
              <a:rPr lang="sv-SE" dirty="0"/>
              <a:t> lanserades av Sveriges största banker år 2012 och är idag en av de största mobila betalningslösningarna i Europa. </a:t>
            </a:r>
            <a:r>
              <a:rPr lang="sv-SE" dirty="0" err="1"/>
              <a:t>Swish</a:t>
            </a:r>
            <a:r>
              <a:rPr lang="sv-SE" dirty="0"/>
              <a:t> har förenklat vardagen för många och används av 8 miljoner svenskar. </a:t>
            </a:r>
          </a:p>
          <a:p>
            <a:endParaRPr lang="sv-SE" dirty="0"/>
          </a:p>
          <a:p>
            <a:r>
              <a:rPr lang="sv-SE" dirty="0"/>
              <a:t>Med </a:t>
            </a:r>
            <a:r>
              <a:rPr lang="sv-SE" dirty="0" err="1"/>
              <a:t>Swish</a:t>
            </a:r>
            <a:r>
              <a:rPr lang="sv-SE" dirty="0"/>
              <a:t> kan du enkelt föra över pengar till en annan person eller till företag i realtid. Du behöver inget kontonummer utan bara mobilnummer (eller QR-kod) och </a:t>
            </a:r>
            <a:r>
              <a:rPr lang="sv-SE" dirty="0" err="1"/>
              <a:t>BankID</a:t>
            </a:r>
            <a:r>
              <a:rPr lang="sv-SE" dirty="0"/>
              <a:t>. Mottagaren ser pengarna på kontot direkt och kan få notis om att de kommit fram. </a:t>
            </a:r>
          </a:p>
          <a:p>
            <a:endParaRPr lang="sv-SE" dirty="0"/>
          </a:p>
          <a:p>
            <a:r>
              <a:rPr lang="sv-SE" dirty="0"/>
              <a:t>Bra att veta - </a:t>
            </a:r>
            <a:r>
              <a:rPr lang="sv-SE" dirty="0" err="1"/>
              <a:t>Swish</a:t>
            </a:r>
            <a:r>
              <a:rPr lang="sv-SE" dirty="0"/>
              <a:t>-nummer som börjar på 123 är kopplat till ett företag.</a:t>
            </a:r>
          </a:p>
          <a:p>
            <a:r>
              <a:rPr lang="sv-SE" dirty="0"/>
              <a:t>Via din bank kan du välja beloppsgräns för </a:t>
            </a:r>
            <a:r>
              <a:rPr lang="sv-SE" dirty="0" err="1"/>
              <a:t>Swish</a:t>
            </a:r>
            <a:r>
              <a:rPr lang="sv-SE" dirty="0"/>
              <a:t> och tillfälligt höja om du t ex ska göra en tillfällig större betalning.</a:t>
            </a:r>
          </a:p>
          <a:p>
            <a:endParaRPr lang="sv-SE" dirty="0"/>
          </a:p>
          <a:p>
            <a:r>
              <a:rPr lang="sv-SE" dirty="0"/>
              <a:t>Läs mer på </a:t>
            </a:r>
            <a:r>
              <a:rPr lang="sv-SE" dirty="0" err="1">
                <a:hlinkClick r:id="rId3"/>
              </a:rPr>
              <a:t>Swish</a:t>
            </a:r>
            <a:r>
              <a:rPr lang="sv-SE" dirty="0">
                <a:hlinkClick r:id="rId3"/>
              </a:rPr>
              <a:t> – Privat</a:t>
            </a:r>
            <a:endParaRPr lang="sv-SE" dirty="0"/>
          </a:p>
          <a:p>
            <a:endParaRPr lang="sv-SE" dirty="0"/>
          </a:p>
          <a:p>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8</a:t>
            </a:fld>
            <a:endParaRPr lang="sv-SE"/>
          </a:p>
        </p:txBody>
      </p:sp>
    </p:spTree>
    <p:extLst>
      <p:ext uri="{BB962C8B-B14F-4D97-AF65-F5344CB8AC3E}">
        <p14:creationId xmlns:p14="http://schemas.microsoft.com/office/powerpoint/2010/main" val="32238743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kan du handla varor och tjänster via internet från i stort sett hela världen. Utbudet är enormt och det finns många olika betalningslösningar (direktbetalning, kort, faktura, </a:t>
            </a:r>
            <a:r>
              <a:rPr lang="sv-SE" dirty="0" err="1"/>
              <a:t>Swish</a:t>
            </a:r>
            <a:r>
              <a:rPr lang="sv-SE" dirty="0"/>
              <a:t>). Välj i första hand kända butiker. Kontrollera att det finns en kundtjänst att kontakta och googla för att läsa recensioner från andra som handlat från företaget. Om du handlar med kort ska du undvika att lagra kortuppgifter hos företaget. </a:t>
            </a:r>
          </a:p>
          <a:p>
            <a:endParaRPr lang="sv-SE" dirty="0"/>
          </a:p>
          <a:p>
            <a:r>
              <a:rPr lang="sv-SE" dirty="0"/>
              <a:t>Läs mer på:</a:t>
            </a:r>
            <a:r>
              <a:rPr lang="sv-SE" baseline="0" dirty="0"/>
              <a:t> </a:t>
            </a:r>
            <a:r>
              <a:rPr lang="sv-SE" dirty="0">
                <a:hlinkClick r:id="rId3"/>
              </a:rPr>
              <a:t>E-handel | Hallå konsument – Konsumentverket (hallakonsument.se)</a:t>
            </a:r>
            <a:endParaRPr lang="sv-SE" dirty="0"/>
          </a:p>
        </p:txBody>
      </p:sp>
      <p:sp>
        <p:nvSpPr>
          <p:cNvPr id="6" name="Platshållare för bildnummer 5"/>
          <p:cNvSpPr>
            <a:spLocks noGrp="1"/>
          </p:cNvSpPr>
          <p:nvPr>
            <p:ph type="sldNum" sz="quarter" idx="10"/>
          </p:nvPr>
        </p:nvSpPr>
        <p:spPr/>
        <p:txBody>
          <a:bodyPr/>
          <a:lstStyle/>
          <a:p>
            <a:fld id="{2314F5C4-4871-43CC-B830-346FF9B57FB7}" type="slidenum">
              <a:rPr lang="sv-SE" smtClean="0"/>
              <a:t>9</a:t>
            </a:fld>
            <a:endParaRPr lang="sv-SE"/>
          </a:p>
        </p:txBody>
      </p:sp>
    </p:spTree>
    <p:extLst>
      <p:ext uri="{BB962C8B-B14F-4D97-AF65-F5344CB8AC3E}">
        <p14:creationId xmlns:p14="http://schemas.microsoft.com/office/powerpoint/2010/main" val="8584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61981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500707"/>
      </p:ext>
    </p:extLst>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https://www.hallakonsument.se/tips-for-olika-kop/olika-kopsituationer/handla-pa-nat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0"/>
            <a:ext cx="12192000" cy="6858000"/>
          </a:xfrm>
          <a:prstGeom prst="rect">
            <a:avLst/>
          </a:prstGeom>
          <a:solidFill>
            <a:srgbClr val="009C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8109D01-B113-E744-AC7A-32D151B13011}"/>
              </a:ext>
            </a:extLst>
          </p:cNvPr>
          <p:cNvPicPr>
            <a:picLocks noChangeAspect="1"/>
          </p:cNvPicPr>
          <p:nvPr/>
        </p:nvPicPr>
        <p:blipFill>
          <a:blip r:embed="rId3"/>
          <a:stretch>
            <a:fillRect/>
          </a:stretch>
        </p:blipFill>
        <p:spPr>
          <a:xfrm>
            <a:off x="419963" y="5482159"/>
            <a:ext cx="644616" cy="978299"/>
          </a:xfrm>
          <a:prstGeom prst="rect">
            <a:avLst/>
          </a:prstGeom>
        </p:spPr>
      </p:pic>
      <p:cxnSp>
        <p:nvCxnSpPr>
          <p:cNvPr id="18" name="Rak 17">
            <a:extLst>
              <a:ext uri="{FF2B5EF4-FFF2-40B4-BE49-F238E27FC236}">
                <a16:creationId xmlns:a16="http://schemas.microsoft.com/office/drawing/2014/main" id="{ED906B62-198B-9641-8961-8144BC75EDC3}"/>
              </a:ext>
            </a:extLst>
          </p:cNvPr>
          <p:cNvCxnSpPr>
            <a:cxnSpLocks/>
          </p:cNvCxnSpPr>
          <p:nvPr/>
        </p:nvCxnSpPr>
        <p:spPr>
          <a:xfrm>
            <a:off x="1173683" y="3495586"/>
            <a:ext cx="9503596" cy="2170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ruta 18">
            <a:extLst>
              <a:ext uri="{FF2B5EF4-FFF2-40B4-BE49-F238E27FC236}">
                <a16:creationId xmlns:a16="http://schemas.microsoft.com/office/drawing/2014/main" id="{CE77F94C-F902-E84F-AB76-BFC130C71B75}"/>
              </a:ext>
            </a:extLst>
          </p:cNvPr>
          <p:cNvSpPr txBox="1"/>
          <p:nvPr/>
        </p:nvSpPr>
        <p:spPr>
          <a:xfrm>
            <a:off x="1173683" y="3708116"/>
            <a:ext cx="6081526" cy="720615"/>
          </a:xfrm>
          <a:prstGeom prst="rect">
            <a:avLst/>
          </a:prstGeom>
          <a:noFill/>
        </p:spPr>
        <p:txBody>
          <a:bodyPr wrap="square" rtlCol="0">
            <a:noAutofit/>
          </a:bodyPr>
          <a:lstStyle/>
          <a:p>
            <a:r>
              <a:rPr lang="sv-SE" sz="2400" dirty="0">
                <a:solidFill>
                  <a:schemeClr val="bg1"/>
                </a:solidFill>
                <a:latin typeface="Calibri Light" panose="020F0302020204030204" pitchFamily="34" charset="0"/>
                <a:ea typeface="Arial" charset="0"/>
                <a:cs typeface="Calibri Light" panose="020F0302020204030204" pitchFamily="34" charset="0"/>
              </a:rPr>
              <a:t>Swedbank</a:t>
            </a:r>
          </a:p>
        </p:txBody>
      </p:sp>
      <p:sp>
        <p:nvSpPr>
          <p:cNvPr id="20" name="textruta 19">
            <a:extLst>
              <a:ext uri="{FF2B5EF4-FFF2-40B4-BE49-F238E27FC236}">
                <a16:creationId xmlns:a16="http://schemas.microsoft.com/office/drawing/2014/main" id="{46FA7482-247E-FC4E-AAE4-6FA041C6703C}"/>
              </a:ext>
            </a:extLst>
          </p:cNvPr>
          <p:cNvSpPr txBox="1"/>
          <p:nvPr/>
        </p:nvSpPr>
        <p:spPr>
          <a:xfrm>
            <a:off x="1058271" y="2437619"/>
            <a:ext cx="9734420" cy="937685"/>
          </a:xfrm>
          <a:prstGeom prst="rect">
            <a:avLst/>
          </a:prstGeom>
          <a:noFill/>
        </p:spPr>
        <p:txBody>
          <a:bodyPr wrap="square" rtlCol="0">
            <a:noAutofit/>
          </a:bodyPr>
          <a:lstStyle/>
          <a:p>
            <a:r>
              <a:rPr lang="sv-SE" sz="5500" dirty="0">
                <a:solidFill>
                  <a:schemeClr val="bg1"/>
                </a:solidFill>
                <a:latin typeface="Calibri Light" panose="020F0302020204030204" pitchFamily="34" charset="0"/>
                <a:ea typeface="Arial" charset="0"/>
                <a:cs typeface="Calibri Light" panose="020F0302020204030204" pitchFamily="34" charset="0"/>
              </a:rPr>
              <a:t>Digitala verktyg för din ekonomi</a:t>
            </a:r>
          </a:p>
        </p:txBody>
      </p:sp>
      <p:cxnSp>
        <p:nvCxnSpPr>
          <p:cNvPr id="22" name="Rak 21">
            <a:extLst>
              <a:ext uri="{FF2B5EF4-FFF2-40B4-BE49-F238E27FC236}">
                <a16:creationId xmlns:a16="http://schemas.microsoft.com/office/drawing/2014/main" id="{1BDB01FF-F33A-DC41-A7D6-183171FAC011}"/>
              </a:ext>
            </a:extLst>
          </p:cNvPr>
          <p:cNvCxnSpPr>
            <a:cxnSpLocks/>
          </p:cNvCxnSpPr>
          <p:nvPr/>
        </p:nvCxnSpPr>
        <p:spPr>
          <a:xfrm>
            <a:off x="1188406" y="6169026"/>
            <a:ext cx="0" cy="291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BA9669FD-39F1-C449-B2F9-331D5BB5FD68}"/>
              </a:ext>
            </a:extLst>
          </p:cNvPr>
          <p:cNvSpPr txBox="1"/>
          <p:nvPr/>
        </p:nvSpPr>
        <p:spPr>
          <a:xfrm>
            <a:off x="1308144" y="6169025"/>
            <a:ext cx="1347970" cy="291432"/>
          </a:xfrm>
          <a:prstGeom prst="rect">
            <a:avLst/>
          </a:prstGeom>
          <a:solidFill>
            <a:srgbClr val="A4D8E2"/>
          </a:solidFill>
        </p:spPr>
        <p:txBody>
          <a:bodyPr wrap="square" rtlCol="0" anchor="ctr" anchorCtr="0">
            <a:noAutofit/>
          </a:bodyPr>
          <a:lstStyle/>
          <a:p>
            <a:pPr marL="44450" indent="-44450"/>
            <a:r>
              <a:rPr lang="sv-SE" sz="12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213109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1157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82381"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ea typeface="Arial" charset="0"/>
                <a:cs typeface="Arial" charset="0"/>
              </a:rPr>
              <a:t>DIGITALA VERKTYG</a:t>
            </a:r>
            <a:endParaRPr lang="sv-SE" sz="800" dirty="0">
              <a:solidFill>
                <a:srgbClr val="009CB3"/>
              </a:solidFill>
              <a:latin typeface="+mj-lt"/>
              <a:ea typeface="Arial" charset="0"/>
              <a:cs typeface="Arial" charset="0"/>
            </a:endParaRPr>
          </a:p>
        </p:txBody>
      </p:sp>
      <p:sp>
        <p:nvSpPr>
          <p:cNvPr id="16" name="textruta 15">
            <a:extLst>
              <a:ext uri="{FF2B5EF4-FFF2-40B4-BE49-F238E27FC236}">
                <a16:creationId xmlns:a16="http://schemas.microsoft.com/office/drawing/2014/main" id="{8C63BCB7-C8AC-2D48-BB5A-9AB2EBBA518B}"/>
              </a:ext>
            </a:extLst>
          </p:cNvPr>
          <p:cNvSpPr txBox="1"/>
          <p:nvPr/>
        </p:nvSpPr>
        <p:spPr>
          <a:xfrm>
            <a:off x="938572" y="789026"/>
            <a:ext cx="10052516" cy="643467"/>
          </a:xfrm>
          <a:prstGeom prst="rect">
            <a:avLst/>
          </a:prstGeom>
          <a:noFill/>
        </p:spPr>
        <p:txBody>
          <a:bodyPr wrap="square" rtlCol="0" anchor="t">
            <a:noAutofit/>
          </a:bodyPr>
          <a:lstStyle/>
          <a:p>
            <a:r>
              <a:rPr lang="sv-SE" sz="2800" b="1" dirty="0">
                <a:solidFill>
                  <a:schemeClr val="bg1"/>
                </a:solidFill>
                <a:latin typeface="Calibri" panose="020F0502020204030204" pitchFamily="34" charset="0"/>
                <a:ea typeface="Arial" charset="0"/>
                <a:cs typeface="Calibri" panose="020F0502020204030204" pitchFamily="34" charset="0"/>
              </a:rPr>
              <a:t>Säkerhet på nätet</a:t>
            </a:r>
          </a:p>
        </p:txBody>
      </p:sp>
      <p:cxnSp>
        <p:nvCxnSpPr>
          <p:cNvPr id="17" name="Rak 16">
            <a:extLst>
              <a:ext uri="{FF2B5EF4-FFF2-40B4-BE49-F238E27FC236}">
                <a16:creationId xmlns:a16="http://schemas.microsoft.com/office/drawing/2014/main" id="{97907DC6-8F28-5E46-AFA6-AE12308BEB75}"/>
              </a:ext>
            </a:extLst>
          </p:cNvPr>
          <p:cNvCxnSpPr>
            <a:cxnSpLocks/>
          </p:cNvCxnSpPr>
          <p:nvPr/>
        </p:nvCxnSpPr>
        <p:spPr>
          <a:xfrm flipH="1">
            <a:off x="1029854" y="1369291"/>
            <a:ext cx="1012074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B6606F68-9321-1E4B-A80E-947C1DE331C3}"/>
              </a:ext>
            </a:extLst>
          </p:cNvPr>
          <p:cNvSpPr txBox="1"/>
          <p:nvPr/>
        </p:nvSpPr>
        <p:spPr>
          <a:xfrm>
            <a:off x="938571" y="1432494"/>
            <a:ext cx="9918482" cy="2981462"/>
          </a:xfrm>
          <a:prstGeom prst="rect">
            <a:avLst/>
          </a:prstGeom>
          <a:noFill/>
        </p:spPr>
        <p:txBody>
          <a:bodyPr wrap="square" rtlCol="0" anchor="t">
            <a:noAutofit/>
          </a:bodyPr>
          <a:lstStyle/>
          <a:p>
            <a:r>
              <a:rPr lang="sv-SE" sz="2000" dirty="0">
                <a:solidFill>
                  <a:schemeClr val="bg1"/>
                </a:solidFill>
                <a:latin typeface="+mj-lt"/>
                <a:ea typeface="Arial" charset="0"/>
                <a:cs typeface="Arial" charset="0"/>
              </a:rPr>
              <a:t>• </a:t>
            </a:r>
            <a:r>
              <a:rPr lang="sv-SE" sz="2000" b="1" dirty="0">
                <a:solidFill>
                  <a:schemeClr val="bg1"/>
                </a:solidFill>
                <a:latin typeface="+mj-lt"/>
                <a:ea typeface="Arial" charset="0"/>
                <a:cs typeface="Arial" charset="0"/>
              </a:rPr>
              <a:t>Bankerna har säkra lösningar men det är viktigt att du själv skyddar dina uppgifter:</a:t>
            </a:r>
          </a:p>
          <a:p>
            <a:r>
              <a:rPr lang="sv-SE" sz="2000" dirty="0">
                <a:solidFill>
                  <a:schemeClr val="bg1"/>
                </a:solidFill>
                <a:latin typeface="+mj-lt"/>
                <a:ea typeface="Arial" charset="0"/>
                <a:cs typeface="Arial" charset="0"/>
              </a:rPr>
              <a:t>    - Lämna aldrig ut koder från säkerhetsdosa, kort eller </a:t>
            </a:r>
            <a:r>
              <a:rPr lang="sv-SE" sz="2000" dirty="0" err="1">
                <a:solidFill>
                  <a:schemeClr val="bg1"/>
                </a:solidFill>
                <a:latin typeface="+mj-lt"/>
                <a:ea typeface="Arial" charset="0"/>
                <a:cs typeface="Arial" charset="0"/>
              </a:rPr>
              <a:t>BankID</a:t>
            </a:r>
            <a:endParaRPr lang="sv-SE" sz="2000" dirty="0">
              <a:solidFill>
                <a:schemeClr val="bg1"/>
              </a:solidFill>
              <a:latin typeface="+mj-lt"/>
              <a:ea typeface="Arial" charset="0"/>
              <a:cs typeface="Arial" charset="0"/>
            </a:endParaRPr>
          </a:p>
          <a:p>
            <a:r>
              <a:rPr lang="sv-SE" sz="2000" dirty="0">
                <a:solidFill>
                  <a:schemeClr val="bg1"/>
                </a:solidFill>
                <a:latin typeface="+mj-lt"/>
                <a:ea typeface="Arial" charset="0"/>
                <a:cs typeface="Arial" charset="0"/>
              </a:rPr>
              <a:t>    - Använd aldrig </a:t>
            </a:r>
            <a:r>
              <a:rPr lang="sv-SE" sz="2000" dirty="0" err="1">
                <a:solidFill>
                  <a:schemeClr val="bg1"/>
                </a:solidFill>
                <a:latin typeface="+mj-lt"/>
                <a:ea typeface="Arial" charset="0"/>
                <a:cs typeface="Arial" charset="0"/>
              </a:rPr>
              <a:t>BankID</a:t>
            </a:r>
            <a:r>
              <a:rPr lang="sv-SE" sz="2000" dirty="0">
                <a:solidFill>
                  <a:schemeClr val="bg1"/>
                </a:solidFill>
                <a:latin typeface="+mj-lt"/>
                <a:ea typeface="Arial" charset="0"/>
                <a:cs typeface="Arial" charset="0"/>
              </a:rPr>
              <a:t> på uppmaning av någon som kontaktar dig</a:t>
            </a:r>
          </a:p>
          <a:p>
            <a:r>
              <a:rPr lang="sv-SE" sz="2000" dirty="0">
                <a:solidFill>
                  <a:schemeClr val="bg1"/>
                </a:solidFill>
                <a:latin typeface="+mj-lt"/>
                <a:ea typeface="Arial" charset="0"/>
                <a:cs typeface="Arial" charset="0"/>
              </a:rPr>
              <a:t>    - Om du blir misstänksam, lägg på luren och slå själv in numret till bankens </a:t>
            </a:r>
            <a:br>
              <a:rPr lang="sv-SE" sz="2000" dirty="0">
                <a:solidFill>
                  <a:schemeClr val="bg1"/>
                </a:solidFill>
                <a:latin typeface="+mj-lt"/>
                <a:ea typeface="Arial" charset="0"/>
                <a:cs typeface="Arial" charset="0"/>
              </a:rPr>
            </a:br>
            <a:r>
              <a:rPr lang="sv-SE" sz="2000" dirty="0">
                <a:solidFill>
                  <a:schemeClr val="bg1"/>
                </a:solidFill>
                <a:latin typeface="+mj-lt"/>
                <a:ea typeface="Arial" charset="0"/>
                <a:cs typeface="Arial" charset="0"/>
              </a:rPr>
              <a:t>      kundtjänst för att kontrollringa</a:t>
            </a:r>
          </a:p>
          <a:p>
            <a:r>
              <a:rPr lang="sv-SE" sz="2000" dirty="0">
                <a:solidFill>
                  <a:schemeClr val="bg1"/>
                </a:solidFill>
                <a:latin typeface="+mj-lt"/>
                <a:ea typeface="Arial" charset="0"/>
                <a:cs typeface="Arial" charset="0"/>
              </a:rPr>
              <a:t>    - Om du drabbas: polisanmäl alltid! Både bedrägeriförsök och genomförda bedrägerier</a:t>
            </a:r>
          </a:p>
          <a:p>
            <a:pPr marL="457200" indent="-457200">
              <a:lnSpc>
                <a:spcPts val="3000"/>
              </a:lnSpc>
              <a:buAutoNum type="arabicPeriod"/>
            </a:pPr>
            <a:endParaRPr lang="sv-SE" sz="2000" b="1" dirty="0">
              <a:solidFill>
                <a:srgbClr val="FF0000"/>
              </a:solidFill>
              <a:latin typeface="+mj-lt"/>
              <a:ea typeface="Arial" charset="0"/>
              <a:cs typeface="Arial" charset="0"/>
            </a:endParaRPr>
          </a:p>
          <a:p>
            <a:pPr marL="185738" indent="-185738">
              <a:lnSpc>
                <a:spcPts val="3000"/>
              </a:lnSpc>
              <a:buFont typeface="Arial" panose="020B0604020202020204" pitchFamily="34" charset="0"/>
              <a:buChar char="•"/>
            </a:pPr>
            <a:endParaRPr lang="sv-SE" sz="2000" b="1" dirty="0">
              <a:solidFill>
                <a:srgbClr val="FF0000"/>
              </a:solidFill>
              <a:latin typeface="+mj-lt"/>
              <a:ea typeface="Arial" charset="0"/>
              <a:cs typeface="Arial" charset="0"/>
            </a:endParaRPr>
          </a:p>
        </p:txBody>
      </p:sp>
    </p:spTree>
    <p:extLst>
      <p:ext uri="{BB962C8B-B14F-4D97-AF65-F5344CB8AC3E}">
        <p14:creationId xmlns:p14="http://schemas.microsoft.com/office/powerpoint/2010/main" val="338160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2966"/>
            <a:ext cx="12663807" cy="8234218"/>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1589893"/>
            <a:ext cx="12663806" cy="10037785"/>
          </a:xfrm>
          <a:prstGeom prst="rect">
            <a:avLst/>
          </a:prstGeom>
          <a:solidFill>
            <a:srgbClr val="009CB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73672"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latin typeface="+mj-lt"/>
                <a:ea typeface="Arial" charset="0"/>
                <a:cs typeface="Arial" charset="0"/>
              </a:rPr>
              <a:t>DIGITALA VERKTYG</a:t>
            </a:r>
          </a:p>
        </p:txBody>
      </p:sp>
      <p:sp>
        <p:nvSpPr>
          <p:cNvPr id="13" name="textruta 12">
            <a:extLst>
              <a:ext uri="{FF2B5EF4-FFF2-40B4-BE49-F238E27FC236}">
                <a16:creationId xmlns:a16="http://schemas.microsoft.com/office/drawing/2014/main" id="{F09C8813-8F64-5C45-8E7F-7C818E6D21AF}"/>
              </a:ext>
            </a:extLst>
          </p:cNvPr>
          <p:cNvSpPr txBox="1"/>
          <p:nvPr/>
        </p:nvSpPr>
        <p:spPr>
          <a:xfrm>
            <a:off x="0" y="2098962"/>
            <a:ext cx="12192000" cy="2583105"/>
          </a:xfrm>
          <a:prstGeom prst="rect">
            <a:avLst/>
          </a:prstGeom>
          <a:noFill/>
        </p:spPr>
        <p:txBody>
          <a:bodyPr wrap="square" rtlCol="0" anchor="ctr">
            <a:noAutofit/>
          </a:bodyPr>
          <a:lstStyle/>
          <a:p>
            <a:pPr algn="ctr"/>
            <a:r>
              <a:rPr lang="sv-SE" sz="5000" dirty="0">
                <a:solidFill>
                  <a:schemeClr val="bg1"/>
                </a:solidFill>
                <a:latin typeface="Calibri Light" panose="020F0302020204030204" pitchFamily="34" charset="0"/>
                <a:ea typeface="Arial" charset="0"/>
                <a:cs typeface="Calibri Light" panose="020F0302020204030204" pitchFamily="34" charset="0"/>
              </a:rPr>
              <a:t>Idag har vi tittat på hur tekniken </a:t>
            </a:r>
            <a:br>
              <a:rPr lang="sv-SE" sz="5000" dirty="0">
                <a:solidFill>
                  <a:schemeClr val="bg1"/>
                </a:solidFill>
                <a:latin typeface="Calibri Light" panose="020F0302020204030204" pitchFamily="34" charset="0"/>
                <a:ea typeface="Arial" charset="0"/>
                <a:cs typeface="Calibri Light" panose="020F0302020204030204" pitchFamily="34" charset="0"/>
              </a:rPr>
            </a:br>
            <a:r>
              <a:rPr lang="sv-SE" sz="5000" dirty="0">
                <a:solidFill>
                  <a:schemeClr val="bg1"/>
                </a:solidFill>
                <a:latin typeface="Calibri Light" panose="020F0302020204030204" pitchFamily="34" charset="0"/>
                <a:ea typeface="Arial" charset="0"/>
                <a:cs typeface="Calibri Light" panose="020F0302020204030204" pitchFamily="34" charset="0"/>
              </a:rPr>
              <a:t>kan öppna nya dörrar.</a:t>
            </a:r>
            <a:br>
              <a:rPr lang="sv-SE" sz="5000" dirty="0">
                <a:solidFill>
                  <a:schemeClr val="bg1"/>
                </a:solidFill>
                <a:latin typeface="Calibri Light" panose="020F0302020204030204" pitchFamily="34" charset="0"/>
                <a:ea typeface="Arial" charset="0"/>
                <a:cs typeface="Calibri Light" panose="020F0302020204030204" pitchFamily="34" charset="0"/>
              </a:rPr>
            </a:br>
            <a:r>
              <a:rPr lang="sv-SE" sz="5000" dirty="0">
                <a:solidFill>
                  <a:schemeClr val="bg1"/>
                </a:solidFill>
                <a:latin typeface="Calibri Light" panose="020F0302020204030204" pitchFamily="34" charset="0"/>
                <a:ea typeface="Arial" charset="0"/>
                <a:cs typeface="Calibri Light" panose="020F0302020204030204" pitchFamily="34" charset="0"/>
              </a:rPr>
              <a:t>Våga fråga och våga prova!</a:t>
            </a:r>
            <a:endParaRPr lang="sv-SE" sz="5000" dirty="0">
              <a:solidFill>
                <a:schemeClr val="bg1"/>
              </a:solidFill>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61766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618F09B-4193-4C44-8C67-6761E8143443}"/>
              </a:ext>
            </a:extLst>
          </p:cNvPr>
          <p:cNvSpPr/>
          <p:nvPr/>
        </p:nvSpPr>
        <p:spPr>
          <a:xfrm>
            <a:off x="1" y="0"/>
            <a:ext cx="12191999" cy="6858000"/>
          </a:xfrm>
          <a:prstGeom prst="rect">
            <a:avLst/>
          </a:prstGeom>
          <a:solidFill>
            <a:srgbClr val="009CB3">
              <a:alpha val="78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3"/>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82382"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ea typeface="Arial" charset="0"/>
                <a:cs typeface="Arial" charset="0"/>
              </a:rPr>
              <a:t>DIGITALA VERKTYG</a:t>
            </a:r>
          </a:p>
        </p:txBody>
      </p:sp>
      <p:sp>
        <p:nvSpPr>
          <p:cNvPr id="13" name="textruta 12">
            <a:extLst>
              <a:ext uri="{FF2B5EF4-FFF2-40B4-BE49-F238E27FC236}">
                <a16:creationId xmlns:a16="http://schemas.microsoft.com/office/drawing/2014/main" id="{F09C8813-8F64-5C45-8E7F-7C818E6D21AF}"/>
              </a:ext>
            </a:extLst>
          </p:cNvPr>
          <p:cNvSpPr txBox="1"/>
          <p:nvPr/>
        </p:nvSpPr>
        <p:spPr>
          <a:xfrm>
            <a:off x="1367245" y="2137447"/>
            <a:ext cx="9117875" cy="2583105"/>
          </a:xfrm>
          <a:prstGeom prst="rect">
            <a:avLst/>
          </a:prstGeom>
          <a:noFill/>
        </p:spPr>
        <p:txBody>
          <a:bodyPr wrap="square" rtlCol="0" anchor="ctr">
            <a:noAutofit/>
          </a:bodyPr>
          <a:lstStyle/>
          <a:p>
            <a:pPr algn="ctr"/>
            <a:r>
              <a:rPr lang="sv-SE" sz="6600" dirty="0">
                <a:solidFill>
                  <a:schemeClr val="bg1"/>
                </a:solidFill>
                <a:latin typeface="Calibri Light" panose="020F0302020204030204" pitchFamily="34" charset="0"/>
                <a:ea typeface="Arial" charset="0"/>
                <a:cs typeface="Calibri Light" panose="020F0302020204030204" pitchFamily="34" charset="0"/>
              </a:rPr>
              <a:t>Fördjupning</a:t>
            </a:r>
          </a:p>
        </p:txBody>
      </p:sp>
    </p:spTree>
    <p:extLst>
      <p:ext uri="{BB962C8B-B14F-4D97-AF65-F5344CB8AC3E}">
        <p14:creationId xmlns:p14="http://schemas.microsoft.com/office/powerpoint/2010/main" val="337854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0" y="1019"/>
            <a:ext cx="6108191" cy="6855961"/>
          </a:xfrm>
          <a:prstGeom prst="rect">
            <a:avLst/>
          </a:prstGeom>
        </p:spPr>
      </p:pic>
      <p:sp>
        <p:nvSpPr>
          <p:cNvPr id="14" name="textruta 13"/>
          <p:cNvSpPr txBox="1"/>
          <p:nvPr/>
        </p:nvSpPr>
        <p:spPr>
          <a:xfrm>
            <a:off x="7079868" y="1557867"/>
            <a:ext cx="3960666" cy="1455420"/>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Hur länge kan vi lära oss nya saker?</a:t>
            </a:r>
          </a:p>
        </p:txBody>
      </p:sp>
      <p:sp>
        <p:nvSpPr>
          <p:cNvPr id="15" name="textruta 14"/>
          <p:cNvSpPr txBox="1"/>
          <p:nvPr/>
        </p:nvSpPr>
        <p:spPr>
          <a:xfrm>
            <a:off x="6855841" y="2573406"/>
            <a:ext cx="5151432"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a:t>
            </a:r>
            <a:r>
              <a:rPr lang="sv-SE" sz="2000" b="1" dirty="0">
                <a:latin typeface="+mj-lt"/>
                <a:ea typeface="Arial" charset="0"/>
                <a:cs typeface="Arial" charset="0"/>
              </a:rPr>
              <a:t>Hur länge som helst!</a:t>
            </a:r>
          </a:p>
          <a:p>
            <a:pPr>
              <a:tabLst>
                <a:tab pos="214313" algn="l"/>
              </a:tabLst>
            </a:pPr>
            <a:r>
              <a:rPr lang="sv-SE" sz="2000" dirty="0">
                <a:latin typeface="+mj-lt"/>
                <a:ea typeface="Arial" charset="0"/>
                <a:cs typeface="Arial" charset="0"/>
              </a:rPr>
              <a:t>	- När vi blir äldre får vi generellt fler 	associationsbanor och blir bättre på </a:t>
            </a:r>
            <a:br>
              <a:rPr lang="sv-SE" sz="2000" dirty="0">
                <a:latin typeface="+mj-lt"/>
                <a:ea typeface="Arial" charset="0"/>
                <a:cs typeface="Arial" charset="0"/>
              </a:rPr>
            </a:br>
            <a:r>
              <a:rPr lang="sv-SE" sz="2000" dirty="0">
                <a:latin typeface="+mj-lt"/>
                <a:ea typeface="Arial" charset="0"/>
                <a:cs typeface="Arial" charset="0"/>
              </a:rPr>
              <a:t>	att se sammanhang</a:t>
            </a:r>
          </a:p>
          <a:p>
            <a:pPr>
              <a:tabLst>
                <a:tab pos="214313" algn="l"/>
              </a:tabLst>
            </a:pPr>
            <a:r>
              <a:rPr lang="sv-SE" sz="2000" dirty="0">
                <a:latin typeface="+mj-lt"/>
                <a:ea typeface="Arial" charset="0"/>
                <a:cs typeface="Arial" charset="0"/>
              </a:rPr>
              <a:t>• </a:t>
            </a:r>
            <a:r>
              <a:rPr lang="sv-SE" sz="2000" b="1" dirty="0">
                <a:latin typeface="+mj-lt"/>
                <a:ea typeface="Arial" charset="0"/>
                <a:cs typeface="Arial" charset="0"/>
              </a:rPr>
              <a:t>Börja smått och lär dig successivt</a:t>
            </a:r>
          </a:p>
          <a:p>
            <a:pPr>
              <a:tabLst>
                <a:tab pos="214313" algn="l"/>
              </a:tabLst>
            </a:pPr>
            <a:r>
              <a:rPr lang="sv-SE" sz="2000" dirty="0">
                <a:latin typeface="+mj-lt"/>
                <a:ea typeface="Arial" charset="0"/>
                <a:cs typeface="Arial" charset="0"/>
              </a:rPr>
              <a:t>	- Och våga fråga, det är många som vill 	hjälpa till!</a:t>
            </a:r>
          </a:p>
          <a:p>
            <a:pPr>
              <a:lnSpc>
                <a:spcPts val="3000"/>
              </a:lnSpc>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9161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108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0"/>
            <a:ext cx="6082145" cy="6858000"/>
          </a:xfrm>
          <a:prstGeom prst="rect">
            <a:avLst/>
          </a:prstGeom>
        </p:spPr>
      </p:pic>
      <p:sp>
        <p:nvSpPr>
          <p:cNvPr id="5" name="textruta 4"/>
          <p:cNvSpPr txBox="1"/>
          <p:nvPr/>
        </p:nvSpPr>
        <p:spPr>
          <a:xfrm>
            <a:off x="938572" y="1145311"/>
            <a:ext cx="4259964" cy="1366982"/>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Den som en gång provat vill sällan vrida klockan tillbaka</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DIGITALA VERKTYG</a:t>
            </a:r>
          </a:p>
        </p:txBody>
      </p:sp>
      <p:sp>
        <p:nvSpPr>
          <p:cNvPr id="10" name="textruta 9"/>
          <p:cNvSpPr txBox="1"/>
          <p:nvPr/>
        </p:nvSpPr>
        <p:spPr>
          <a:xfrm>
            <a:off x="759828" y="2582644"/>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a:t>
            </a:r>
            <a:r>
              <a:rPr lang="sv-SE" sz="2000" b="1" dirty="0">
                <a:latin typeface="+mj-lt"/>
                <a:ea typeface="Arial" charset="0"/>
                <a:cs typeface="Arial" charset="0"/>
              </a:rPr>
              <a:t>Världen kommer till dig</a:t>
            </a:r>
          </a:p>
          <a:p>
            <a:pPr>
              <a:tabLst>
                <a:tab pos="214313" algn="l"/>
              </a:tabLst>
            </a:pPr>
            <a:r>
              <a:rPr lang="sv-SE" sz="2000" dirty="0">
                <a:latin typeface="+mj-lt"/>
                <a:ea typeface="Arial" charset="0"/>
                <a:cs typeface="Arial" charset="0"/>
              </a:rPr>
              <a:t>	- Plötslig finns nästan allt tillgängligt, 	utan att du behöver passa tider eller 	springa benen av dig</a:t>
            </a:r>
          </a:p>
          <a:p>
            <a:pPr>
              <a:tabLst>
                <a:tab pos="214313" algn="l"/>
              </a:tabLst>
            </a:pPr>
            <a:r>
              <a:rPr lang="sv-SE" sz="2000" dirty="0">
                <a:latin typeface="+mj-lt"/>
                <a:ea typeface="Arial" charset="0"/>
                <a:cs typeface="Arial" charset="0"/>
              </a:rPr>
              <a:t>• </a:t>
            </a:r>
            <a:r>
              <a:rPr lang="sv-SE" sz="2000" b="1" dirty="0">
                <a:latin typeface="+mj-lt"/>
                <a:ea typeface="Arial" charset="0"/>
                <a:cs typeface="Arial" charset="0"/>
              </a:rPr>
              <a:t>Tekniken kan också rädda liv</a:t>
            </a:r>
          </a:p>
          <a:p>
            <a:pPr>
              <a:tabLst>
                <a:tab pos="214313" algn="l"/>
              </a:tabLst>
            </a:pPr>
            <a:r>
              <a:rPr lang="sv-SE" sz="2000" dirty="0">
                <a:latin typeface="+mj-lt"/>
                <a:ea typeface="Arial" charset="0"/>
                <a:cs typeface="Arial" charset="0"/>
              </a:rPr>
              <a:t>	- I nödsituationer går det att se var du 	befinner dig geografiskt</a:t>
            </a: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p:txBody>
      </p:sp>
    </p:spTree>
    <p:extLst>
      <p:ext uri="{BB962C8B-B14F-4D97-AF65-F5344CB8AC3E}">
        <p14:creationId xmlns:p14="http://schemas.microsoft.com/office/powerpoint/2010/main" val="389732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3"/>
            <a:ext cx="12191999" cy="6858000"/>
          </a:xfrm>
          <a:prstGeom prst="rect">
            <a:avLst/>
          </a:prstGeom>
          <a:solidFill>
            <a:srgbClr val="009CB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73672"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latin typeface="+mj-lt"/>
                <a:ea typeface="Arial" charset="0"/>
                <a:cs typeface="Arial" charset="0"/>
              </a:rPr>
              <a:t>DIGITALA VERKTYG</a:t>
            </a:r>
          </a:p>
        </p:txBody>
      </p:sp>
      <p:grpSp>
        <p:nvGrpSpPr>
          <p:cNvPr id="2" name="Grupp 1"/>
          <p:cNvGrpSpPr/>
          <p:nvPr/>
        </p:nvGrpSpPr>
        <p:grpSpPr>
          <a:xfrm>
            <a:off x="-1" y="270157"/>
            <a:ext cx="12192001" cy="4483591"/>
            <a:chOff x="-1" y="1321039"/>
            <a:chExt cx="12192001" cy="4483591"/>
          </a:xfrm>
        </p:grpSpPr>
        <p:sp>
          <p:nvSpPr>
            <p:cNvPr id="13" name="textruta 12">
              <a:extLst>
                <a:ext uri="{FF2B5EF4-FFF2-40B4-BE49-F238E27FC236}">
                  <a16:creationId xmlns:a16="http://schemas.microsoft.com/office/drawing/2014/main" id="{F09C8813-8F64-5C45-8E7F-7C818E6D21AF}"/>
                </a:ext>
              </a:extLst>
            </p:cNvPr>
            <p:cNvSpPr txBox="1"/>
            <p:nvPr/>
          </p:nvSpPr>
          <p:spPr>
            <a:xfrm>
              <a:off x="0" y="1321039"/>
              <a:ext cx="12192000" cy="2583105"/>
            </a:xfrm>
            <a:prstGeom prst="rect">
              <a:avLst/>
            </a:prstGeom>
            <a:noFill/>
          </p:spPr>
          <p:txBody>
            <a:bodyPr wrap="square" rtlCol="0" anchor="ctr">
              <a:noAutofit/>
            </a:bodyPr>
            <a:lstStyle/>
            <a:p>
              <a:pPr algn="ctr"/>
              <a:r>
                <a:rPr lang="sv-SE" sz="5000" dirty="0">
                  <a:solidFill>
                    <a:schemeClr val="bg1"/>
                  </a:solidFill>
                  <a:latin typeface="Calibri Light" panose="020F0302020204030204" pitchFamily="34" charset="0"/>
                  <a:ea typeface="Arial" charset="0"/>
                  <a:cs typeface="Calibri Light" panose="020F0302020204030204" pitchFamily="34" charset="0"/>
                </a:rPr>
                <a:t>Man vet vad man har </a:t>
              </a:r>
              <a:br>
                <a:rPr lang="sv-SE" sz="5000" dirty="0">
                  <a:solidFill>
                    <a:schemeClr val="bg1"/>
                  </a:solidFill>
                  <a:latin typeface="Calibri Light" panose="020F0302020204030204" pitchFamily="34" charset="0"/>
                  <a:ea typeface="Arial" charset="0"/>
                  <a:cs typeface="Calibri Light" panose="020F0302020204030204" pitchFamily="34" charset="0"/>
                </a:rPr>
              </a:br>
              <a:r>
                <a:rPr lang="sv-SE" sz="5000" dirty="0">
                  <a:solidFill>
                    <a:schemeClr val="bg1"/>
                  </a:solidFill>
                  <a:latin typeface="Calibri Light" panose="020F0302020204030204" pitchFamily="34" charset="0"/>
                  <a:ea typeface="Arial" charset="0"/>
                  <a:cs typeface="Calibri Light" panose="020F0302020204030204" pitchFamily="34" charset="0"/>
                </a:rPr>
                <a:t>men inte vad man får..</a:t>
              </a:r>
              <a:endParaRPr lang="sv-SE" sz="5000" dirty="0">
                <a:solidFill>
                  <a:schemeClr val="bg1"/>
                </a:solidFill>
                <a:latin typeface="Calibri" panose="020F0502020204030204" pitchFamily="34" charset="0"/>
                <a:ea typeface="Arial" charset="0"/>
                <a:cs typeface="Calibri" panose="020F0502020204030204" pitchFamily="34" charset="0"/>
              </a:endParaRPr>
            </a:p>
          </p:txBody>
        </p:sp>
        <p:sp>
          <p:nvSpPr>
            <p:cNvPr id="8" name="textruta 7">
              <a:extLst>
                <a:ext uri="{FF2B5EF4-FFF2-40B4-BE49-F238E27FC236}">
                  <a16:creationId xmlns:a16="http://schemas.microsoft.com/office/drawing/2014/main" id="{F09C8813-8F64-5C45-8E7F-7C818E6D21AF}"/>
                </a:ext>
              </a:extLst>
            </p:cNvPr>
            <p:cNvSpPr txBox="1"/>
            <p:nvPr/>
          </p:nvSpPr>
          <p:spPr>
            <a:xfrm>
              <a:off x="-1" y="3221525"/>
              <a:ext cx="12192000" cy="2583105"/>
            </a:xfrm>
            <a:prstGeom prst="rect">
              <a:avLst/>
            </a:prstGeom>
            <a:noFill/>
          </p:spPr>
          <p:txBody>
            <a:bodyPr wrap="square" rtlCol="0" anchor="ctr">
              <a:noAutofit/>
            </a:bodyPr>
            <a:lstStyle/>
            <a:p>
              <a:pPr algn="ctr"/>
              <a:r>
                <a:rPr lang="sv-SE" sz="5000" dirty="0">
                  <a:solidFill>
                    <a:schemeClr val="bg1"/>
                  </a:solidFill>
                  <a:latin typeface="Calibri Light" panose="020F0302020204030204" pitchFamily="34" charset="0"/>
                  <a:ea typeface="Arial" charset="0"/>
                  <a:cs typeface="Calibri Light" panose="020F0302020204030204" pitchFamily="34" charset="0"/>
                </a:rPr>
                <a:t>Det invanda är det trygga. </a:t>
              </a:r>
              <a:br>
                <a:rPr lang="sv-SE" sz="5000" dirty="0">
                  <a:solidFill>
                    <a:schemeClr val="bg1"/>
                  </a:solidFill>
                  <a:latin typeface="Calibri Light" panose="020F0302020204030204" pitchFamily="34" charset="0"/>
                  <a:ea typeface="Arial" charset="0"/>
                  <a:cs typeface="Calibri Light" panose="020F0302020204030204" pitchFamily="34" charset="0"/>
                </a:rPr>
              </a:br>
              <a:r>
                <a:rPr lang="sv-SE" sz="5000" dirty="0">
                  <a:solidFill>
                    <a:schemeClr val="bg1"/>
                  </a:solidFill>
                  <a:latin typeface="Calibri Light" panose="020F0302020204030204" pitchFamily="34" charset="0"/>
                  <a:ea typeface="Arial" charset="0"/>
                  <a:cs typeface="Calibri Light" panose="020F0302020204030204" pitchFamily="34" charset="0"/>
                </a:rPr>
                <a:t>Och det gäller förstås även ny teknik.</a:t>
              </a:r>
              <a:endParaRPr lang="sv-SE" sz="5000" dirty="0">
                <a:solidFill>
                  <a:schemeClr val="bg1"/>
                </a:solidFill>
                <a:latin typeface="Calibri" panose="020F0502020204030204" pitchFamily="34" charset="0"/>
                <a:ea typeface="Arial" charset="0"/>
                <a:cs typeface="Calibri" panose="020F0502020204030204" pitchFamily="34" charset="0"/>
              </a:endParaRPr>
            </a:p>
          </p:txBody>
        </p:sp>
      </p:grpSp>
    </p:spTree>
    <p:extLst>
      <p:ext uri="{BB962C8B-B14F-4D97-AF65-F5344CB8AC3E}">
        <p14:creationId xmlns:p14="http://schemas.microsoft.com/office/powerpoint/2010/main" val="371700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E920B509-E041-9E42-A2A2-5DC1B4A15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ktangel 8">
            <a:extLst>
              <a:ext uri="{FF2B5EF4-FFF2-40B4-BE49-F238E27FC236}">
                <a16:creationId xmlns:a16="http://schemas.microsoft.com/office/drawing/2014/main" id="{0618F09B-4193-4C44-8C67-6761E8143443}"/>
              </a:ext>
            </a:extLst>
          </p:cNvPr>
          <p:cNvSpPr/>
          <p:nvPr/>
        </p:nvSpPr>
        <p:spPr>
          <a:xfrm>
            <a:off x="0" y="0"/>
            <a:ext cx="12191999" cy="6858000"/>
          </a:xfrm>
          <a:prstGeom prst="rect">
            <a:avLst/>
          </a:prstGeom>
          <a:solidFill>
            <a:srgbClr val="009CB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9" y="6445250"/>
            <a:ext cx="973672" cy="167472"/>
          </a:xfrm>
          <a:prstGeom prst="rect">
            <a:avLst/>
          </a:prstGeom>
          <a:solidFill>
            <a:schemeClr val="bg1"/>
          </a:solidFill>
        </p:spPr>
        <p:txBody>
          <a:bodyPr wrap="square" rtlCol="0" anchor="ctr" anchorCtr="0">
            <a:noAutofit/>
          </a:bodyPr>
          <a:lstStyle/>
          <a:p>
            <a:pPr marL="44450" indent="-44450"/>
            <a:r>
              <a:rPr lang="sv-SE" sz="800" dirty="0">
                <a:solidFill>
                  <a:srgbClr val="009CB3"/>
                </a:solidFill>
                <a:latin typeface="+mj-lt"/>
                <a:ea typeface="Arial" charset="0"/>
                <a:cs typeface="Arial" charset="0"/>
              </a:rPr>
              <a:t>DIGITALA VERKTYG</a:t>
            </a:r>
          </a:p>
        </p:txBody>
      </p:sp>
      <p:sp>
        <p:nvSpPr>
          <p:cNvPr id="13" name="textruta 12">
            <a:extLst>
              <a:ext uri="{FF2B5EF4-FFF2-40B4-BE49-F238E27FC236}">
                <a16:creationId xmlns:a16="http://schemas.microsoft.com/office/drawing/2014/main" id="{F09C8813-8F64-5C45-8E7F-7C818E6D21AF}"/>
              </a:ext>
            </a:extLst>
          </p:cNvPr>
          <p:cNvSpPr txBox="1"/>
          <p:nvPr/>
        </p:nvSpPr>
        <p:spPr>
          <a:xfrm>
            <a:off x="0" y="2098962"/>
            <a:ext cx="12192000" cy="2583105"/>
          </a:xfrm>
          <a:prstGeom prst="rect">
            <a:avLst/>
          </a:prstGeom>
          <a:noFill/>
        </p:spPr>
        <p:txBody>
          <a:bodyPr wrap="square" rtlCol="0" anchor="ctr">
            <a:noAutofit/>
          </a:bodyPr>
          <a:lstStyle/>
          <a:p>
            <a:pPr algn="ctr"/>
            <a:r>
              <a:rPr lang="sv-SE" sz="5000" b="1" dirty="0">
                <a:solidFill>
                  <a:schemeClr val="bg1"/>
                </a:solidFill>
                <a:latin typeface="Calibri Light" panose="020F0302020204030204" pitchFamily="34" charset="0"/>
                <a:ea typeface="Arial" charset="0"/>
                <a:cs typeface="Calibri Light" panose="020F0302020204030204" pitchFamily="34" charset="0"/>
              </a:rPr>
              <a:t>Ta steget</a:t>
            </a:r>
          </a:p>
          <a:p>
            <a:pPr algn="ctr"/>
            <a:r>
              <a:rPr lang="sv-SE" sz="5000" dirty="0">
                <a:solidFill>
                  <a:schemeClr val="bg1"/>
                </a:solidFill>
                <a:latin typeface="Calibri Light" panose="020F0302020204030204" pitchFamily="34" charset="0"/>
                <a:ea typeface="Arial" charset="0"/>
                <a:cs typeface="Calibri Light" panose="020F0302020204030204" pitchFamily="34" charset="0"/>
              </a:rPr>
              <a:t>- och upptäck en ny värld</a:t>
            </a:r>
            <a:endParaRPr lang="sv-SE" sz="5000" dirty="0">
              <a:solidFill>
                <a:schemeClr val="bg1"/>
              </a:solidFill>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398290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0" y="0"/>
            <a:ext cx="6108191" cy="6858000"/>
          </a:xfrm>
          <a:prstGeom prst="rect">
            <a:avLst/>
          </a:prstGeom>
        </p:spPr>
      </p:pic>
      <p:sp>
        <p:nvSpPr>
          <p:cNvPr id="14" name="textruta 13"/>
          <p:cNvSpPr txBox="1"/>
          <p:nvPr/>
        </p:nvSpPr>
        <p:spPr>
          <a:xfrm>
            <a:off x="7079868" y="1557867"/>
            <a:ext cx="3960666" cy="1455420"/>
          </a:xfrm>
          <a:prstGeom prst="rect">
            <a:avLst/>
          </a:prstGeom>
          <a:noFill/>
        </p:spPr>
        <p:txBody>
          <a:bodyPr wrap="square" rtlCol="0" anchor="t">
            <a:noAutofit/>
          </a:bodyPr>
          <a:lstStyle/>
          <a:p>
            <a:r>
              <a:rPr lang="sv-SE" sz="2800" b="1">
                <a:latin typeface="Calibri" panose="020F0502020204030204" pitchFamily="34" charset="0"/>
                <a:ea typeface="Arial" charset="0"/>
                <a:cs typeface="Calibri" panose="020F0502020204030204" pitchFamily="34" charset="0"/>
              </a:rPr>
              <a:t>Exempel på vad som blivit lättare tack vare tekniken och internet</a:t>
            </a:r>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82595" y="2963465"/>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Sköta ekonomin och deklarera </a:t>
            </a:r>
          </a:p>
          <a:p>
            <a:pPr>
              <a:tabLst>
                <a:tab pos="214313" algn="l"/>
              </a:tabLst>
            </a:pPr>
            <a:r>
              <a:rPr lang="sv-SE" sz="2000" dirty="0">
                <a:latin typeface="+mj-lt"/>
                <a:ea typeface="Arial" charset="0"/>
                <a:cs typeface="Arial" charset="0"/>
              </a:rPr>
              <a:t>• Ha kontakt med vården, t ex boka tid</a:t>
            </a:r>
          </a:p>
          <a:p>
            <a:pPr>
              <a:tabLst>
                <a:tab pos="214313" algn="l"/>
              </a:tabLst>
            </a:pPr>
            <a:r>
              <a:rPr lang="sv-SE" sz="2000" dirty="0">
                <a:latin typeface="+mj-lt"/>
                <a:ea typeface="Arial" charset="0"/>
                <a:cs typeface="Arial" charset="0"/>
              </a:rPr>
              <a:t>• Beställa varor från när och fjärran</a:t>
            </a:r>
          </a:p>
          <a:p>
            <a:pPr>
              <a:tabLst>
                <a:tab pos="214313" algn="l"/>
              </a:tabLst>
            </a:pPr>
            <a:r>
              <a:rPr lang="sv-SE" sz="2000" dirty="0">
                <a:latin typeface="+mj-lt"/>
                <a:ea typeface="Arial" charset="0"/>
                <a:cs typeface="Arial" charset="0"/>
              </a:rPr>
              <a:t>• Enkelt hålla kontakt med nära och kära</a:t>
            </a:r>
          </a:p>
          <a:p>
            <a:pPr>
              <a:tabLst>
                <a:tab pos="214313" algn="l"/>
              </a:tabLst>
            </a:pPr>
            <a:r>
              <a:rPr lang="sv-SE" sz="2000" dirty="0">
                <a:latin typeface="+mj-lt"/>
                <a:ea typeface="Arial" charset="0"/>
                <a:cs typeface="Arial" charset="0"/>
              </a:rPr>
              <a:t>• Direkt få veta vad som händer i världen</a:t>
            </a:r>
          </a:p>
          <a:p>
            <a:pPr>
              <a:lnSpc>
                <a:spcPts val="3000"/>
              </a:lnSpc>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9161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152894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109854" y="14622"/>
            <a:ext cx="6082146" cy="6843378"/>
          </a:xfrm>
          <a:prstGeom prst="rect">
            <a:avLst/>
          </a:prstGeom>
        </p:spPr>
      </p:pic>
      <p:sp>
        <p:nvSpPr>
          <p:cNvPr id="5" name="textruta 4"/>
          <p:cNvSpPr txBox="1"/>
          <p:nvPr/>
        </p:nvSpPr>
        <p:spPr>
          <a:xfrm>
            <a:off x="938572" y="1524000"/>
            <a:ext cx="4259964" cy="1366982"/>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Att ta till sig tekniken - olika förutsättningar för olika generationer</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DIGITALA VERKTYG</a:t>
            </a:r>
          </a:p>
        </p:txBody>
      </p:sp>
      <p:sp>
        <p:nvSpPr>
          <p:cNvPr id="10" name="textruta 9"/>
          <p:cNvSpPr txBox="1"/>
          <p:nvPr/>
        </p:nvSpPr>
        <p:spPr>
          <a:xfrm>
            <a:off x="759828" y="2970569"/>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a:t>
            </a:r>
            <a:r>
              <a:rPr lang="sv-SE" sz="2000" b="1" dirty="0">
                <a:latin typeface="+mj-lt"/>
                <a:ea typeface="Arial" charset="0"/>
                <a:cs typeface="Arial" charset="0"/>
              </a:rPr>
              <a:t>Personer födda 1980 eller senare </a:t>
            </a:r>
            <a:br>
              <a:rPr lang="sv-SE" sz="2000" dirty="0">
                <a:latin typeface="+mj-lt"/>
                <a:ea typeface="Arial" charset="0"/>
                <a:cs typeface="Arial" charset="0"/>
              </a:rPr>
            </a:br>
            <a:r>
              <a:rPr lang="sv-SE" sz="2000" dirty="0">
                <a:latin typeface="+mj-lt"/>
                <a:ea typeface="Arial" charset="0"/>
                <a:cs typeface="Arial" charset="0"/>
              </a:rPr>
              <a:t>	– Tar tekniken för given</a:t>
            </a:r>
          </a:p>
          <a:p>
            <a:pPr>
              <a:tabLst>
                <a:tab pos="214313" algn="l"/>
              </a:tabLst>
            </a:pPr>
            <a:r>
              <a:rPr lang="sv-SE" sz="2000" dirty="0">
                <a:latin typeface="+mj-lt"/>
                <a:ea typeface="Arial" charset="0"/>
                <a:cs typeface="Arial" charset="0"/>
              </a:rPr>
              <a:t>• </a:t>
            </a:r>
            <a:r>
              <a:rPr lang="sv-SE" sz="2000" b="1" dirty="0">
                <a:latin typeface="+mj-lt"/>
                <a:ea typeface="Arial" charset="0"/>
                <a:cs typeface="Arial" charset="0"/>
              </a:rPr>
              <a:t>Personer födda före 1980 </a:t>
            </a:r>
            <a:br>
              <a:rPr lang="sv-SE" sz="2000" dirty="0">
                <a:latin typeface="+mj-lt"/>
                <a:ea typeface="Arial" charset="0"/>
                <a:cs typeface="Arial" charset="0"/>
              </a:rPr>
            </a:br>
            <a:r>
              <a:rPr lang="sv-SE" sz="2000" dirty="0">
                <a:latin typeface="+mj-lt"/>
                <a:ea typeface="Arial" charset="0"/>
                <a:cs typeface="Arial" charset="0"/>
              </a:rPr>
              <a:t>	– Har aktivt behövt lära sig tekniken</a:t>
            </a:r>
          </a:p>
        </p:txBody>
      </p:sp>
    </p:spTree>
    <p:extLst>
      <p:ext uri="{BB962C8B-B14F-4D97-AF65-F5344CB8AC3E}">
        <p14:creationId xmlns:p14="http://schemas.microsoft.com/office/powerpoint/2010/main" val="342574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 y="1019"/>
            <a:ext cx="6106375" cy="6856981"/>
          </a:xfrm>
          <a:prstGeom prst="rect">
            <a:avLst/>
          </a:prstGeom>
        </p:spPr>
      </p:pic>
      <p:sp>
        <p:nvSpPr>
          <p:cNvPr id="14" name="textruta 13"/>
          <p:cNvSpPr txBox="1"/>
          <p:nvPr/>
        </p:nvSpPr>
        <p:spPr>
          <a:xfrm>
            <a:off x="7079868" y="1557867"/>
            <a:ext cx="3960666" cy="1455420"/>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BankID – Din legitimation på nätet</a:t>
            </a:r>
          </a:p>
        </p:txBody>
      </p:sp>
      <p:sp>
        <p:nvSpPr>
          <p:cNvPr id="15" name="textruta 14"/>
          <p:cNvSpPr txBox="1"/>
          <p:nvPr/>
        </p:nvSpPr>
        <p:spPr>
          <a:xfrm>
            <a:off x="6855841" y="2573406"/>
            <a:ext cx="4475774" cy="2403708"/>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BankID är en elektronisk ID-handling 	som är jämförbar med pass, körkort och 	andra fysiska legitimationshandlingar.</a:t>
            </a:r>
          </a:p>
          <a:p>
            <a:pPr>
              <a:tabLst>
                <a:tab pos="214313" algn="l"/>
              </a:tabLst>
            </a:pPr>
            <a:r>
              <a:rPr lang="sv-SE" sz="2000" dirty="0">
                <a:latin typeface="+mj-lt"/>
                <a:ea typeface="Arial" charset="0"/>
                <a:cs typeface="Arial" charset="0"/>
              </a:rPr>
              <a:t>•	Gör det möjligt för företag, banker, 	organisationer och myndigheter att  	identifiera privatpersoner på Internet. </a:t>
            </a:r>
          </a:p>
          <a:p>
            <a:pPr>
              <a:tabLst>
                <a:tab pos="214313" algn="l"/>
              </a:tabLst>
            </a:pPr>
            <a:r>
              <a:rPr lang="sv-SE" sz="2000" dirty="0">
                <a:latin typeface="+mj-lt"/>
                <a:ea typeface="Arial" charset="0"/>
                <a:cs typeface="Arial" charset="0"/>
              </a:rPr>
              <a:t>•	Mobilt BankID är vanligast. </a:t>
            </a:r>
          </a:p>
          <a:p>
            <a:pPr>
              <a:lnSpc>
                <a:spcPts val="3000"/>
              </a:lnSpc>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9161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285109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9854" y="1"/>
            <a:ext cx="6082145" cy="6858000"/>
          </a:xfrm>
          <a:prstGeom prst="rect">
            <a:avLst/>
          </a:prstGeom>
        </p:spPr>
      </p:pic>
      <p:sp>
        <p:nvSpPr>
          <p:cNvPr id="5" name="textruta 4"/>
          <p:cNvSpPr txBox="1"/>
          <p:nvPr/>
        </p:nvSpPr>
        <p:spPr>
          <a:xfrm>
            <a:off x="938572" y="1145311"/>
            <a:ext cx="4259964" cy="1366982"/>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Så identifierar du dig med Mobilt BankID</a:t>
            </a:r>
          </a:p>
        </p:txBody>
      </p:sp>
      <p:pic>
        <p:nvPicPr>
          <p:cNvPr id="11" name="Bildobjekt 10">
            <a:extLst>
              <a:ext uri="{FF2B5EF4-FFF2-40B4-BE49-F238E27FC236}">
                <a16:creationId xmlns:a16="http://schemas.microsoft.com/office/drawing/2014/main" id="{3DC08532-9857-2D48-B9B2-DC6CDA550FA3}"/>
              </a:ext>
            </a:extLst>
          </p:cNvPr>
          <p:cNvPicPr>
            <a:picLocks noChangeAspect="1"/>
          </p:cNvPicPr>
          <p:nvPr/>
        </p:nvPicPr>
        <p:blipFill>
          <a:blip r:embed="rId4"/>
          <a:stretch>
            <a:fillRect/>
          </a:stretch>
        </p:blipFill>
        <p:spPr>
          <a:xfrm>
            <a:off x="263374" y="6036660"/>
            <a:ext cx="381668" cy="579237"/>
          </a:xfrm>
          <a:prstGeom prst="rect">
            <a:avLst/>
          </a:prstGeom>
        </p:spPr>
      </p:pic>
      <p:cxnSp>
        <p:nvCxnSpPr>
          <p:cNvPr id="12" name="Rak 11">
            <a:extLst>
              <a:ext uri="{FF2B5EF4-FFF2-40B4-BE49-F238E27FC236}">
                <a16:creationId xmlns:a16="http://schemas.microsoft.com/office/drawing/2014/main" id="{F34A2855-6C16-3744-9D37-D97FB96E8D31}"/>
              </a:ext>
            </a:extLst>
          </p:cNvPr>
          <p:cNvCxnSpPr>
            <a:cxnSpLocks/>
          </p:cNvCxnSpPr>
          <p:nvPr/>
        </p:nvCxnSpPr>
        <p:spPr>
          <a:xfrm>
            <a:off x="745730" y="6445250"/>
            <a:ext cx="0" cy="16747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65FD3AAE-361E-6E4F-A117-AE0CBB7FAAA4}"/>
              </a:ext>
            </a:extLst>
          </p:cNvPr>
          <p:cNvSpPr txBox="1"/>
          <p:nvPr/>
        </p:nvSpPr>
        <p:spPr>
          <a:xfrm>
            <a:off x="846418" y="6445250"/>
            <a:ext cx="982381" cy="167472"/>
          </a:xfrm>
          <a:prstGeom prst="rect">
            <a:avLst/>
          </a:prstGeom>
          <a:solidFill>
            <a:srgbClr val="A4D8E2"/>
          </a:solidFill>
        </p:spPr>
        <p:txBody>
          <a:bodyPr wrap="square" rtlCol="0" anchor="ctr" anchorCtr="0">
            <a:noAutofit/>
          </a:bodyPr>
          <a:lstStyle/>
          <a:p>
            <a:pPr marL="44450" indent="-44450"/>
            <a:r>
              <a:rPr lang="sv-SE" sz="800" dirty="0">
                <a:latin typeface="+mj-lt"/>
                <a:ea typeface="Arial" charset="0"/>
                <a:cs typeface="Arial" charset="0"/>
              </a:rPr>
              <a:t>DIGITALA VERKTYG</a:t>
            </a:r>
          </a:p>
        </p:txBody>
      </p:sp>
      <p:sp>
        <p:nvSpPr>
          <p:cNvPr id="10" name="textruta 9"/>
          <p:cNvSpPr txBox="1"/>
          <p:nvPr/>
        </p:nvSpPr>
        <p:spPr>
          <a:xfrm>
            <a:off x="759828" y="2111589"/>
            <a:ext cx="4355211"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Gå in på exempelvis Skatteverkets 	hemsida eller </a:t>
            </a:r>
            <a:r>
              <a:rPr lang="sv-SE" sz="2000" dirty="0" err="1">
                <a:latin typeface="+mj-lt"/>
                <a:ea typeface="Arial" charset="0"/>
                <a:cs typeface="Arial" charset="0"/>
              </a:rPr>
              <a:t>app</a:t>
            </a:r>
            <a:r>
              <a:rPr lang="sv-SE" sz="2000" dirty="0">
                <a:latin typeface="+mj-lt"/>
                <a:ea typeface="Arial" charset="0"/>
                <a:cs typeface="Arial" charset="0"/>
              </a:rPr>
              <a:t>, klicka på Logga in.</a:t>
            </a:r>
          </a:p>
          <a:p>
            <a:pPr>
              <a:tabLst>
                <a:tab pos="214313" algn="l"/>
              </a:tabLst>
            </a:pPr>
            <a:r>
              <a:rPr lang="sv-SE" sz="2000" dirty="0">
                <a:latin typeface="+mj-lt"/>
                <a:ea typeface="Arial" charset="0"/>
                <a:cs typeface="Arial" charset="0"/>
              </a:rPr>
              <a:t>• Välj Mobilt BankID och skriv ditt 	personnummer.</a:t>
            </a:r>
          </a:p>
          <a:p>
            <a:pPr>
              <a:tabLst>
                <a:tab pos="214313" algn="l"/>
              </a:tabLst>
            </a:pPr>
            <a:r>
              <a:rPr lang="sv-SE" sz="2000" dirty="0">
                <a:latin typeface="+mj-lt"/>
                <a:ea typeface="Arial" charset="0"/>
                <a:cs typeface="Arial" charset="0"/>
              </a:rPr>
              <a:t>• Starta </a:t>
            </a:r>
            <a:r>
              <a:rPr lang="sv-SE" sz="2000" dirty="0" err="1">
                <a:latin typeface="+mj-lt"/>
                <a:ea typeface="Arial" charset="0"/>
                <a:cs typeface="Arial" charset="0"/>
              </a:rPr>
              <a:t>BankID-appen</a:t>
            </a:r>
            <a:r>
              <a:rPr lang="sv-SE" sz="2000" dirty="0">
                <a:latin typeface="+mj-lt"/>
                <a:ea typeface="Arial" charset="0"/>
                <a:cs typeface="Arial" charset="0"/>
              </a:rPr>
              <a:t> i din telefon och 	slå din kod eller använd annan 	identifiering.</a:t>
            </a:r>
          </a:p>
          <a:p>
            <a:pPr>
              <a:tabLst>
                <a:tab pos="214313" algn="l"/>
              </a:tabLst>
            </a:pPr>
            <a:r>
              <a:rPr lang="sv-SE" sz="2000" dirty="0">
                <a:latin typeface="+mj-lt"/>
                <a:ea typeface="Arial" charset="0"/>
                <a:cs typeface="Arial" charset="0"/>
              </a:rPr>
              <a:t>• Klart! Nu kan du till exempel deklarera. </a:t>
            </a:r>
          </a:p>
        </p:txBody>
      </p:sp>
    </p:spTree>
    <p:extLst>
      <p:ext uri="{BB962C8B-B14F-4D97-AF65-F5344CB8AC3E}">
        <p14:creationId xmlns:p14="http://schemas.microsoft.com/office/powerpoint/2010/main" val="57220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892" y="4140"/>
            <a:ext cx="6102066" cy="6853860"/>
          </a:xfrm>
          <a:prstGeom prst="rect">
            <a:avLst/>
          </a:prstGeom>
        </p:spPr>
      </p:pic>
      <p:sp>
        <p:nvSpPr>
          <p:cNvPr id="14" name="textruta 13"/>
          <p:cNvSpPr txBox="1"/>
          <p:nvPr/>
        </p:nvSpPr>
        <p:spPr>
          <a:xfrm>
            <a:off x="7079868" y="1155531"/>
            <a:ext cx="4430814" cy="1455420"/>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Möjligheter med banken i datorn eller mobilen   </a:t>
            </a:r>
          </a:p>
        </p:txBody>
      </p:sp>
      <p:sp>
        <p:nvSpPr>
          <p:cNvPr id="15" name="textruta 14"/>
          <p:cNvSpPr txBox="1"/>
          <p:nvPr/>
        </p:nvSpPr>
        <p:spPr>
          <a:xfrm>
            <a:off x="6855841" y="2159591"/>
            <a:ext cx="4482719"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Ha koll på privatekonomin när det 	passar dig. </a:t>
            </a:r>
          </a:p>
          <a:p>
            <a:pPr>
              <a:tabLst>
                <a:tab pos="214313" algn="l"/>
              </a:tabLst>
            </a:pPr>
            <a:r>
              <a:rPr lang="sv-SE" sz="2000" dirty="0">
                <a:ea typeface="Arial" charset="0"/>
                <a:cs typeface="Arial" charset="0"/>
              </a:rPr>
              <a:t>•	</a:t>
            </a:r>
            <a:r>
              <a:rPr lang="sv-SE" sz="2000" dirty="0">
                <a:latin typeface="+mj-lt"/>
                <a:ea typeface="Arial" charset="0"/>
                <a:cs typeface="Arial" charset="0"/>
              </a:rPr>
              <a:t>Se ditt saldo, betala räkningar och för</a:t>
            </a:r>
            <a:br>
              <a:rPr lang="sv-SE" sz="2000" dirty="0">
                <a:latin typeface="+mj-lt"/>
                <a:ea typeface="Arial" charset="0"/>
                <a:cs typeface="Arial" charset="0"/>
              </a:rPr>
            </a:br>
            <a:r>
              <a:rPr lang="sv-SE" sz="2000" dirty="0">
                <a:latin typeface="+mj-lt"/>
                <a:ea typeface="Arial" charset="0"/>
                <a:cs typeface="Arial" charset="0"/>
              </a:rPr>
              <a:t>	över pengar.</a:t>
            </a:r>
          </a:p>
          <a:p>
            <a:pPr>
              <a:tabLst>
                <a:tab pos="214313" algn="l"/>
              </a:tabLst>
            </a:pPr>
            <a:r>
              <a:rPr lang="sv-SE" sz="2000" dirty="0">
                <a:ea typeface="Arial" charset="0"/>
                <a:cs typeface="Arial" charset="0"/>
              </a:rPr>
              <a:t>•	</a:t>
            </a:r>
            <a:r>
              <a:rPr lang="sv-SE" sz="2000" dirty="0">
                <a:latin typeface="+mj-lt"/>
                <a:ea typeface="Arial" charset="0"/>
                <a:cs typeface="Arial" charset="0"/>
              </a:rPr>
              <a:t>Du kan även handla fonder eller aktier.</a:t>
            </a:r>
          </a:p>
          <a:p>
            <a:pPr>
              <a:lnSpc>
                <a:spcPct val="150000"/>
              </a:lnSpc>
              <a:tabLst>
                <a:tab pos="214313" algn="l"/>
              </a:tabLst>
            </a:pPr>
            <a:endParaRPr lang="sv-SE" sz="2000" dirty="0">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9161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184296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1" y="2978"/>
            <a:ext cx="6105608" cy="6855022"/>
          </a:xfrm>
          <a:prstGeom prst="rect">
            <a:avLst/>
          </a:prstGeom>
        </p:spPr>
      </p:pic>
      <p:sp>
        <p:nvSpPr>
          <p:cNvPr id="14" name="textruta 13"/>
          <p:cNvSpPr txBox="1"/>
          <p:nvPr/>
        </p:nvSpPr>
        <p:spPr>
          <a:xfrm>
            <a:off x="7079867" y="1155531"/>
            <a:ext cx="4581421" cy="1455420"/>
          </a:xfrm>
          <a:prstGeom prst="rect">
            <a:avLst/>
          </a:prstGeom>
          <a:noFill/>
        </p:spPr>
        <p:txBody>
          <a:bodyPr wrap="square" rtlCol="0" anchor="t">
            <a:noAutofit/>
          </a:bodyPr>
          <a:lstStyle/>
          <a:p>
            <a:r>
              <a:rPr lang="sv-SE" sz="2800" b="1" dirty="0" err="1">
                <a:latin typeface="Calibri" panose="020F0502020204030204" pitchFamily="34" charset="0"/>
                <a:ea typeface="Arial" charset="0"/>
                <a:cs typeface="Calibri" panose="020F0502020204030204" pitchFamily="34" charset="0"/>
              </a:rPr>
              <a:t>Swish</a:t>
            </a:r>
            <a:r>
              <a:rPr lang="sv-SE" sz="2800" b="1" dirty="0">
                <a:latin typeface="Calibri" panose="020F0502020204030204" pitchFamily="34" charset="0"/>
                <a:ea typeface="Arial" charset="0"/>
                <a:cs typeface="Calibri" panose="020F0502020204030204" pitchFamily="34" charset="0"/>
              </a:rPr>
              <a:t> – betala med mobilen  </a:t>
            </a:r>
          </a:p>
        </p:txBody>
      </p:sp>
      <p:sp>
        <p:nvSpPr>
          <p:cNvPr id="15" name="textruta 14"/>
          <p:cNvSpPr txBox="1"/>
          <p:nvPr/>
        </p:nvSpPr>
        <p:spPr>
          <a:xfrm>
            <a:off x="6855841" y="1707774"/>
            <a:ext cx="5151432" cy="2407026"/>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Skicka och ta emot pengar </a:t>
            </a:r>
            <a:br>
              <a:rPr lang="sv-SE" sz="2000" dirty="0">
                <a:latin typeface="+mj-lt"/>
                <a:ea typeface="Arial" charset="0"/>
                <a:cs typeface="Arial" charset="0"/>
              </a:rPr>
            </a:br>
            <a:r>
              <a:rPr lang="sv-SE" sz="2000" dirty="0">
                <a:latin typeface="+mj-lt"/>
                <a:ea typeface="Arial" charset="0"/>
                <a:cs typeface="Arial" charset="0"/>
              </a:rPr>
              <a:t>	via mobilnummer </a:t>
            </a:r>
          </a:p>
          <a:p>
            <a:pPr>
              <a:tabLst>
                <a:tab pos="214313" algn="l"/>
              </a:tabLst>
            </a:pPr>
            <a:r>
              <a:rPr lang="sv-SE" sz="2000" dirty="0">
                <a:latin typeface="+mj-lt"/>
                <a:ea typeface="Arial" charset="0"/>
                <a:cs typeface="Arial" charset="0"/>
              </a:rPr>
              <a:t>•	Smidigt när du betalar på t.ex. loppis , vill dela 	nota eller ge en digital födelsedagspeng</a:t>
            </a:r>
          </a:p>
          <a:p>
            <a:pPr>
              <a:tabLst>
                <a:tab pos="214313" algn="l"/>
              </a:tabLst>
            </a:pPr>
            <a:r>
              <a:rPr lang="sv-SE" sz="2000" dirty="0">
                <a:latin typeface="+mj-lt"/>
                <a:ea typeface="Arial" charset="0"/>
                <a:cs typeface="Arial" charset="0"/>
              </a:rPr>
              <a:t>•	Kostnadsfritt för privatpersoner</a:t>
            </a:r>
          </a:p>
          <a:p>
            <a:pPr>
              <a:tabLst>
                <a:tab pos="214313" algn="l"/>
              </a:tabLst>
            </a:pPr>
            <a:r>
              <a:rPr lang="sv-SE" sz="2000" dirty="0">
                <a:latin typeface="+mj-lt"/>
                <a:ea typeface="Arial" charset="0"/>
                <a:cs typeface="Arial" charset="0"/>
              </a:rPr>
              <a:t>• </a:t>
            </a:r>
            <a:r>
              <a:rPr lang="sv-SE" sz="2000" dirty="0">
                <a:latin typeface="+mj-lt"/>
                <a:cs typeface="Arial" charset="0"/>
              </a:rPr>
              <a:t>Även QR-kod kan användas </a:t>
            </a: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r>
              <a:rPr lang="sv-SE" sz="2000" dirty="0">
                <a:latin typeface="+mj-lt"/>
                <a:ea typeface="Arial" charset="0"/>
                <a:cs typeface="Arial" charset="0"/>
              </a:rPr>
              <a:t> 	</a:t>
            </a: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4"/>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9161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1801747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 y="1020"/>
            <a:ext cx="6106375" cy="6856980"/>
          </a:xfrm>
          <a:prstGeom prst="rect">
            <a:avLst/>
          </a:prstGeom>
        </p:spPr>
      </p:pic>
      <p:sp>
        <p:nvSpPr>
          <p:cNvPr id="14" name="textruta 13"/>
          <p:cNvSpPr txBox="1"/>
          <p:nvPr/>
        </p:nvSpPr>
        <p:spPr>
          <a:xfrm>
            <a:off x="7079868" y="1557867"/>
            <a:ext cx="4075812" cy="1455420"/>
          </a:xfrm>
          <a:prstGeom prst="rect">
            <a:avLst/>
          </a:prstGeom>
          <a:noFill/>
        </p:spPr>
        <p:txBody>
          <a:bodyPr wrap="square" rtlCol="0" anchor="t">
            <a:noAutofit/>
          </a:bodyPr>
          <a:lstStyle/>
          <a:p>
            <a:r>
              <a:rPr lang="sv-SE" sz="2800" b="1" dirty="0">
                <a:latin typeface="Calibri" panose="020F0502020204030204" pitchFamily="34" charset="0"/>
                <a:ea typeface="Arial" charset="0"/>
                <a:cs typeface="Calibri" panose="020F0502020204030204" pitchFamily="34" charset="0"/>
              </a:rPr>
              <a:t>Handla på nätet med digitala banktjänster</a:t>
            </a:r>
          </a:p>
          <a:p>
            <a:endParaRPr lang="sv-SE" sz="2800" b="1" dirty="0">
              <a:latin typeface="Calibri" panose="020F0502020204030204" pitchFamily="34" charset="0"/>
              <a:ea typeface="Arial" charset="0"/>
              <a:cs typeface="Calibri" panose="020F0502020204030204" pitchFamily="34" charset="0"/>
            </a:endParaRPr>
          </a:p>
        </p:txBody>
      </p:sp>
      <p:sp>
        <p:nvSpPr>
          <p:cNvPr id="15" name="textruta 14"/>
          <p:cNvSpPr txBox="1"/>
          <p:nvPr/>
        </p:nvSpPr>
        <p:spPr>
          <a:xfrm>
            <a:off x="6855841" y="2573406"/>
            <a:ext cx="5151432" cy="2119371"/>
          </a:xfrm>
          <a:prstGeom prst="rect">
            <a:avLst/>
          </a:prstGeom>
          <a:noFill/>
        </p:spPr>
        <p:txBody>
          <a:bodyPr wrap="square" rtlCol="0" anchor="t">
            <a:noAutofit/>
          </a:bodyPr>
          <a:lstStyle/>
          <a:p>
            <a:pPr>
              <a:tabLst>
                <a:tab pos="214313" algn="l"/>
              </a:tabLst>
            </a:pPr>
            <a:r>
              <a:rPr lang="sv-SE" sz="2000" dirty="0">
                <a:latin typeface="+mj-lt"/>
                <a:ea typeface="Arial" charset="0"/>
                <a:cs typeface="Arial" charset="0"/>
              </a:rPr>
              <a:t>•	</a:t>
            </a:r>
            <a:r>
              <a:rPr lang="sv-SE" sz="2000" dirty="0">
                <a:latin typeface="+mj-lt"/>
                <a:cs typeface="Arial" charset="0"/>
              </a:rPr>
              <a:t>Större utbud och ibland bättre pris än i 	fysiska butiker</a:t>
            </a:r>
          </a:p>
          <a:p>
            <a:pPr>
              <a:tabLst>
                <a:tab pos="214313" algn="l"/>
              </a:tabLst>
            </a:pPr>
            <a:r>
              <a:rPr lang="sv-SE" sz="2000" dirty="0">
                <a:latin typeface="+mj-lt"/>
                <a:cs typeface="Arial" charset="0"/>
              </a:rPr>
              <a:t>•	Lättare att jämföra produkter och priser</a:t>
            </a:r>
          </a:p>
          <a:p>
            <a:pPr>
              <a:tabLst>
                <a:tab pos="214313" algn="l"/>
              </a:tabLst>
            </a:pPr>
            <a:r>
              <a:rPr lang="sv-SE" sz="2000" dirty="0">
                <a:latin typeface="+mj-lt"/>
                <a:cs typeface="Arial" charset="0"/>
              </a:rPr>
              <a:t>•	Få varorna hemskickade</a:t>
            </a:r>
          </a:p>
          <a:p>
            <a:pPr>
              <a:tabLst>
                <a:tab pos="214313" algn="l"/>
              </a:tabLst>
            </a:pPr>
            <a:r>
              <a:rPr lang="sv-SE" sz="2000" dirty="0">
                <a:latin typeface="+mj-lt"/>
                <a:cs typeface="Arial" charset="0"/>
              </a:rPr>
              <a:t>•	Kom ihåg - kontrollera företaget och var 	misstänksam mot alltför bra erbjudanden </a:t>
            </a:r>
          </a:p>
          <a:p>
            <a:pPr>
              <a:tabLst>
                <a:tab pos="214313" algn="l"/>
              </a:tabLst>
            </a:pPr>
            <a:r>
              <a:rPr lang="sv-SE" sz="2000" dirty="0">
                <a:latin typeface="+mj-lt"/>
                <a:cs typeface="Arial" charset="0"/>
              </a:rPr>
              <a:t>• Läs mer på </a:t>
            </a:r>
            <a:r>
              <a:rPr lang="sv-SE" sz="2000" dirty="0">
                <a:latin typeface="+mj-lt"/>
                <a:ea typeface="Arial" charset="0"/>
                <a:cs typeface="Arial" charset="0"/>
                <a:hlinkClick r:id="rId4"/>
              </a:rPr>
              <a:t>Hallakonsument.se</a:t>
            </a:r>
            <a:endParaRPr lang="sv-SE" sz="2000" dirty="0">
              <a:latin typeface="+mj-lt"/>
              <a:ea typeface="Arial" charset="0"/>
              <a:cs typeface="Arial" charset="0"/>
            </a:endParaRPr>
          </a:p>
          <a:p>
            <a:pPr>
              <a:lnSpc>
                <a:spcPct val="150000"/>
              </a:lnSpc>
              <a:tabLst>
                <a:tab pos="214313" algn="l"/>
              </a:tabLst>
            </a:pPr>
            <a:endParaRPr lang="sv-SE" sz="2000" dirty="0">
              <a:ea typeface="Arial" charset="0"/>
              <a:cs typeface="Arial" charset="0"/>
            </a:endParaRPr>
          </a:p>
          <a:p>
            <a:pPr>
              <a:lnSpc>
                <a:spcPct val="150000"/>
              </a:lnSpc>
              <a:tabLst>
                <a:tab pos="214313" algn="l"/>
              </a:tabLst>
            </a:pPr>
            <a:endParaRPr lang="sv-SE" sz="2000" dirty="0">
              <a:ea typeface="Arial" charset="0"/>
              <a:cs typeface="Arial" charset="0"/>
            </a:endParaRP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a:p>
            <a:pPr>
              <a:lnSpc>
                <a:spcPct val="150000"/>
              </a:lnSpc>
              <a:tabLst>
                <a:tab pos="214313" algn="l"/>
              </a:tabLst>
            </a:pPr>
            <a:endParaRPr lang="sv-SE" sz="2000" dirty="0">
              <a:latin typeface="+mj-lt"/>
              <a:ea typeface="Arial" charset="0"/>
              <a:cs typeface="Arial" charset="0"/>
            </a:endParaRPr>
          </a:p>
        </p:txBody>
      </p:sp>
      <p:pic>
        <p:nvPicPr>
          <p:cNvPr id="10" name="Bildobjekt 9">
            <a:extLst>
              <a:ext uri="{FF2B5EF4-FFF2-40B4-BE49-F238E27FC236}">
                <a16:creationId xmlns:a16="http://schemas.microsoft.com/office/drawing/2014/main" id="{9CC18D99-9FA4-1F41-973F-32AE4FB95644}"/>
              </a:ext>
            </a:extLst>
          </p:cNvPr>
          <p:cNvPicPr>
            <a:picLocks noChangeAspect="1"/>
          </p:cNvPicPr>
          <p:nvPr/>
        </p:nvPicPr>
        <p:blipFill>
          <a:blip r:embed="rId5"/>
          <a:stretch>
            <a:fillRect/>
          </a:stretch>
        </p:blipFill>
        <p:spPr>
          <a:xfrm>
            <a:off x="262867" y="6035889"/>
            <a:ext cx="382176" cy="580008"/>
          </a:xfrm>
          <a:prstGeom prst="rect">
            <a:avLst/>
          </a:prstGeom>
        </p:spPr>
      </p:pic>
      <p:cxnSp>
        <p:nvCxnSpPr>
          <p:cNvPr id="11" name="Rak 10">
            <a:extLst>
              <a:ext uri="{FF2B5EF4-FFF2-40B4-BE49-F238E27FC236}">
                <a16:creationId xmlns:a16="http://schemas.microsoft.com/office/drawing/2014/main" id="{7B8ED01B-D4C1-9841-B3B5-F14CF454E2BC}"/>
              </a:ext>
            </a:extLst>
          </p:cNvPr>
          <p:cNvCxnSpPr>
            <a:cxnSpLocks/>
          </p:cNvCxnSpPr>
          <p:nvPr/>
        </p:nvCxnSpPr>
        <p:spPr>
          <a:xfrm>
            <a:off x="745730" y="6445250"/>
            <a:ext cx="0" cy="1674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5F658CAF-4CF6-564A-90F1-E813BB61DF11}"/>
              </a:ext>
            </a:extLst>
          </p:cNvPr>
          <p:cNvSpPr txBox="1"/>
          <p:nvPr/>
        </p:nvSpPr>
        <p:spPr>
          <a:xfrm>
            <a:off x="846418" y="6445250"/>
            <a:ext cx="991617" cy="167472"/>
          </a:xfrm>
          <a:prstGeom prst="rect">
            <a:avLst/>
          </a:prstGeom>
          <a:solidFill>
            <a:srgbClr val="A4D8E2"/>
          </a:solidFill>
        </p:spPr>
        <p:txBody>
          <a:bodyPr wrap="square" rtlCol="0" anchor="ctr" anchorCtr="0">
            <a:noAutofit/>
          </a:bodyPr>
          <a:lstStyle/>
          <a:p>
            <a:pPr marL="44450" indent="-44450"/>
            <a:r>
              <a:rPr lang="sv-SE" sz="800" dirty="0">
                <a:solidFill>
                  <a:schemeClr val="bg1"/>
                </a:solidFill>
                <a:latin typeface="+mj-lt"/>
                <a:ea typeface="Arial" charset="0"/>
                <a:cs typeface="Arial" charset="0"/>
              </a:rPr>
              <a:t>DIGITALA VERKTYG</a:t>
            </a:r>
          </a:p>
        </p:txBody>
      </p:sp>
    </p:spTree>
    <p:extLst>
      <p:ext uri="{BB962C8B-B14F-4D97-AF65-F5344CB8AC3E}">
        <p14:creationId xmlns:p14="http://schemas.microsoft.com/office/powerpoint/2010/main" val="369270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8929</TotalTime>
  <Words>1630</Words>
  <Application>Microsoft Office PowerPoint</Application>
  <PresentationFormat>Bredbild</PresentationFormat>
  <Paragraphs>128</Paragraphs>
  <Slides>15</Slides>
  <Notes>15</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15</vt:i4>
      </vt:variant>
    </vt:vector>
  </HeadingPairs>
  <TitlesOfParts>
    <vt:vector size="19" baseType="lpstr">
      <vt:lpstr>Arial</vt:lpstr>
      <vt:lpstr>Calibri</vt:lpstr>
      <vt:lpstr>Calibri Light</vt:lpstr>
      <vt:lpstr>Office-tema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Microsoft Office-användare</dc:creator>
  <cp:lastModifiedBy>Vanda Brandt</cp:lastModifiedBy>
  <cp:revision>134</cp:revision>
  <dcterms:created xsi:type="dcterms:W3CDTF">2017-01-17T13:01:29Z</dcterms:created>
  <dcterms:modified xsi:type="dcterms:W3CDTF">2022-09-19T06:57:13Z</dcterms:modified>
</cp:coreProperties>
</file>