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7" r:id="rId5"/>
    <p:sldId id="337" r:id="rId6"/>
    <p:sldId id="313" r:id="rId7"/>
    <p:sldId id="316" r:id="rId8"/>
    <p:sldId id="342" r:id="rId9"/>
    <p:sldId id="335" r:id="rId10"/>
    <p:sldId id="328" r:id="rId11"/>
    <p:sldId id="336" r:id="rId12"/>
    <p:sldId id="334" r:id="rId13"/>
    <p:sldId id="331" r:id="rId14"/>
    <p:sldId id="332"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a Brandt" initials="VB" lastIdx="1" clrIdx="0">
    <p:extLst>
      <p:ext uri="{19B8F6BF-5375-455C-9EA6-DF929625EA0E}">
        <p15:presenceInfo xmlns:p15="http://schemas.microsoft.com/office/powerpoint/2012/main" userId="Vanda Bran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2"/>
    <a:srgbClr val="000000"/>
    <a:srgbClr val="E0DDD4"/>
    <a:srgbClr val="DADADA"/>
    <a:srgbClr val="009CB3"/>
    <a:srgbClr val="004D5F"/>
    <a:srgbClr val="86BC25"/>
    <a:srgbClr val="212121"/>
    <a:srgbClr val="D9E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8" autoAdjust="0"/>
    <p:restoredTop sz="56220" autoAdjust="0"/>
  </p:normalViewPr>
  <p:slideViewPr>
    <p:cSldViewPr snapToGrid="0" snapToObjects="1">
      <p:cViewPr varScale="1">
        <p:scale>
          <a:sx n="63" d="100"/>
          <a:sy n="63" d="100"/>
        </p:scale>
        <p:origin x="2790" y="60"/>
      </p:cViewPr>
      <p:guideLst/>
    </p:cSldViewPr>
  </p:slideViewPr>
  <p:notesTextViewPr>
    <p:cViewPr>
      <p:scale>
        <a:sx n="3" d="2"/>
        <a:sy n="3" d="2"/>
      </p:scale>
      <p:origin x="0" y="0"/>
    </p:cViewPr>
  </p:notesTextViewPr>
  <p:notesViewPr>
    <p:cSldViewPr snapToGrid="0" snapToObjects="1">
      <p:cViewPr varScale="1">
        <p:scale>
          <a:sx n="85" d="100"/>
          <a:sy n="85" d="100"/>
        </p:scale>
        <p:origin x="3930" y="-2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CC9B3B-DD5D-419D-B964-CA3A0A751ED9}" type="datetimeFigureOut">
              <a:rPr lang="sv-SE" smtClean="0"/>
              <a:t>2022-08-23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84E372-9FE5-4C90-9D5C-F0CCAB9F298C}" type="slidenum">
              <a:rPr lang="sv-SE" smtClean="0"/>
              <a:t>‹#›</a:t>
            </a:fld>
            <a:endParaRPr lang="sv-SE"/>
          </a:p>
        </p:txBody>
      </p:sp>
    </p:spTree>
    <p:extLst>
      <p:ext uri="{BB962C8B-B14F-4D97-AF65-F5344CB8AC3E}">
        <p14:creationId xmlns:p14="http://schemas.microsoft.com/office/powerpoint/2010/main" val="480775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14416-4383-43A0-BED5-ED2BFDBE5BD1}" type="datetimeFigureOut">
              <a:rPr lang="sv-SE" smtClean="0"/>
              <a:t>2022-08-23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4C5B1-EFB4-4927-87B3-733057FE4573}" type="slidenum">
              <a:rPr lang="sv-SE" smtClean="0"/>
              <a:t>‹#›</a:t>
            </a:fld>
            <a:endParaRPr lang="sv-SE"/>
          </a:p>
        </p:txBody>
      </p:sp>
    </p:spTree>
    <p:extLst>
      <p:ext uri="{BB962C8B-B14F-4D97-AF65-F5344CB8AC3E}">
        <p14:creationId xmlns:p14="http://schemas.microsoft.com/office/powerpoint/2010/main" val="12974858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bildnummer 4"/>
          <p:cNvSpPr>
            <a:spLocks noGrp="1"/>
          </p:cNvSpPr>
          <p:nvPr>
            <p:ph type="sldNum" sz="quarter" idx="10"/>
          </p:nvPr>
        </p:nvSpPr>
        <p:spPr/>
        <p:txBody>
          <a:bodyPr/>
          <a:lstStyle/>
          <a:p>
            <a:fld id="{3CD4C5B1-EFB4-4927-87B3-733057FE4573}" type="slidenum">
              <a:rPr lang="sv-SE" smtClean="0"/>
              <a:t>1</a:t>
            </a:fld>
            <a:endParaRPr lang="sv-SE"/>
          </a:p>
        </p:txBody>
      </p:sp>
    </p:spTree>
    <p:extLst>
      <p:ext uri="{BB962C8B-B14F-4D97-AF65-F5344CB8AC3E}">
        <p14:creationId xmlns:p14="http://schemas.microsoft.com/office/powerpoint/2010/main" val="4095257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10</a:t>
            </a:fld>
            <a:endParaRPr lang="sv-SE"/>
          </a:p>
        </p:txBody>
      </p:sp>
    </p:spTree>
    <p:extLst>
      <p:ext uri="{BB962C8B-B14F-4D97-AF65-F5344CB8AC3E}">
        <p14:creationId xmlns:p14="http://schemas.microsoft.com/office/powerpoint/2010/main" val="2901886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Georgia" pitchFamily="18" charset="0"/>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11</a:t>
            </a:fld>
            <a:endParaRPr lang="sv-SE"/>
          </a:p>
        </p:txBody>
      </p:sp>
    </p:spTree>
    <p:extLst>
      <p:ext uri="{BB962C8B-B14F-4D97-AF65-F5344CB8AC3E}">
        <p14:creationId xmlns:p14="http://schemas.microsoft.com/office/powerpoint/2010/main" val="428844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61317"/>
          </a:xfrm>
        </p:spPr>
        <p:txBody>
          <a:bodyPr/>
          <a:lstStyle/>
          <a:p>
            <a:pPr eaLnBrk="1" hangingPunct="1"/>
            <a:r>
              <a:rPr lang="sv-SE" altLang="sv-SE" dirty="0">
                <a:latin typeface="+mn-lt"/>
              </a:rPr>
              <a:t>Det här är </a:t>
            </a:r>
            <a:r>
              <a:rPr lang="sv-SE" altLang="sv-SE" b="1" dirty="0">
                <a:latin typeface="+mn-lt"/>
              </a:rPr>
              <a:t>pensionspyramiden</a:t>
            </a:r>
            <a:r>
              <a:rPr lang="sv-SE" altLang="sv-SE" dirty="0">
                <a:latin typeface="+mn-lt"/>
              </a:rPr>
              <a:t>, den symbol som pensionsbranschen gemensamt använder sig av för att tydliggöra att pensionen består av olika delar. </a:t>
            </a:r>
          </a:p>
          <a:p>
            <a:pPr eaLnBrk="1" hangingPunct="1"/>
            <a:endParaRPr lang="sv-SE" altLang="sv-SE" b="1" dirty="0">
              <a:latin typeface="+mn-lt"/>
            </a:endParaRPr>
          </a:p>
          <a:p>
            <a:pPr eaLnBrk="1" hangingPunct="1"/>
            <a:r>
              <a:rPr lang="sv-SE" altLang="sv-SE" b="0" dirty="0">
                <a:latin typeface="+mn-lt"/>
              </a:rPr>
              <a:t>I botten finns den </a:t>
            </a:r>
            <a:r>
              <a:rPr lang="sv-SE" altLang="sv-SE" b="1" dirty="0">
                <a:latin typeface="+mn-lt"/>
              </a:rPr>
              <a:t>allmänna pensionen</a:t>
            </a:r>
            <a:r>
              <a:rPr lang="sv-SE" altLang="sv-SE" b="0" dirty="0">
                <a:latin typeface="+mn-lt"/>
              </a:rPr>
              <a:t>. Villkoren bestäms genom </a:t>
            </a:r>
            <a:r>
              <a:rPr lang="sv-SE" altLang="sv-SE" b="1" dirty="0">
                <a:latin typeface="+mn-lt"/>
              </a:rPr>
              <a:t>politiska beslut.</a:t>
            </a:r>
            <a:r>
              <a:rPr lang="sv-SE" altLang="sv-SE" b="1" baseline="0" dirty="0">
                <a:latin typeface="+mn-lt"/>
              </a:rPr>
              <a:t> </a:t>
            </a:r>
          </a:p>
          <a:p>
            <a:pPr eaLnBrk="1" hangingPunct="1"/>
            <a:endParaRPr lang="sv-SE" altLang="sv-SE" b="0" baseline="0" dirty="0">
              <a:latin typeface="+mn-lt"/>
            </a:endParaRPr>
          </a:p>
          <a:p>
            <a:pPr eaLnBrk="1" hangingPunct="1"/>
            <a:r>
              <a:rPr lang="sv-SE" altLang="sv-SE" b="0" baseline="0" dirty="0">
                <a:latin typeface="+mn-lt"/>
              </a:rPr>
              <a:t>I mitten finns </a:t>
            </a:r>
            <a:r>
              <a:rPr lang="sv-SE" altLang="sv-SE" b="1" baseline="0" dirty="0">
                <a:latin typeface="+mn-lt"/>
              </a:rPr>
              <a:t>tjänstepensionen</a:t>
            </a:r>
            <a:r>
              <a:rPr lang="sv-SE" altLang="sv-SE" b="0" baseline="0" dirty="0">
                <a:latin typeface="+mn-lt"/>
              </a:rPr>
              <a:t> eller avtalspensionen som den ibland kallas. Villkoren bestäms genom </a:t>
            </a:r>
            <a:r>
              <a:rPr lang="sv-SE" altLang="sv-SE" b="1" baseline="0" dirty="0">
                <a:latin typeface="+mn-lt"/>
              </a:rPr>
              <a:t>avtal på arbetsmarknaden</a:t>
            </a:r>
            <a:r>
              <a:rPr lang="sv-SE" altLang="sv-SE" b="0" baseline="0" dirty="0">
                <a:latin typeface="+mn-lt"/>
              </a:rPr>
              <a:t>. </a:t>
            </a:r>
            <a:r>
              <a:rPr lang="sv-SE" altLang="sv-SE" b="0" dirty="0">
                <a:latin typeface="+mn-lt"/>
              </a:rPr>
              <a:t>Tjänstepension</a:t>
            </a:r>
            <a:r>
              <a:rPr lang="sv-SE" altLang="sv-SE" dirty="0">
                <a:latin typeface="+mn-lt"/>
              </a:rPr>
              <a:t> omfattas de av som arbetar på arbetsplatser med kollektivavtal, eller har ett hängavtal till ett kollektivavtal. I vissa fall kan en anställd även ha tjänstepension utan avtal, det kallas då individuell tjänstepension. Egenföretagare har ingen tjänstepension.</a:t>
            </a:r>
          </a:p>
          <a:p>
            <a:pPr eaLnBrk="1" hangingPunct="1"/>
            <a:endParaRPr lang="sv-SE" altLang="sv-SE" dirty="0">
              <a:latin typeface="+mn-lt"/>
            </a:endParaRPr>
          </a:p>
          <a:p>
            <a:pPr eaLnBrk="1" hangingPunct="1"/>
            <a:r>
              <a:rPr lang="sv-SE" altLang="sv-SE" b="1" dirty="0">
                <a:latin typeface="+mn-lt"/>
              </a:rPr>
              <a:t>Privat pensionssparande</a:t>
            </a:r>
            <a:r>
              <a:rPr lang="sv-SE" altLang="sv-SE" dirty="0">
                <a:latin typeface="+mn-lt"/>
              </a:rPr>
              <a:t> kan förekomma på många olika sätt även om vi oftast tänker på en privat pensionsförsäkring. Om du är anställd och har en</a:t>
            </a:r>
            <a:r>
              <a:rPr lang="sv-SE" altLang="sv-SE" baseline="0" dirty="0">
                <a:latin typeface="+mn-lt"/>
              </a:rPr>
              <a:t> tjänstepension har du inte möjlighet att göra en avdragsgill inbetalning till en pensionsförsäkring. Men om du har eget företag eller är anställd utan tjänstepension kan du göra det. </a:t>
            </a:r>
          </a:p>
          <a:p>
            <a:pPr eaLnBrk="1" hangingPunct="1"/>
            <a:endParaRPr lang="sv-SE" altLang="sv-SE" baseline="0" dirty="0">
              <a:latin typeface="+mn-lt"/>
            </a:endParaRPr>
          </a:p>
          <a:p>
            <a:r>
              <a:rPr lang="sv-SE" baseline="0" dirty="0">
                <a:latin typeface="+mn-lt"/>
              </a:rPr>
              <a:t>Du kan förstås ha ett eget sparande, till exempel på ett Investeringssparkonto, ISK, som du använda som extra pengar när du blivit pensionär. De pengarna är dock inte öronmärkta för pension och finns därför inte med här. </a:t>
            </a:r>
            <a:endParaRPr lang="sv-SE" dirty="0">
              <a:latin typeface="Georgia" pitchFamily="18" charset="0"/>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2</a:t>
            </a:fld>
            <a:endParaRPr lang="sv-SE"/>
          </a:p>
        </p:txBody>
      </p:sp>
    </p:spTree>
    <p:extLst>
      <p:ext uri="{BB962C8B-B14F-4D97-AF65-F5344CB8AC3E}">
        <p14:creationId xmlns:p14="http://schemas.microsoft.com/office/powerpoint/2010/main" val="46593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382206"/>
          </a:xfrm>
        </p:spPr>
        <p:txBody>
          <a:bodyPr/>
          <a:lstStyle/>
          <a:p>
            <a:pPr eaLnBrk="1" hangingPunct="1"/>
            <a:r>
              <a:rPr lang="sv-SE" altLang="sv-SE" dirty="0">
                <a:latin typeface="+mn-lt"/>
              </a:rPr>
              <a:t>Alla inkomster som man skattar för är pensionsgrundande. Den allmänna pensionen beräknas på inkomsten upp till ett tak motsvarande cirka 47 700 kronor/mån år 2022 (8,07 inkomstbasbelopp minus egenavgiften om 7 procent först ska dras av). Inkomster över det beloppet ger ingen allmän pensionsrätt. För att få tillgodoräkna sig pensionsrätter krävs en inkomst som överstiger ca 20 500 kronor år 2022 (42,3 procent av prisbasbeloppet), det vill säga grundavdraget för skattskyldighet. Har man det får man pensionsrätter beräknat från första kronan. Det är alltså inte ett grundavdrag utan ett tröskelvärde. Observera att kapitalinkomster, till exempel ränteinkomster, inte är pensionsgrundande. Inte heller pensioner eller privata pensionsförsäkringar är pensionsgrundande.</a:t>
            </a:r>
          </a:p>
          <a:p>
            <a:pPr eaLnBrk="1" hangingPunct="1"/>
            <a:endParaRPr lang="sv-SE" altLang="sv-SE" dirty="0">
              <a:latin typeface="+mn-lt"/>
            </a:endParaRPr>
          </a:p>
          <a:p>
            <a:pPr eaLnBrk="1" hangingPunct="1"/>
            <a:r>
              <a:rPr lang="sv-SE" altLang="sv-SE" b="1" dirty="0">
                <a:latin typeface="+mn-lt"/>
              </a:rPr>
              <a:t>Det här ger också pensionsrätter i den allmänna pensionen: </a:t>
            </a:r>
          </a:p>
          <a:p>
            <a:pPr eaLnBrk="1" hangingPunct="1"/>
            <a:r>
              <a:rPr lang="sv-SE" altLang="sv-SE" b="1" dirty="0">
                <a:latin typeface="+mn-lt"/>
              </a:rPr>
              <a:t>Barnår </a:t>
            </a:r>
            <a:r>
              <a:rPr lang="sv-SE" altLang="sv-SE" b="0" dirty="0">
                <a:latin typeface="+mn-lt"/>
              </a:rPr>
              <a:t>-</a:t>
            </a:r>
            <a:r>
              <a:rPr lang="sv-SE" altLang="sv-SE" dirty="0">
                <a:latin typeface="+mn-lt"/>
              </a:rPr>
              <a:t> Barnets första fyra år ger pensionsrätt till den av vårdnadshavarna som har lägst inkomst. Kan flyttas över till den andra. </a:t>
            </a:r>
          </a:p>
          <a:p>
            <a:pPr eaLnBrk="1" hangingPunct="1"/>
            <a:r>
              <a:rPr lang="sv-SE" altLang="sv-SE" b="1" dirty="0">
                <a:latin typeface="+mn-lt"/>
              </a:rPr>
              <a:t>Plikttjänst </a:t>
            </a:r>
            <a:r>
              <a:rPr lang="sv-SE" altLang="sv-SE" b="0" dirty="0">
                <a:latin typeface="+mn-lt"/>
              </a:rPr>
              <a:t>–</a:t>
            </a:r>
            <a:r>
              <a:rPr lang="sv-SE" altLang="sv-SE" dirty="0">
                <a:latin typeface="+mn-lt"/>
              </a:rPr>
              <a:t> Gäller när man gjort plikttjänst minst 120 dagar i följd under åren 1995-2010. </a:t>
            </a:r>
          </a:p>
          <a:p>
            <a:pPr eaLnBrk="1" hangingPunct="1"/>
            <a:r>
              <a:rPr lang="sv-SE" altLang="sv-SE" b="1" dirty="0">
                <a:latin typeface="+mn-lt"/>
              </a:rPr>
              <a:t>Studier </a:t>
            </a:r>
            <a:r>
              <a:rPr lang="sv-SE" altLang="sv-SE" b="0" dirty="0">
                <a:latin typeface="+mn-lt"/>
              </a:rPr>
              <a:t>–</a:t>
            </a:r>
            <a:r>
              <a:rPr lang="sv-SE" altLang="sv-SE" dirty="0">
                <a:latin typeface="+mn-lt"/>
              </a:rPr>
              <a:t> Studier som ger rätt till studiebidrag och studielån ger pensionsrätt. </a:t>
            </a:r>
          </a:p>
          <a:p>
            <a:pPr eaLnBrk="1" hangingPunct="1"/>
            <a:r>
              <a:rPr lang="sv-SE" altLang="sv-SE" b="1" dirty="0">
                <a:latin typeface="+mn-lt"/>
              </a:rPr>
              <a:t>Sjukersättning</a:t>
            </a:r>
            <a:r>
              <a:rPr lang="sv-SE" altLang="sv-SE" dirty="0">
                <a:latin typeface="+mn-lt"/>
              </a:rPr>
              <a:t> - Ger både pensionsgrundande inkomst och pensionsgrundande belopp, om denna är inkomstrelaterad. </a:t>
            </a:r>
          </a:p>
          <a:p>
            <a:pPr eaLnBrk="1" hangingPunct="1"/>
            <a:r>
              <a:rPr lang="sv-SE" altLang="sv-SE" b="1" dirty="0">
                <a:latin typeface="+mn-lt"/>
              </a:rPr>
              <a:t>Avgångsvederlag</a:t>
            </a:r>
            <a:r>
              <a:rPr lang="sv-SE" altLang="sv-SE" dirty="0">
                <a:latin typeface="+mn-lt"/>
              </a:rPr>
              <a:t> - Är normalt inte pensionsgrundande. För att vara säker måste den anställde fråga sin arbetsgivare hur det redovisas. Blir man erbjuden förtida pension av sin arbetsgivare måste man tänka på att avgångspensionen som betalas ut inte är pensionsgrundande i den allmänna pensionen.</a:t>
            </a:r>
          </a:p>
          <a:p>
            <a:pPr eaLnBrk="1" hangingPunct="1"/>
            <a:endParaRPr lang="sv-SE" altLang="sv-SE" dirty="0">
              <a:latin typeface="+mn-lt"/>
            </a:endParaRPr>
          </a:p>
          <a:p>
            <a:pPr eaLnBrk="1" hangingPunct="1"/>
            <a:r>
              <a:rPr lang="sv-SE" altLang="sv-SE" b="1" dirty="0">
                <a:latin typeface="+mn-lt"/>
              </a:rPr>
              <a:t>Hur betalas det in till pensionen?</a:t>
            </a:r>
          </a:p>
          <a:p>
            <a:pPr eaLnBrk="1" hangingPunct="1"/>
            <a:r>
              <a:rPr lang="sv-SE" altLang="sv-SE" dirty="0">
                <a:latin typeface="+mn-lt"/>
              </a:rPr>
              <a:t>Avgiften dras av från lönen innan den pensionsgrundande lönen bestäms. Det betyder att om man har en inkomst över taket, dras avgiften från bruttot. Det som sedan blir pensionsgrundande är maxinkomsten 7,5 basbelopp. Den totala avgiften är 18,5 procent</a:t>
            </a:r>
            <a:r>
              <a:rPr lang="sv-SE" altLang="sv-SE" b="1" dirty="0">
                <a:latin typeface="+mn-lt"/>
              </a:rPr>
              <a:t> </a:t>
            </a:r>
            <a:r>
              <a:rPr lang="sv-SE" altLang="sv-SE" dirty="0">
                <a:latin typeface="+mn-lt"/>
              </a:rPr>
              <a:t>av lönen via skattsedeln och arbetsgivaravgifter. Hälften betalar arbetsgivaren och knappt hälften betalar arbetstagaren (arbetsgivaren betalar sin del på hela bruttoinkomsten).</a:t>
            </a:r>
          </a:p>
        </p:txBody>
      </p:sp>
      <p:sp>
        <p:nvSpPr>
          <p:cNvPr id="5" name="Platshållare för bildnummer 4"/>
          <p:cNvSpPr>
            <a:spLocks noGrp="1"/>
          </p:cNvSpPr>
          <p:nvPr>
            <p:ph type="sldNum" sz="quarter" idx="10"/>
          </p:nvPr>
        </p:nvSpPr>
        <p:spPr/>
        <p:txBody>
          <a:bodyPr/>
          <a:lstStyle/>
          <a:p>
            <a:fld id="{3CD4C5B1-EFB4-4927-87B3-733057FE4573}" type="slidenum">
              <a:rPr lang="sv-SE" smtClean="0"/>
              <a:t>3</a:t>
            </a:fld>
            <a:endParaRPr lang="sv-SE"/>
          </a:p>
        </p:txBody>
      </p:sp>
    </p:spTree>
    <p:extLst>
      <p:ext uri="{BB962C8B-B14F-4D97-AF65-F5344CB8AC3E}">
        <p14:creationId xmlns:p14="http://schemas.microsoft.com/office/powerpoint/2010/main" val="77736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0250"/>
          </a:xfrm>
        </p:spPr>
        <p:txBody>
          <a:bodyPr/>
          <a:lstStyle/>
          <a:p>
            <a:r>
              <a:rPr lang="sv-SE" altLang="sv-SE" dirty="0">
                <a:latin typeface="+mn-lt"/>
              </a:rPr>
              <a:t>Under perioden som asylsökande påverkas inte pensionssystemet eftersom dessa personer normalt sett varken är sysselsatta eller får ta</a:t>
            </a:r>
            <a:r>
              <a:rPr lang="sv-SE" altLang="sv-SE" baseline="0" dirty="0">
                <a:latin typeface="+mn-lt"/>
              </a:rPr>
              <a:t> </a:t>
            </a:r>
            <a:r>
              <a:rPr lang="sv-SE" altLang="sv-SE" dirty="0">
                <a:latin typeface="+mn-lt"/>
              </a:rPr>
              <a:t>del av grundskyddet i form av garantipension, bostadstillägg eller äldreförsörjningsstöd. Invandrande över 65 år kan</a:t>
            </a:r>
            <a:r>
              <a:rPr lang="sv-SE" altLang="sv-SE" baseline="0" dirty="0">
                <a:latin typeface="+mn-lt"/>
              </a:rPr>
              <a:t> få rätt till grundtrygghetens förmåner först när uppehållstillstånd beviljats. </a:t>
            </a:r>
            <a:r>
              <a:rPr lang="sv-SE" altLang="sv-SE" dirty="0">
                <a:latin typeface="+mn-lt"/>
              </a:rPr>
              <a:t>Endast cirka 1500 (eller mindre än en procent) av de asylsökande 2015 var 65 år eller äldre. </a:t>
            </a:r>
          </a:p>
          <a:p>
            <a:endParaRPr lang="sv-SE" altLang="sv-SE" dirty="0">
              <a:latin typeface="+mn-lt"/>
            </a:endParaRPr>
          </a:p>
          <a:p>
            <a:r>
              <a:rPr lang="sv-SE" altLang="sv-SE" dirty="0">
                <a:latin typeface="+mn-lt"/>
              </a:rPr>
              <a:t>De individer som får uppehållstillstånd kommer att skrivas ut från Migrationsverket en månad efter det beslutet. När uppehållstillstånd har beviljats kommer individen att bli folkbokförd i Sverige och vistelsetiden i Sverige börjar räknas. Folkbokföringen sker genom att personen vänder sig till Skatteverket för att få ett personnummer och personbevis.</a:t>
            </a:r>
          </a:p>
          <a:p>
            <a:endParaRPr lang="sv-SE" altLang="sv-SE" dirty="0">
              <a:latin typeface="+mn-lt"/>
            </a:endParaRPr>
          </a:p>
          <a:p>
            <a:r>
              <a:rPr lang="sv-SE" altLang="sv-SE" dirty="0">
                <a:latin typeface="+mn-lt"/>
              </a:rPr>
              <a:t>Den nyanlände kommer därefter att antigen på egen hand eller genom Arbetsförmedlingens försorg att mottas och bosätta sig en kommun och därmed kan en etableringsplan upprättas. När individen blir folkbokförd så påverkas även den svenska befolknings- och ekonomiska statistiken.</a:t>
            </a:r>
          </a:p>
          <a:p>
            <a:endParaRPr lang="sv-SE" altLang="sv-SE" dirty="0">
              <a:latin typeface="+mn-lt"/>
            </a:endParaRPr>
          </a:p>
          <a:p>
            <a:r>
              <a:rPr lang="sv-SE" altLang="sv-SE" dirty="0">
                <a:latin typeface="+mn-lt"/>
              </a:rPr>
              <a:t>För att den tidigare asylsökande ska få arbeta krävs arbetstillstånd. Arbetstillståndet fås normalt efter att uppehållstillstånd beviljats. Individen vänder sig då till Arbetsförmedlingen</a:t>
            </a:r>
            <a:r>
              <a:rPr lang="sv-SE" altLang="sv-SE" baseline="0" dirty="0">
                <a:latin typeface="+mn-lt"/>
              </a:rPr>
              <a:t> som </a:t>
            </a:r>
            <a:r>
              <a:rPr lang="sv-SE" altLang="sv-SE" dirty="0">
                <a:latin typeface="+mn-lt"/>
              </a:rPr>
              <a:t>samordnar etableringen på arbetsmarknaden för den enskilde. Därmed utgår ett visst arbetsmarknadsstöd. Stödet är inte skattepliktigt och utgör därmed inte heller något underlag för pensionsavgifter</a:t>
            </a:r>
            <a:r>
              <a:rPr lang="sv-SE" altLang="sv-SE" baseline="0" dirty="0">
                <a:latin typeface="+mn-lt"/>
              </a:rPr>
              <a:t> </a:t>
            </a:r>
            <a:r>
              <a:rPr lang="sv-SE" altLang="sv-SE" dirty="0">
                <a:latin typeface="+mn-lt"/>
              </a:rPr>
              <a:t>(Pensionsavgifter </a:t>
            </a:r>
            <a:r>
              <a:rPr lang="sv-SE" altLang="sv-SE" b="0" dirty="0">
                <a:latin typeface="+mn-lt"/>
              </a:rPr>
              <a:t>bidrar dels till finansieringen av inkomstpensionen, dels ger pensionsrätter i både inkomst- och premiepensionen).</a:t>
            </a:r>
          </a:p>
          <a:p>
            <a:pPr eaLnBrk="1" hangingPunct="1"/>
            <a:endParaRPr lang="sv-SE" altLang="sv-SE" dirty="0">
              <a:latin typeface="+mn-lt"/>
            </a:endParaRPr>
          </a:p>
          <a:p>
            <a:pPr eaLnBrk="1" hangingPunct="1"/>
            <a:r>
              <a:rPr lang="sv-SE" altLang="sv-SE" b="0" dirty="0">
                <a:latin typeface="+mn-lt"/>
              </a:rPr>
              <a:t>Etableringsstödet är frivilligt men krävs för att den enskilde ska få arbetsmarknadsstöd. När individen skrivs ut från etableringsprogrammet kan han/hon, om individen inte fått vanligt arbete, skrivas in i jobb- och utvecklingsgarantin och då få aktivitetsstöd eller utvecklingsersättning i upp till 450 dagar.</a:t>
            </a:r>
            <a:r>
              <a:rPr lang="sv-SE" altLang="sv-SE" b="0" baseline="0" dirty="0">
                <a:latin typeface="+mn-lt"/>
              </a:rPr>
              <a:t> </a:t>
            </a:r>
            <a:r>
              <a:rPr lang="sv-SE" altLang="sv-SE" b="0" dirty="0">
                <a:latin typeface="+mn-lt"/>
              </a:rPr>
              <a:t>Utvecklingsersättningen är skattefri och därmed utgår inga pensionsavgifter och ingen pensionsrätt intjänas. Aktivitetsstöd ges till personer som har fyllt 25 år. Stödet beskattas och är pensionsgrundande. Därefter är den nyanlände hänvisad till kommunernas försörjningsstöd om individen inte kan ordna försörjning på annat vis. Försörjningsstöd är inte skattepliktigt och leder inte till pensionsavgifter eller pensionsrätter.</a:t>
            </a:r>
          </a:p>
          <a:p>
            <a:pPr eaLnBrk="1" hangingPunct="1"/>
            <a:endParaRPr lang="sv-SE" altLang="sv-SE" b="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dirty="0">
                <a:latin typeface="+mn-lt"/>
              </a:rPr>
              <a:t>Källa: Migrationsverket</a:t>
            </a:r>
          </a:p>
        </p:txBody>
      </p:sp>
      <p:sp>
        <p:nvSpPr>
          <p:cNvPr id="5" name="Platshållare för bildnummer 4"/>
          <p:cNvSpPr>
            <a:spLocks noGrp="1"/>
          </p:cNvSpPr>
          <p:nvPr>
            <p:ph type="sldNum" sz="quarter" idx="10"/>
          </p:nvPr>
        </p:nvSpPr>
        <p:spPr/>
        <p:txBody>
          <a:bodyPr/>
          <a:lstStyle/>
          <a:p>
            <a:fld id="{3CD4C5B1-EFB4-4927-87B3-733057FE4573}" type="slidenum">
              <a:rPr lang="sv-SE" smtClean="0"/>
              <a:t>4</a:t>
            </a:fld>
            <a:endParaRPr lang="sv-SE"/>
          </a:p>
        </p:txBody>
      </p:sp>
    </p:spTree>
    <p:extLst>
      <p:ext uri="{BB962C8B-B14F-4D97-AF65-F5344CB8AC3E}">
        <p14:creationId xmlns:p14="http://schemas.microsoft.com/office/powerpoint/2010/main" val="245176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3"/>
          </a:xfrm>
        </p:spPr>
        <p:txBody>
          <a:bodyPr/>
          <a:lstStyle/>
          <a:p>
            <a:r>
              <a:rPr lang="sv-SE" dirty="0">
                <a:latin typeface="+mn-lt"/>
              </a:rPr>
              <a:t>Det finns stöd till den som har låg pension. En del kommer automatiskt</a:t>
            </a:r>
            <a:r>
              <a:rPr lang="sv-SE" baseline="0" dirty="0">
                <a:latin typeface="+mn-lt"/>
              </a:rPr>
              <a:t> och en del </a:t>
            </a:r>
            <a:r>
              <a:rPr lang="sv-SE" dirty="0">
                <a:latin typeface="+mn-lt"/>
              </a:rPr>
              <a:t>måste du ansöka om själv. Stöden betalas ut från 65 års ålder. Från 2023 kommer åldern att höjas till 66 år och ytterligare höjningar av åldern kan komma senare. </a:t>
            </a:r>
          </a:p>
          <a:p>
            <a:endParaRPr lang="sv-SE" dirty="0">
              <a:latin typeface="+mn-lt"/>
            </a:endParaRPr>
          </a:p>
          <a:p>
            <a:r>
              <a:rPr lang="sv-SE" b="1" dirty="0">
                <a:latin typeface="+mn-lt"/>
              </a:rPr>
              <a:t>Garantipensionen</a:t>
            </a:r>
            <a:r>
              <a:rPr lang="sv-SE" dirty="0">
                <a:latin typeface="+mn-lt"/>
              </a:rPr>
              <a:t> fyller ut låg pension. Den som inte har tjänat in någon egen pension får närmare 10 000 kronor före skatt</a:t>
            </a:r>
            <a:r>
              <a:rPr lang="sv-SE" baseline="0" dirty="0">
                <a:latin typeface="+mn-lt"/>
              </a:rPr>
              <a:t> ( från hösten </a:t>
            </a:r>
            <a:r>
              <a:rPr lang="sv-SE" dirty="0">
                <a:latin typeface="+mn-lt"/>
              </a:rPr>
              <a:t>2022). Nivån på garantipensionen är kopplad till boendeår i Sverige. För maxbeloppet krävs 40 års boendetid mellan 16 och 65 års ålder. Garantipensionen räknas upp med inflationen. </a:t>
            </a:r>
          </a:p>
          <a:p>
            <a:endParaRPr lang="sv-SE" dirty="0">
              <a:latin typeface="+mn-lt"/>
            </a:endParaRPr>
          </a:p>
          <a:p>
            <a:r>
              <a:rPr lang="sv-SE" b="1" dirty="0">
                <a:latin typeface="+mn-lt"/>
              </a:rPr>
              <a:t>Inkomstpensionstillägg</a:t>
            </a:r>
            <a:r>
              <a:rPr lang="sv-SE" dirty="0">
                <a:latin typeface="+mn-lt"/>
              </a:rPr>
              <a:t> införs från september 2021. Det ger extra stöd till den som har arbetat många år och som har en inkomstpension på mellan 9 200 - 17 400 kronor i månaden. Maximalt stöd är 600 kronor i månaden före skatt. Garantipension och inkomstpensionstillägg kräver ingen ansökan. </a:t>
            </a:r>
          </a:p>
          <a:p>
            <a:endParaRPr lang="sv-SE" dirty="0">
              <a:latin typeface="+mn-lt"/>
            </a:endParaRPr>
          </a:p>
          <a:p>
            <a:r>
              <a:rPr lang="sv-SE" b="1" dirty="0">
                <a:latin typeface="+mn-lt"/>
              </a:rPr>
              <a:t>Bostadstillägget </a:t>
            </a:r>
            <a:r>
              <a:rPr lang="sv-SE" dirty="0">
                <a:latin typeface="+mn-lt"/>
              </a:rPr>
              <a:t>grundar sig på hushållets inkomster och ger stöd till boendekostnader. Gäller även om du äger din lägenhet eller ditt hus.</a:t>
            </a:r>
          </a:p>
          <a:p>
            <a:r>
              <a:rPr lang="sv-SE" dirty="0">
                <a:latin typeface="+mn-lt"/>
              </a:rPr>
              <a:t>Den bostad som du är skriven i ingår inte när dina tillgångar ska beräknas.  Maximalt bostadstillägg är omkring 7 200 kronor i månaden. På Pensionsmyndighetens hemsida finns en räknesnurra som ger bra vägledning om hur stort stödet kan bli. </a:t>
            </a:r>
          </a:p>
          <a:p>
            <a:endParaRPr lang="sv-SE" dirty="0">
              <a:latin typeface="+mn-lt"/>
            </a:endParaRPr>
          </a:p>
          <a:p>
            <a:r>
              <a:rPr lang="sv-SE" b="1" dirty="0">
                <a:latin typeface="+mn-lt"/>
              </a:rPr>
              <a:t>Äldreförsörjningsstödet</a:t>
            </a:r>
            <a:r>
              <a:rPr lang="sv-SE" dirty="0">
                <a:latin typeface="+mn-lt"/>
              </a:rPr>
              <a:t> fyller ut när du, trots bostadstillägg, får en pension som är lägre än ”skälig levnadsnivå”. Det är i dag omkring 6 000 kronor i månaden för ensamstående. </a:t>
            </a:r>
          </a:p>
          <a:p>
            <a:endParaRPr lang="sv-SE" dirty="0">
              <a:latin typeface="+mn-lt"/>
            </a:endParaRPr>
          </a:p>
          <a:p>
            <a:r>
              <a:rPr lang="sv-SE" dirty="0">
                <a:latin typeface="+mn-lt"/>
              </a:rPr>
              <a:t>Bostadstillägg och äldreförsörjningsstöd beskattas inte. Inkomster på upp till 24 000 kronor/år påverkar inte stödens storlek. </a:t>
            </a:r>
          </a:p>
          <a:p>
            <a:endParaRPr lang="sv-SE" dirty="0">
              <a:latin typeface="+mn-lt"/>
            </a:endParaRPr>
          </a:p>
          <a:p>
            <a:r>
              <a:rPr lang="sv-SE" dirty="0">
                <a:latin typeface="+mn-lt"/>
              </a:rPr>
              <a:t>Bostadstillägg kräver en ansökan som görs hos Pensionsmyndigheten. På samma gång avgörs om äldreförsörjningsstöd också ska betalas ut. </a:t>
            </a:r>
          </a:p>
          <a:p>
            <a:endParaRPr lang="sv-SE" dirty="0">
              <a:latin typeface="+mn-lt"/>
            </a:endParaRPr>
          </a:p>
          <a:p>
            <a:pPr eaLnBrk="1" hangingPunct="1"/>
            <a:endParaRPr lang="sv-SE" altLang="sv-SE" dirty="0">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5</a:t>
            </a:fld>
            <a:endParaRPr lang="sv-SE"/>
          </a:p>
        </p:txBody>
      </p:sp>
    </p:spTree>
    <p:extLst>
      <p:ext uri="{BB962C8B-B14F-4D97-AF65-F5344CB8AC3E}">
        <p14:creationId xmlns:p14="http://schemas.microsoft.com/office/powerpoint/2010/main" val="27633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Pengar för anhöriga kan också vara viktiga.</a:t>
            </a:r>
            <a:r>
              <a:rPr lang="sv-SE" baseline="0" dirty="0">
                <a:latin typeface="+mn-lt"/>
              </a:rPr>
              <a:t> </a:t>
            </a:r>
            <a:r>
              <a:rPr lang="sv-SE" dirty="0">
                <a:latin typeface="+mn-lt"/>
              </a:rPr>
              <a:t>Återbetalningsskydd och andra typer av efterlevandeskydd i tjänstepensionen – viktig att ta reda på för den som lever med någon partner. Finns det eller finns det inte? </a:t>
            </a:r>
          </a:p>
          <a:p>
            <a:r>
              <a:rPr lang="sv-SE" dirty="0">
                <a:latin typeface="+mn-lt"/>
              </a:rPr>
              <a:t> </a:t>
            </a:r>
          </a:p>
          <a:p>
            <a:r>
              <a:rPr lang="sv-SE" dirty="0">
                <a:latin typeface="+mn-lt"/>
              </a:rPr>
              <a:t>Omställningspension – finns i den allmänna pensionen. </a:t>
            </a:r>
          </a:p>
          <a:p>
            <a:r>
              <a:rPr lang="sv-SE" dirty="0">
                <a:latin typeface="+mn-lt"/>
              </a:rPr>
              <a:t> </a:t>
            </a:r>
          </a:p>
          <a:p>
            <a:r>
              <a:rPr lang="sv-SE" dirty="0">
                <a:latin typeface="+mn-lt"/>
              </a:rPr>
              <a:t>Stöden betalas ut automatiskt för den som bor i Sverige. Men kan behöva sökas om du bor utomlands. </a:t>
            </a:r>
          </a:p>
          <a:p>
            <a:endParaRPr lang="sv-SE" dirty="0">
              <a:latin typeface="+mn-lt"/>
            </a:endParaRPr>
          </a:p>
          <a:p>
            <a:pPr eaLnBrk="1" hangingPunct="1"/>
            <a:endParaRPr lang="sv-SE" altLang="sv-SE" dirty="0">
              <a:latin typeface="+mn-lt"/>
            </a:endParaRPr>
          </a:p>
          <a:p>
            <a:endParaRPr lang="sv-SE" dirty="0">
              <a:latin typeface="Georgia" pitchFamily="18" charset="0"/>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6</a:t>
            </a:fld>
            <a:endParaRPr lang="sv-SE"/>
          </a:p>
        </p:txBody>
      </p:sp>
    </p:spTree>
    <p:extLst>
      <p:ext uri="{BB962C8B-B14F-4D97-AF65-F5344CB8AC3E}">
        <p14:creationId xmlns:p14="http://schemas.microsoft.com/office/powerpoint/2010/main" val="224475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mn-lt"/>
              </a:rPr>
              <a:t>Sammanfattning</a:t>
            </a:r>
            <a:r>
              <a:rPr lang="sv-SE" dirty="0">
                <a:latin typeface="+mn-lt"/>
              </a:rPr>
              <a:t> </a:t>
            </a:r>
          </a:p>
          <a:p>
            <a:r>
              <a:rPr lang="sv-SE" dirty="0">
                <a:latin typeface="+mn-lt"/>
              </a:rPr>
              <a:t>Det är mycket som påverkar hur stor din pension blir. Två olika individer som har samma lön och samma jobb innan de går i pension kan ha helt olika pensionsnivåer. Att ha en hög pension innebär inte heller att du har en god ekonomi när du blir äldre, och vice versa. Du kan ha höga kostnader som gör att den höga pensionen ändå inte räcker till dina utgifter. Du kan ha låga kostnader som gör att du lever ganska gott på en relativt blygsam pension. </a:t>
            </a:r>
          </a:p>
          <a:p>
            <a:endParaRPr lang="sv-SE" dirty="0">
              <a:latin typeface="+mn-lt"/>
            </a:endParaRPr>
          </a:p>
          <a:p>
            <a:r>
              <a:rPr lang="sv-SE" dirty="0">
                <a:latin typeface="+mn-lt"/>
              </a:rPr>
              <a:t>Det som är bra är att ha koll på ungefär hur stor din pension kan bli i god tid innan du börjar ta ut dina pengar. Observera att pension som du inte tagit ut är inte utmätningsbar. </a:t>
            </a:r>
          </a:p>
          <a:p>
            <a:endParaRPr lang="sv-SE" altLang="sv-SE" dirty="0">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7</a:t>
            </a:fld>
            <a:endParaRPr lang="sv-SE"/>
          </a:p>
        </p:txBody>
      </p:sp>
    </p:spTree>
    <p:extLst>
      <p:ext uri="{BB962C8B-B14F-4D97-AF65-F5344CB8AC3E}">
        <p14:creationId xmlns:p14="http://schemas.microsoft.com/office/powerpoint/2010/main" val="166389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Så här ser det ut när du loggat in på din sida, med mobilt bank-id och ditt personnummer. Har du inget mobilt bank-id kan du gå till ett servicekontor eller ringa till Pensionsmyndigheten 0771-776 776 för att få hjälp. </a:t>
            </a:r>
          </a:p>
          <a:p>
            <a:endParaRPr lang="sv-SE" dirty="0">
              <a:latin typeface="+mn-lt"/>
            </a:endParaRPr>
          </a:p>
          <a:p>
            <a:r>
              <a:rPr lang="sv-SE" dirty="0">
                <a:latin typeface="+mn-lt"/>
              </a:rPr>
              <a:t>Den här prognosen visar vad du har i lön nu och vad dina pensionsutbetalningar förväntas bli. Observera att du kan ha tjänstepension och privat pensionssparande som inte betalas ut livsvarigt. Därför minskar pensionen i det här diagrammet. Det går ofta att ändra utbetalningstidens längd om du gör det innan du börjar ta ut pensionen. </a:t>
            </a:r>
            <a:r>
              <a:rPr lang="sv-SE" u="none" dirty="0">
                <a:latin typeface="+mn-lt"/>
              </a:rPr>
              <a:t>Du kan också se vad den förväntade medellivslängden är. </a:t>
            </a:r>
            <a:r>
              <a:rPr lang="sv-SE" dirty="0">
                <a:latin typeface="+mn-lt"/>
              </a:rPr>
              <a:t>Drar du i reglaget kan du snabbt se vad som händer om du jobbar längre eller väljer att sluta tidigare och hur det påverkar din pension. </a:t>
            </a:r>
          </a:p>
        </p:txBody>
      </p:sp>
      <p:sp>
        <p:nvSpPr>
          <p:cNvPr id="5" name="Platshållare för bildnummer 4"/>
          <p:cNvSpPr>
            <a:spLocks noGrp="1"/>
          </p:cNvSpPr>
          <p:nvPr>
            <p:ph type="sldNum" sz="quarter" idx="10"/>
          </p:nvPr>
        </p:nvSpPr>
        <p:spPr/>
        <p:txBody>
          <a:bodyPr/>
          <a:lstStyle/>
          <a:p>
            <a:fld id="{3CD4C5B1-EFB4-4927-87B3-733057FE4573}" type="slidenum">
              <a:rPr lang="sv-SE" smtClean="0"/>
              <a:t>8</a:t>
            </a:fld>
            <a:endParaRPr lang="sv-SE"/>
          </a:p>
        </p:txBody>
      </p:sp>
    </p:spTree>
    <p:extLst>
      <p:ext uri="{BB962C8B-B14F-4D97-AF65-F5344CB8AC3E}">
        <p14:creationId xmlns:p14="http://schemas.microsoft.com/office/powerpoint/2010/main" val="192399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Att börja ta ut sina pensionspengar kräver planering. Pensionerna finns på olika håll, en del behöver du ansöka om, andra kommer automatiskt. Det finns dessutom behovsprövade stöd som du kan vara berättigad till.</a:t>
            </a:r>
          </a:p>
          <a:p>
            <a:endParaRPr lang="sv-SE" dirty="0">
              <a:latin typeface="+mn-lt"/>
            </a:endParaRPr>
          </a:p>
          <a:p>
            <a:r>
              <a:rPr lang="sv-SE" dirty="0">
                <a:latin typeface="+mn-lt"/>
              </a:rPr>
              <a:t>På minpension.se kan du ta hjälp av Uttagsplaneraren, ett verktyg anpassat för alla som har mindre än ett år kvar till du kan börja ta ut någon av dina pensioner. Här beräknas vad pensionen blir efter skatt och du får en checklista på hur du ska göra för att ta ut alla dina pensioner. </a:t>
            </a:r>
          </a:p>
          <a:p>
            <a:endParaRPr lang="sv-SE" altLang="sv-SE" dirty="0">
              <a:latin typeface="+mn-lt"/>
            </a:endParaRPr>
          </a:p>
        </p:txBody>
      </p:sp>
      <p:sp>
        <p:nvSpPr>
          <p:cNvPr id="5" name="Platshållare för bildnummer 4"/>
          <p:cNvSpPr>
            <a:spLocks noGrp="1"/>
          </p:cNvSpPr>
          <p:nvPr>
            <p:ph type="sldNum" sz="quarter" idx="10"/>
          </p:nvPr>
        </p:nvSpPr>
        <p:spPr/>
        <p:txBody>
          <a:bodyPr/>
          <a:lstStyle/>
          <a:p>
            <a:fld id="{3CD4C5B1-EFB4-4927-87B3-733057FE4573}" type="slidenum">
              <a:rPr lang="sv-SE" smtClean="0"/>
              <a:t>9</a:t>
            </a:fld>
            <a:endParaRPr lang="sv-SE"/>
          </a:p>
        </p:txBody>
      </p:sp>
    </p:spTree>
    <p:extLst>
      <p:ext uri="{BB962C8B-B14F-4D97-AF65-F5344CB8AC3E}">
        <p14:creationId xmlns:p14="http://schemas.microsoft.com/office/powerpoint/2010/main" val="113864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19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676473"/>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893129"/>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Min pension</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235654" cy="937685"/>
          </a:xfrm>
          <a:prstGeom prst="rect">
            <a:avLst/>
          </a:prstGeom>
          <a:noFill/>
        </p:spPr>
        <p:txBody>
          <a:bodyPr wrap="square" rtlCol="0">
            <a:noAutofit/>
          </a:bodyPr>
          <a:lstStyle/>
          <a:p>
            <a:r>
              <a:rPr lang="sv-SE" sz="6600" dirty="0">
                <a:solidFill>
                  <a:schemeClr val="bg1"/>
                </a:solidFill>
                <a:latin typeface="Calibri Light" panose="020F0302020204030204" pitchFamily="34" charset="0"/>
                <a:ea typeface="Arial" charset="0"/>
                <a:cs typeface="Calibri Light" panose="020F0302020204030204" pitchFamily="34" charset="0"/>
              </a:rPr>
              <a:t>Pensionspyramiden</a:t>
            </a: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4" y="6169025"/>
            <a:ext cx="1601311" cy="291431"/>
          </a:xfrm>
          <a:prstGeom prst="rect">
            <a:avLst/>
          </a:prstGeom>
          <a:solidFill>
            <a:srgbClr val="A4D8E2"/>
          </a:solidFill>
        </p:spPr>
        <p:txBody>
          <a:bodyPr wrap="square" rtlCol="0" anchor="ctr" anchorCtr="0">
            <a:noAutofit/>
          </a:bodyPr>
          <a:lstStyle/>
          <a:p>
            <a:pPr marL="44450" indent="-44450"/>
            <a:r>
              <a:rPr lang="sv-SE" sz="1200" dirty="0">
                <a:solidFill>
                  <a:schemeClr val="bg1"/>
                </a:solidFill>
                <a:latin typeface="+mj-lt"/>
                <a:ea typeface="Arial" charset="0"/>
                <a:cs typeface="Arial" charset="0"/>
              </a:rPr>
              <a:t>PENSIONSPYRAMIDEN</a:t>
            </a:r>
          </a:p>
        </p:txBody>
      </p:sp>
    </p:spTree>
    <p:extLst>
      <p:ext uri="{BB962C8B-B14F-4D97-AF65-F5344CB8AC3E}">
        <p14:creationId xmlns:p14="http://schemas.microsoft.com/office/powerpoint/2010/main" val="21310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 y="0"/>
            <a:ext cx="5971991" cy="6858000"/>
          </a:xfrm>
          <a:prstGeom prst="rect">
            <a:avLst/>
          </a:prstGeom>
        </p:spPr>
      </p:pic>
      <p:sp>
        <p:nvSpPr>
          <p:cNvPr id="14" name="textruta 13"/>
          <p:cNvSpPr txBox="1"/>
          <p:nvPr/>
        </p:nvSpPr>
        <p:spPr>
          <a:xfrm>
            <a:off x="7079868" y="1557868"/>
            <a:ext cx="3960666" cy="451042"/>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En liten tankeställare…</a:t>
            </a:r>
          </a:p>
        </p:txBody>
      </p:sp>
      <p:sp>
        <p:nvSpPr>
          <p:cNvPr id="15" name="textruta 14"/>
          <p:cNvSpPr txBox="1"/>
          <p:nvPr/>
        </p:nvSpPr>
        <p:spPr>
          <a:xfrm>
            <a:off x="7079868" y="2064330"/>
            <a:ext cx="4355211" cy="3307917"/>
          </a:xfrm>
          <a:prstGeom prst="rect">
            <a:avLst/>
          </a:prstGeom>
          <a:noFill/>
        </p:spPr>
        <p:txBody>
          <a:bodyPr wrap="square" rtlCol="0" anchor="t">
            <a:noAutofit/>
          </a:bodyPr>
          <a:lstStyle/>
          <a:p>
            <a:pPr defTabSz="841375" eaLnBrk="0" fontAlgn="base" hangingPunct="0">
              <a:spcBef>
                <a:spcPct val="20000"/>
              </a:spcBef>
              <a:spcAft>
                <a:spcPct val="0"/>
              </a:spcAft>
              <a:buClr>
                <a:srgbClr val="0093A7"/>
              </a:buClr>
              <a:buSzPct val="120000"/>
              <a:defRPr/>
            </a:pPr>
            <a:r>
              <a:rPr lang="sv-SE" sz="2000" dirty="0">
                <a:latin typeface="+mj-lt"/>
              </a:rPr>
              <a:t>Det är inte säkert att den som får mest pension i plånboken är den som är mest nöjd! </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PENSIONSPYRAMIDEN</a:t>
            </a:r>
          </a:p>
        </p:txBody>
      </p:sp>
    </p:spTree>
    <p:extLst>
      <p:ext uri="{BB962C8B-B14F-4D97-AF65-F5344CB8AC3E}">
        <p14:creationId xmlns:p14="http://schemas.microsoft.com/office/powerpoint/2010/main" val="29905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23458" y="1524000"/>
            <a:ext cx="4259964" cy="429491"/>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Här hittar du mer info</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endParaRPr lang="sv-SE" sz="800" dirty="0">
              <a:latin typeface="+mj-lt"/>
              <a:ea typeface="Arial" charset="0"/>
              <a:cs typeface="Arial" charset="0"/>
            </a:endParaRPr>
          </a:p>
        </p:txBody>
      </p:sp>
      <p:sp>
        <p:nvSpPr>
          <p:cNvPr id="8" name="textruta 7"/>
          <p:cNvSpPr txBox="1"/>
          <p:nvPr/>
        </p:nvSpPr>
        <p:spPr>
          <a:xfrm>
            <a:off x="745730" y="2067643"/>
            <a:ext cx="4355211" cy="3668136"/>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a:t>
            </a:r>
            <a:r>
              <a:rPr lang="sv-SE" sz="2000" b="1" dirty="0">
                <a:latin typeface="+mj-lt"/>
                <a:ea typeface="Arial" charset="0"/>
                <a:cs typeface="Arial" charset="0"/>
              </a:rPr>
              <a:t>Pensionsmyndigheten.se</a:t>
            </a:r>
          </a:p>
          <a:p>
            <a:pPr>
              <a:tabLst>
                <a:tab pos="214313" algn="l"/>
              </a:tabLst>
            </a:pPr>
            <a:r>
              <a:rPr lang="sv-SE" sz="2000" dirty="0">
                <a:latin typeface="+mj-lt"/>
                <a:ea typeface="Arial" charset="0"/>
                <a:cs typeface="Arial" charset="0"/>
              </a:rPr>
              <a:t>	Telefon: 0771-776 776 </a:t>
            </a:r>
          </a:p>
          <a:p>
            <a:pPr>
              <a:tabLst>
                <a:tab pos="214313" algn="l"/>
              </a:tabLst>
            </a:pPr>
            <a:r>
              <a:rPr lang="sv-SE" sz="2000" dirty="0">
                <a:ea typeface="Arial" charset="0"/>
                <a:cs typeface="Arial" charset="0"/>
              </a:rPr>
              <a:t>• </a:t>
            </a:r>
            <a:r>
              <a:rPr lang="sv-SE" sz="2000" b="1" dirty="0">
                <a:latin typeface="+mj-lt"/>
                <a:ea typeface="Arial" charset="0"/>
                <a:cs typeface="Arial" charset="0"/>
              </a:rPr>
              <a:t>minpension.se</a:t>
            </a:r>
          </a:p>
          <a:p>
            <a:pPr>
              <a:tabLst>
                <a:tab pos="214313" algn="l"/>
              </a:tabLst>
            </a:pPr>
            <a:r>
              <a:rPr lang="sv-SE" sz="2000" dirty="0">
                <a:latin typeface="+mj-lt"/>
                <a:ea typeface="Arial" charset="0"/>
                <a:cs typeface="Arial" charset="0"/>
              </a:rPr>
              <a:t>	Telefon: 0771-89 89 89 </a:t>
            </a:r>
          </a:p>
          <a:p>
            <a:pPr>
              <a:tabLst>
                <a:tab pos="214313" algn="l"/>
              </a:tabLst>
            </a:pPr>
            <a:r>
              <a:rPr lang="sv-SE" sz="2000" dirty="0">
                <a:ea typeface="Arial" charset="0"/>
                <a:cs typeface="Arial" charset="0"/>
              </a:rPr>
              <a:t>• </a:t>
            </a:r>
            <a:r>
              <a:rPr lang="sv-SE" sz="2000" b="1" dirty="0">
                <a:latin typeface="+mj-lt"/>
                <a:ea typeface="Arial" charset="0"/>
                <a:cs typeface="Arial" charset="0"/>
              </a:rPr>
              <a:t>Tjänstepensionsbolag</a:t>
            </a:r>
          </a:p>
          <a:p>
            <a:pPr>
              <a:tabLst>
                <a:tab pos="214313" algn="l"/>
              </a:tabLst>
            </a:pPr>
            <a:r>
              <a:rPr lang="sv-SE" sz="2000" dirty="0">
                <a:latin typeface="+mj-lt"/>
                <a:ea typeface="Arial" charset="0"/>
                <a:cs typeface="Arial" charset="0"/>
              </a:rPr>
              <a:t>	Se lista på minpension.se</a:t>
            </a:r>
          </a:p>
        </p:txBody>
      </p:sp>
    </p:spTree>
    <p:extLst>
      <p:ext uri="{BB962C8B-B14F-4D97-AF65-F5344CB8AC3E}">
        <p14:creationId xmlns:p14="http://schemas.microsoft.com/office/powerpoint/2010/main" val="321410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89071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Lär känna din egen pension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3478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728" y="1603955"/>
            <a:ext cx="5286543" cy="4841295"/>
          </a:xfrm>
          <a:prstGeom prst="rect">
            <a:avLst/>
          </a:prstGeom>
        </p:spPr>
      </p:pic>
      <p:grpSp>
        <p:nvGrpSpPr>
          <p:cNvPr id="48" name="Grupp 47"/>
          <p:cNvGrpSpPr/>
          <p:nvPr/>
        </p:nvGrpSpPr>
        <p:grpSpPr>
          <a:xfrm>
            <a:off x="1119675" y="1924105"/>
            <a:ext cx="2211071" cy="2513797"/>
            <a:chOff x="1188028" y="2078182"/>
            <a:chExt cx="2211071" cy="2513797"/>
          </a:xfrm>
        </p:grpSpPr>
        <p:sp>
          <p:nvSpPr>
            <p:cNvPr id="40" name="textruta 39"/>
            <p:cNvSpPr txBox="1"/>
            <p:nvPr/>
          </p:nvSpPr>
          <p:spPr>
            <a:xfrm>
              <a:off x="1705384" y="2156899"/>
              <a:ext cx="1551709" cy="369332"/>
            </a:xfrm>
            <a:prstGeom prst="rect">
              <a:avLst/>
            </a:prstGeom>
            <a:noFill/>
          </p:spPr>
          <p:txBody>
            <a:bodyPr wrap="square" rtlCol="0">
              <a:spAutoFit/>
            </a:bodyPr>
            <a:lstStyle/>
            <a:p>
              <a:r>
                <a:rPr lang="sv-SE" dirty="0">
                  <a:latin typeface="+mj-lt"/>
                </a:rPr>
                <a:t>Privat pension</a:t>
              </a:r>
            </a:p>
          </p:txBody>
        </p:sp>
        <p:sp>
          <p:nvSpPr>
            <p:cNvPr id="41" name="textruta 40"/>
            <p:cNvSpPr txBox="1"/>
            <p:nvPr/>
          </p:nvSpPr>
          <p:spPr>
            <a:xfrm>
              <a:off x="1705384" y="2811672"/>
              <a:ext cx="1693715" cy="369332"/>
            </a:xfrm>
            <a:prstGeom prst="rect">
              <a:avLst/>
            </a:prstGeom>
            <a:noFill/>
          </p:spPr>
          <p:txBody>
            <a:bodyPr wrap="square" rtlCol="0">
              <a:spAutoFit/>
            </a:bodyPr>
            <a:lstStyle/>
            <a:p>
              <a:r>
                <a:rPr lang="sv-SE" dirty="0">
                  <a:latin typeface="+mj-lt"/>
                </a:rPr>
                <a:t>Tjänstepension</a:t>
              </a:r>
            </a:p>
          </p:txBody>
        </p:sp>
        <p:sp>
          <p:nvSpPr>
            <p:cNvPr id="42" name="textruta 41"/>
            <p:cNvSpPr txBox="1"/>
            <p:nvPr/>
          </p:nvSpPr>
          <p:spPr>
            <a:xfrm>
              <a:off x="1705384" y="3506296"/>
              <a:ext cx="1654346" cy="369332"/>
            </a:xfrm>
            <a:prstGeom prst="rect">
              <a:avLst/>
            </a:prstGeom>
            <a:noFill/>
          </p:spPr>
          <p:txBody>
            <a:bodyPr wrap="square" rtlCol="0">
              <a:spAutoFit/>
            </a:bodyPr>
            <a:lstStyle/>
            <a:p>
              <a:r>
                <a:rPr lang="sv-SE" dirty="0">
                  <a:latin typeface="+mj-lt"/>
                </a:rPr>
                <a:t>Allmän pension</a:t>
              </a:r>
            </a:p>
          </p:txBody>
        </p:sp>
        <p:sp>
          <p:nvSpPr>
            <p:cNvPr id="43" name="textruta 42"/>
            <p:cNvSpPr txBox="1"/>
            <p:nvPr/>
          </p:nvSpPr>
          <p:spPr>
            <a:xfrm>
              <a:off x="1676400" y="4116409"/>
              <a:ext cx="1654346" cy="369332"/>
            </a:xfrm>
            <a:prstGeom prst="rect">
              <a:avLst/>
            </a:prstGeom>
            <a:noFill/>
          </p:spPr>
          <p:txBody>
            <a:bodyPr wrap="square" rtlCol="0">
              <a:spAutoFit/>
            </a:bodyPr>
            <a:lstStyle/>
            <a:p>
              <a:r>
                <a:rPr lang="sv-SE" dirty="0">
                  <a:latin typeface="+mj-lt"/>
                </a:rPr>
                <a:t>Premiepension</a:t>
              </a:r>
            </a:p>
          </p:txBody>
        </p:sp>
        <p:sp>
          <p:nvSpPr>
            <p:cNvPr id="44" name="Ellips 43"/>
            <p:cNvSpPr/>
            <p:nvPr/>
          </p:nvSpPr>
          <p:spPr>
            <a:xfrm>
              <a:off x="1191491" y="2078182"/>
              <a:ext cx="484909" cy="484909"/>
            </a:xfrm>
            <a:prstGeom prst="ellipse">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Ellips 44"/>
            <p:cNvSpPr/>
            <p:nvPr/>
          </p:nvSpPr>
          <p:spPr>
            <a:xfrm>
              <a:off x="1188028" y="2753884"/>
              <a:ext cx="484909" cy="484909"/>
            </a:xfrm>
            <a:prstGeom prst="ellipse">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Ellips 45"/>
            <p:cNvSpPr/>
            <p:nvPr/>
          </p:nvSpPr>
          <p:spPr>
            <a:xfrm>
              <a:off x="1188028" y="3430477"/>
              <a:ext cx="484909" cy="484909"/>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Ellips 46"/>
            <p:cNvSpPr/>
            <p:nvPr/>
          </p:nvSpPr>
          <p:spPr>
            <a:xfrm>
              <a:off x="1188028" y="4107070"/>
              <a:ext cx="484909" cy="484909"/>
            </a:xfrm>
            <a:prstGeom prst="ellipse">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73155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2" y="1436013"/>
            <a:ext cx="6757629" cy="2522818"/>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Lön</a:t>
            </a:r>
          </a:p>
          <a:p>
            <a:pPr marL="185738" indent="-185738">
              <a:buFont typeface="Arial" panose="020B0604020202020204" pitchFamily="34" charset="0"/>
              <a:buChar char="•"/>
            </a:pPr>
            <a:r>
              <a:rPr lang="sv-SE" sz="2000" dirty="0">
                <a:latin typeface="+mj-lt"/>
                <a:ea typeface="Arial" charset="0"/>
                <a:cs typeface="Arial" charset="0"/>
              </a:rPr>
              <a:t>Sjukpenning</a:t>
            </a:r>
          </a:p>
          <a:p>
            <a:pPr marL="185738" indent="-185738">
              <a:buFont typeface="Arial" panose="020B0604020202020204" pitchFamily="34" charset="0"/>
              <a:buChar char="•"/>
            </a:pPr>
            <a:r>
              <a:rPr lang="sv-SE" sz="2000" dirty="0">
                <a:latin typeface="+mj-lt"/>
                <a:ea typeface="Arial" charset="0"/>
                <a:cs typeface="Arial" charset="0"/>
              </a:rPr>
              <a:t>Föräldrapenning</a:t>
            </a:r>
          </a:p>
          <a:p>
            <a:pPr marL="185738" indent="-185738">
              <a:buFont typeface="Arial" panose="020B0604020202020204" pitchFamily="34" charset="0"/>
              <a:buChar char="•"/>
            </a:pPr>
            <a:r>
              <a:rPr lang="sv-SE" sz="2000" dirty="0">
                <a:latin typeface="+mj-lt"/>
                <a:ea typeface="Arial" charset="0"/>
                <a:cs typeface="Arial" charset="0"/>
              </a:rPr>
              <a:t>Arbetslöshetsersättning</a:t>
            </a:r>
          </a:p>
          <a:p>
            <a:pPr marL="185738" indent="-185738">
              <a:buFont typeface="Arial" panose="020B0604020202020204" pitchFamily="34" charset="0"/>
              <a:buChar char="•"/>
            </a:pPr>
            <a:r>
              <a:rPr lang="sv-SE" sz="2000" dirty="0">
                <a:latin typeface="+mj-lt"/>
                <a:ea typeface="Arial" charset="0"/>
                <a:cs typeface="Arial" charset="0"/>
              </a:rPr>
              <a:t>Sjuk- eller aktivitetsersättning</a:t>
            </a:r>
          </a:p>
          <a:p>
            <a:pPr marL="185738" indent="-185738">
              <a:buFont typeface="Arial" panose="020B0604020202020204" pitchFamily="34" charset="0"/>
              <a:buChar char="•"/>
            </a:pPr>
            <a:r>
              <a:rPr lang="sv-SE" sz="2000" dirty="0">
                <a:latin typeface="+mj-lt"/>
                <a:ea typeface="Arial" charset="0"/>
                <a:cs typeface="Arial" charset="0"/>
              </a:rPr>
              <a:t>Aktivitetsstöd</a:t>
            </a:r>
          </a:p>
          <a:p>
            <a:pPr marL="185738" indent="-185738">
              <a:buFont typeface="Arial" panose="020B0604020202020204" pitchFamily="34" charset="0"/>
              <a:buChar char="•"/>
            </a:pPr>
            <a:r>
              <a:rPr lang="sv-SE" sz="2000" dirty="0">
                <a:latin typeface="+mj-lt"/>
                <a:ea typeface="Arial" charset="0"/>
                <a:cs typeface="Arial" charset="0"/>
              </a:rPr>
              <a:t>Barnår</a:t>
            </a:r>
          </a:p>
          <a:p>
            <a:pPr marL="185738" indent="-185738">
              <a:buFont typeface="Arial" panose="020B0604020202020204" pitchFamily="34" charset="0"/>
              <a:buChar char="•"/>
            </a:pPr>
            <a:r>
              <a:rPr lang="sv-SE" sz="2000" dirty="0">
                <a:latin typeface="+mj-lt"/>
                <a:ea typeface="Arial" charset="0"/>
                <a:cs typeface="Arial" charset="0"/>
              </a:rPr>
              <a:t>Studier</a:t>
            </a:r>
          </a:p>
          <a:p>
            <a:pPr marL="185738" indent="-185738">
              <a:buFont typeface="Arial" panose="020B0604020202020204" pitchFamily="34" charset="0"/>
              <a:buChar char="•"/>
            </a:pPr>
            <a:r>
              <a:rPr lang="sv-SE" sz="2000" dirty="0">
                <a:latin typeface="+mj-lt"/>
                <a:ea typeface="Arial" charset="0"/>
                <a:cs typeface="Arial" charset="0"/>
              </a:rPr>
              <a:t>Plikttjänstgöring</a:t>
            </a:r>
          </a:p>
          <a:p>
            <a:pPr marL="185738" indent="-185738">
              <a:buFont typeface="Arial" panose="020B0604020202020204" pitchFamily="34" charset="0"/>
              <a:buChar char="•"/>
            </a:pPr>
            <a:r>
              <a:rPr lang="sv-SE" sz="2000" dirty="0">
                <a:latin typeface="+mj-lt"/>
                <a:ea typeface="Arial" charset="0"/>
                <a:cs typeface="Arial" charset="0"/>
              </a:rPr>
              <a:t>Detaljerad information</a:t>
            </a:r>
          </a:p>
          <a:p>
            <a:pPr>
              <a:lnSpc>
                <a:spcPts val="3000"/>
              </a:lnSpc>
            </a:pPr>
            <a:endParaRPr lang="sv-SE" sz="2000" dirty="0">
              <a:latin typeface="+mj-lt"/>
              <a:ea typeface="Arial" charset="0"/>
              <a:cs typeface="Arial" charset="0"/>
            </a:endParaRPr>
          </a:p>
          <a:p>
            <a:pPr>
              <a:lnSpc>
                <a:spcPts val="3000"/>
              </a:lnSpc>
            </a:pPr>
            <a:endParaRPr lang="sv-SE" sz="2000" dirty="0">
              <a:latin typeface="+mj-lt"/>
              <a:ea typeface="Arial" charset="0"/>
              <a:cs typeface="Arial" charset="0"/>
            </a:endParaRPr>
          </a:p>
          <a:p>
            <a:pPr>
              <a:lnSpc>
                <a:spcPts val="3000"/>
              </a:lnSpc>
            </a:pPr>
            <a:endParaRPr lang="sv-SE" sz="2000" dirty="0">
              <a:latin typeface="+mj-lt"/>
              <a:ea typeface="Arial" charset="0"/>
              <a:cs typeface="Arial" charset="0"/>
            </a:endParaRPr>
          </a:p>
          <a:p>
            <a:pPr>
              <a:lnSpc>
                <a:spcPts val="3000"/>
              </a:lnSpc>
            </a:pPr>
            <a:r>
              <a:rPr lang="sv-SE" sz="2000" dirty="0">
                <a:latin typeface="+mj-lt"/>
                <a:ea typeface="Arial" charset="0"/>
                <a:cs typeface="Arial" charset="0"/>
              </a:rPr>
              <a:t> </a:t>
            </a:r>
            <a:r>
              <a:rPr lang="sv-SE" sz="2000" b="1" dirty="0">
                <a:latin typeface="+mj-lt"/>
                <a:ea typeface="Arial" charset="0"/>
                <a:cs typeface="Arial" charset="0"/>
              </a:rPr>
              <a:t>Deklaration + orange kuvert = Allmän pension. Alla år räknas! </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5670046"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Vad ger rätt till allmän pension?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1446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sp>
        <p:nvSpPr>
          <p:cNvPr id="11" name="AutoShape 4"/>
          <p:cNvSpPr>
            <a:spLocks/>
          </p:cNvSpPr>
          <p:nvPr/>
        </p:nvSpPr>
        <p:spPr bwMode="auto">
          <a:xfrm>
            <a:off x="4272836" y="1631531"/>
            <a:ext cx="280077" cy="2931233"/>
          </a:xfrm>
          <a:prstGeom prst="rightBrace">
            <a:avLst>
              <a:gd name="adj1" fmla="val 87215"/>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sv-SE" altLang="sv-SE">
              <a:ea typeface="ＭＳ Ｐゴシック" pitchFamily="34" charset="-128"/>
            </a:endParaRPr>
          </a:p>
        </p:txBody>
      </p:sp>
      <p:sp>
        <p:nvSpPr>
          <p:cNvPr id="15" name="Text Box 12"/>
          <p:cNvSpPr txBox="1">
            <a:spLocks noChangeArrowheads="1"/>
          </p:cNvSpPr>
          <p:nvPr/>
        </p:nvSpPr>
        <p:spPr bwMode="auto">
          <a:xfrm>
            <a:off x="4669561" y="2897092"/>
            <a:ext cx="969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sv-SE" altLang="sv-SE" sz="2000" dirty="0">
                <a:latin typeface="+mj-lt"/>
                <a:ea typeface="ＭＳ Ｐゴシック" pitchFamily="34" charset="-128"/>
              </a:rPr>
              <a:t>18,5 %</a:t>
            </a:r>
          </a:p>
        </p:txBody>
      </p:sp>
      <p:grpSp>
        <p:nvGrpSpPr>
          <p:cNvPr id="2" name="Grupp 1"/>
          <p:cNvGrpSpPr/>
          <p:nvPr/>
        </p:nvGrpSpPr>
        <p:grpSpPr>
          <a:xfrm>
            <a:off x="5819927" y="1736179"/>
            <a:ext cx="4795591" cy="2733907"/>
            <a:chOff x="4572000" y="2180993"/>
            <a:chExt cx="4795591" cy="2733907"/>
          </a:xfrm>
        </p:grpSpPr>
        <p:sp>
          <p:nvSpPr>
            <p:cNvPr id="16" name="Rectangle 5"/>
            <p:cNvSpPr>
              <a:spLocks noChangeArrowheads="1"/>
            </p:cNvSpPr>
            <p:nvPr/>
          </p:nvSpPr>
          <p:spPr bwMode="auto">
            <a:xfrm>
              <a:off x="4572000" y="2289175"/>
              <a:ext cx="1325563" cy="679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altLang="sv-SE">
                  <a:ea typeface="ＭＳ Ｐゴシック" pitchFamily="34" charset="-128"/>
                </a:rPr>
                <a:t> </a:t>
              </a:r>
            </a:p>
          </p:txBody>
        </p:sp>
        <p:sp>
          <p:nvSpPr>
            <p:cNvPr id="18" name="AutoShape 6"/>
            <p:cNvSpPr>
              <a:spLocks noChangeArrowheads="1"/>
            </p:cNvSpPr>
            <p:nvPr/>
          </p:nvSpPr>
          <p:spPr bwMode="auto">
            <a:xfrm rot="-1916913">
              <a:off x="5726113" y="2532063"/>
              <a:ext cx="563562" cy="152400"/>
            </a:xfrm>
            <a:prstGeom prst="rightArrow">
              <a:avLst>
                <a:gd name="adj1" fmla="val 50000"/>
                <a:gd name="adj2" fmla="val 92448"/>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sv-SE" altLang="sv-SE">
                <a:ea typeface="ＭＳ Ｐゴシック" pitchFamily="34" charset="-128"/>
              </a:endParaRPr>
            </a:p>
          </p:txBody>
        </p:sp>
        <p:sp>
          <p:nvSpPr>
            <p:cNvPr id="19" name="Rectangle 7"/>
            <p:cNvSpPr>
              <a:spLocks noChangeArrowheads="1"/>
            </p:cNvSpPr>
            <p:nvPr/>
          </p:nvSpPr>
          <p:spPr bwMode="auto">
            <a:xfrm>
              <a:off x="4572000" y="2865438"/>
              <a:ext cx="1325563" cy="20494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tLang="sv-SE">
                <a:solidFill>
                  <a:srgbClr val="FFFFFF"/>
                </a:solidFill>
                <a:ea typeface="ＭＳ Ｐゴシック" pitchFamily="34" charset="-128"/>
              </a:endParaRPr>
            </a:p>
          </p:txBody>
        </p:sp>
        <p:sp>
          <p:nvSpPr>
            <p:cNvPr id="20" name="AutoShape 8"/>
            <p:cNvSpPr>
              <a:spLocks noChangeArrowheads="1"/>
            </p:cNvSpPr>
            <p:nvPr/>
          </p:nvSpPr>
          <p:spPr bwMode="auto">
            <a:xfrm rot="2067975">
              <a:off x="5727700" y="3738563"/>
              <a:ext cx="563563" cy="152400"/>
            </a:xfrm>
            <a:prstGeom prst="rightArrow">
              <a:avLst>
                <a:gd name="adj1" fmla="val 50000"/>
                <a:gd name="adj2" fmla="val 924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sv-SE" altLang="sv-SE">
                <a:ea typeface="ＭＳ Ｐゴシック" pitchFamily="34" charset="-128"/>
              </a:endParaRPr>
            </a:p>
          </p:txBody>
        </p:sp>
        <p:sp>
          <p:nvSpPr>
            <p:cNvPr id="21" name="Text Box 9"/>
            <p:cNvSpPr txBox="1">
              <a:spLocks noChangeArrowheads="1"/>
            </p:cNvSpPr>
            <p:nvPr/>
          </p:nvSpPr>
          <p:spPr bwMode="auto">
            <a:xfrm>
              <a:off x="6308479" y="2180993"/>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r>
                <a:rPr lang="sv-SE" altLang="sv-SE" sz="2000" dirty="0">
                  <a:latin typeface="+mj-lt"/>
                  <a:ea typeface="ＭＳ Ｐゴシック" pitchFamily="34" charset="-128"/>
                </a:rPr>
                <a:t>Du väljer fonder </a:t>
              </a:r>
            </a:p>
            <a:p>
              <a:r>
                <a:rPr lang="sv-SE" altLang="sv-SE" sz="2000" dirty="0">
                  <a:latin typeface="+mj-lt"/>
                  <a:ea typeface="ＭＳ Ｐゴシック" pitchFamily="34" charset="-128"/>
                </a:rPr>
                <a:t>för din premiepension</a:t>
              </a:r>
            </a:p>
          </p:txBody>
        </p:sp>
        <p:sp>
          <p:nvSpPr>
            <p:cNvPr id="22" name="Text Box 10"/>
            <p:cNvSpPr txBox="1">
              <a:spLocks noChangeArrowheads="1"/>
            </p:cNvSpPr>
            <p:nvPr/>
          </p:nvSpPr>
          <p:spPr bwMode="auto">
            <a:xfrm>
              <a:off x="6308479" y="3789363"/>
              <a:ext cx="3059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r>
                <a:rPr lang="sv-SE" altLang="sv-SE" sz="2000" dirty="0">
                  <a:latin typeface="+mj-lt"/>
                  <a:ea typeface="ＭＳ Ｐゴシック" pitchFamily="34" charset="-128"/>
                </a:rPr>
                <a:t>Staten förvaltar</a:t>
              </a:r>
            </a:p>
            <a:p>
              <a:r>
                <a:rPr lang="sv-SE" altLang="sv-SE" sz="2000" dirty="0">
                  <a:latin typeface="+mj-lt"/>
                  <a:ea typeface="ＭＳ Ｐゴシック" pitchFamily="34" charset="-128"/>
                </a:rPr>
                <a:t>din inkomstpension</a:t>
              </a:r>
            </a:p>
          </p:txBody>
        </p:sp>
        <p:sp>
          <p:nvSpPr>
            <p:cNvPr id="23" name="Text Box 13"/>
            <p:cNvSpPr txBox="1">
              <a:spLocks noChangeArrowheads="1"/>
            </p:cNvSpPr>
            <p:nvPr/>
          </p:nvSpPr>
          <p:spPr bwMode="auto">
            <a:xfrm>
              <a:off x="4716463" y="2452688"/>
              <a:ext cx="107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ctr" eaLnBrk="1" hangingPunct="1"/>
              <a:r>
                <a:rPr lang="sv-SE" altLang="sv-SE" sz="2000" dirty="0">
                  <a:latin typeface="+mj-lt"/>
                  <a:ea typeface="ＭＳ Ｐゴシック" pitchFamily="34" charset="-128"/>
                </a:rPr>
                <a:t>2,5 %</a:t>
              </a:r>
            </a:p>
          </p:txBody>
        </p:sp>
        <p:sp>
          <p:nvSpPr>
            <p:cNvPr id="24" name="Text Box 14"/>
            <p:cNvSpPr txBox="1">
              <a:spLocks noChangeArrowheads="1"/>
            </p:cNvSpPr>
            <p:nvPr/>
          </p:nvSpPr>
          <p:spPr bwMode="auto">
            <a:xfrm>
              <a:off x="4716463" y="351472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ctr" eaLnBrk="1" hangingPunct="1"/>
              <a:r>
                <a:rPr lang="sv-SE" altLang="sv-SE" sz="2000" dirty="0">
                  <a:latin typeface="+mj-lt"/>
                  <a:ea typeface="ＭＳ Ｐゴシック" pitchFamily="34" charset="-128"/>
                </a:rPr>
                <a:t>16 %</a:t>
              </a:r>
            </a:p>
          </p:txBody>
        </p:sp>
      </p:grpSp>
    </p:spTree>
    <p:extLst>
      <p:ext uri="{BB962C8B-B14F-4D97-AF65-F5344CB8AC3E}">
        <p14:creationId xmlns:p14="http://schemas.microsoft.com/office/powerpoint/2010/main" val="391952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2679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Vad ger allmän pension?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graphicFrame>
        <p:nvGraphicFramePr>
          <p:cNvPr id="9" name="Tabell 8"/>
          <p:cNvGraphicFramePr>
            <a:graphicFrameLocks noGrp="1"/>
          </p:cNvGraphicFramePr>
          <p:nvPr>
            <p:extLst>
              <p:ext uri="{D42A27DB-BD31-4B8C-83A1-F6EECF244321}">
                <p14:modId xmlns:p14="http://schemas.microsoft.com/office/powerpoint/2010/main" val="2781215455"/>
              </p:ext>
            </p:extLst>
          </p:nvPr>
        </p:nvGraphicFramePr>
        <p:xfrm>
          <a:off x="2470408" y="1610605"/>
          <a:ext cx="7239637" cy="4372017"/>
        </p:xfrm>
        <a:graphic>
          <a:graphicData uri="http://schemas.openxmlformats.org/drawingml/2006/table">
            <a:tbl>
              <a:tblPr firstRow="1" bandRow="1">
                <a:tableStyleId>{5C22544A-7EE6-4342-B048-85BDC9FD1C3A}</a:tableStyleId>
              </a:tblPr>
              <a:tblGrid>
                <a:gridCol w="2836378">
                  <a:extLst>
                    <a:ext uri="{9D8B030D-6E8A-4147-A177-3AD203B41FA5}">
                      <a16:colId xmlns:a16="http://schemas.microsoft.com/office/drawing/2014/main" val="1483232238"/>
                    </a:ext>
                  </a:extLst>
                </a:gridCol>
                <a:gridCol w="2345859">
                  <a:extLst>
                    <a:ext uri="{9D8B030D-6E8A-4147-A177-3AD203B41FA5}">
                      <a16:colId xmlns:a16="http://schemas.microsoft.com/office/drawing/2014/main" val="4148566318"/>
                    </a:ext>
                  </a:extLst>
                </a:gridCol>
                <a:gridCol w="2057400">
                  <a:extLst>
                    <a:ext uri="{9D8B030D-6E8A-4147-A177-3AD203B41FA5}">
                      <a16:colId xmlns:a16="http://schemas.microsoft.com/office/drawing/2014/main" val="416306132"/>
                    </a:ext>
                  </a:extLst>
                </a:gridCol>
              </a:tblGrid>
              <a:tr h="627956">
                <a:tc>
                  <a:txBody>
                    <a:bodyPr/>
                    <a:lstStyle/>
                    <a:p>
                      <a:endParaRPr lang="sv-SE" sz="1900" dirty="0">
                        <a:latin typeface="+mn-lt"/>
                      </a:endParaRPr>
                    </a:p>
                  </a:txBody>
                  <a:tcPr>
                    <a:solidFill>
                      <a:srgbClr val="009AB0"/>
                    </a:solidFill>
                  </a:tcPr>
                </a:tc>
                <a:tc>
                  <a:txBody>
                    <a:bodyPr/>
                    <a:lstStyle/>
                    <a:p>
                      <a:r>
                        <a:rPr lang="sv-SE" sz="1900" dirty="0">
                          <a:latin typeface="+mn-lt"/>
                        </a:rPr>
                        <a:t>Pensionsgrundande</a:t>
                      </a:r>
                    </a:p>
                  </a:txBody>
                  <a:tcPr>
                    <a:solidFill>
                      <a:srgbClr val="009AB0"/>
                    </a:solidFill>
                  </a:tcPr>
                </a:tc>
                <a:tc>
                  <a:txBody>
                    <a:bodyPr/>
                    <a:lstStyle/>
                    <a:p>
                      <a:r>
                        <a:rPr lang="sv-SE" sz="1900" dirty="0">
                          <a:latin typeface="+mn-lt"/>
                        </a:rPr>
                        <a:t>Garantipension</a:t>
                      </a:r>
                    </a:p>
                  </a:txBody>
                  <a:tcPr>
                    <a:solidFill>
                      <a:srgbClr val="009AB0"/>
                    </a:solidFill>
                  </a:tcPr>
                </a:tc>
                <a:extLst>
                  <a:ext uri="{0D108BD9-81ED-4DB2-BD59-A6C34878D82A}">
                    <a16:rowId xmlns:a16="http://schemas.microsoft.com/office/drawing/2014/main" val="1677578185"/>
                  </a:ext>
                </a:extLst>
              </a:tr>
              <a:tr h="405397">
                <a:tc>
                  <a:txBody>
                    <a:bodyPr/>
                    <a:lstStyle/>
                    <a:p>
                      <a:r>
                        <a:rPr lang="sv-SE" sz="1900" dirty="0">
                          <a:latin typeface="+mj-lt"/>
                        </a:rPr>
                        <a:t>Asylsökande</a:t>
                      </a:r>
                    </a:p>
                  </a:txBody>
                  <a:tcPr>
                    <a:solidFill>
                      <a:srgbClr val="A4D8E2"/>
                    </a:solidFill>
                  </a:tcPr>
                </a:tc>
                <a:tc>
                  <a:txBody>
                    <a:bodyPr/>
                    <a:lstStyle/>
                    <a:p>
                      <a:r>
                        <a:rPr lang="sv-SE" sz="1900" dirty="0">
                          <a:latin typeface="+mj-lt"/>
                        </a:rPr>
                        <a:t>Nej</a:t>
                      </a:r>
                    </a:p>
                  </a:txBody>
                  <a:tcPr>
                    <a:solidFill>
                      <a:srgbClr val="A4D8E2"/>
                    </a:solidFill>
                  </a:tcPr>
                </a:tc>
                <a:tc>
                  <a:txBody>
                    <a:bodyPr/>
                    <a:lstStyle/>
                    <a:p>
                      <a:r>
                        <a:rPr lang="sv-SE" sz="1900" dirty="0">
                          <a:latin typeface="+mj-lt"/>
                        </a:rPr>
                        <a:t>Nej</a:t>
                      </a:r>
                    </a:p>
                  </a:txBody>
                  <a:tcPr>
                    <a:solidFill>
                      <a:srgbClr val="A4D8E2"/>
                    </a:solidFill>
                  </a:tcPr>
                </a:tc>
                <a:extLst>
                  <a:ext uri="{0D108BD9-81ED-4DB2-BD59-A6C34878D82A}">
                    <a16:rowId xmlns:a16="http://schemas.microsoft.com/office/drawing/2014/main" val="977607250"/>
                  </a:ext>
                </a:extLst>
              </a:tr>
              <a:tr h="405397">
                <a:tc>
                  <a:txBody>
                    <a:bodyPr/>
                    <a:lstStyle/>
                    <a:p>
                      <a:r>
                        <a:rPr lang="sv-SE" sz="1900" dirty="0">
                          <a:latin typeface="+mj-lt"/>
                        </a:rPr>
                        <a:t>Uppehållstillstånd</a:t>
                      </a:r>
                    </a:p>
                  </a:txBody>
                  <a:tcPr>
                    <a:solidFill>
                      <a:srgbClr val="A4D8E2"/>
                    </a:solidFill>
                  </a:tcPr>
                </a:tc>
                <a:tc>
                  <a:txBody>
                    <a:bodyPr/>
                    <a:lstStyle/>
                    <a:p>
                      <a:r>
                        <a:rPr lang="sv-SE" sz="1900" dirty="0">
                          <a:latin typeface="+mj-lt"/>
                        </a:rPr>
                        <a:t>Nej</a:t>
                      </a:r>
                    </a:p>
                  </a:txBody>
                  <a:tcPr>
                    <a:solidFill>
                      <a:srgbClr val="A4D8E2"/>
                    </a:solidFill>
                  </a:tcPr>
                </a:tc>
                <a:tc>
                  <a:txBody>
                    <a:bodyPr/>
                    <a:lstStyle/>
                    <a:p>
                      <a:r>
                        <a:rPr lang="sv-SE" sz="1900" dirty="0">
                          <a:latin typeface="+mj-lt"/>
                        </a:rPr>
                        <a:t>Ja</a:t>
                      </a:r>
                    </a:p>
                  </a:txBody>
                  <a:tcPr>
                    <a:solidFill>
                      <a:srgbClr val="A4D8E2"/>
                    </a:solidFill>
                  </a:tcPr>
                </a:tc>
                <a:extLst>
                  <a:ext uri="{0D108BD9-81ED-4DB2-BD59-A6C34878D82A}">
                    <a16:rowId xmlns:a16="http://schemas.microsoft.com/office/drawing/2014/main" val="2567774773"/>
                  </a:ext>
                </a:extLst>
              </a:tr>
              <a:tr h="665516">
                <a:tc>
                  <a:txBody>
                    <a:bodyPr/>
                    <a:lstStyle/>
                    <a:p>
                      <a:r>
                        <a:rPr lang="sv-SE" sz="1900" dirty="0">
                          <a:latin typeface="+mj-lt"/>
                        </a:rPr>
                        <a:t>Arbetsmarknadsstöd</a:t>
                      </a:r>
                    </a:p>
                  </a:txBody>
                  <a:tcPr>
                    <a:solidFill>
                      <a:srgbClr val="A4D8E2"/>
                    </a:solidFill>
                  </a:tcPr>
                </a:tc>
                <a:tc>
                  <a:txBody>
                    <a:bodyPr/>
                    <a:lstStyle/>
                    <a:p>
                      <a:r>
                        <a:rPr lang="sv-SE" sz="1900" dirty="0">
                          <a:latin typeface="+mj-lt"/>
                        </a:rPr>
                        <a:t>Nej</a:t>
                      </a:r>
                    </a:p>
                  </a:txBody>
                  <a:tcPr>
                    <a:solidFill>
                      <a:srgbClr val="A4D8E2"/>
                    </a:solidFill>
                  </a:tcPr>
                </a:tc>
                <a:tc>
                  <a:txBody>
                    <a:bodyPr/>
                    <a:lstStyle/>
                    <a:p>
                      <a:r>
                        <a:rPr lang="sv-SE" sz="1900" dirty="0">
                          <a:latin typeface="+mj-lt"/>
                        </a:rPr>
                        <a:t>Ja</a:t>
                      </a:r>
                    </a:p>
                  </a:txBody>
                  <a:tcPr>
                    <a:solidFill>
                      <a:srgbClr val="A4D8E2"/>
                    </a:solidFill>
                  </a:tcPr>
                </a:tc>
                <a:extLst>
                  <a:ext uri="{0D108BD9-81ED-4DB2-BD59-A6C34878D82A}">
                    <a16:rowId xmlns:a16="http://schemas.microsoft.com/office/drawing/2014/main" val="388634351"/>
                  </a:ext>
                </a:extLst>
              </a:tr>
              <a:tr h="0">
                <a:tc>
                  <a:txBody>
                    <a:bodyPr/>
                    <a:lstStyle/>
                    <a:p>
                      <a:r>
                        <a:rPr lang="sv-SE" sz="1900" dirty="0">
                          <a:latin typeface="+mj-lt"/>
                        </a:rPr>
                        <a:t>Utvecklingsersättning</a:t>
                      </a:r>
                    </a:p>
                  </a:txBody>
                  <a:tcPr>
                    <a:solidFill>
                      <a:srgbClr val="A4D8E2"/>
                    </a:solidFill>
                  </a:tcPr>
                </a:tc>
                <a:tc>
                  <a:txBody>
                    <a:bodyPr/>
                    <a:lstStyle/>
                    <a:p>
                      <a:r>
                        <a:rPr lang="sv-SE" sz="1900" dirty="0">
                          <a:latin typeface="+mj-lt"/>
                        </a:rPr>
                        <a:t>Nej</a:t>
                      </a:r>
                    </a:p>
                  </a:txBody>
                  <a:tcPr>
                    <a:solidFill>
                      <a:srgbClr val="A4D8E2"/>
                    </a:solidFill>
                  </a:tcPr>
                </a:tc>
                <a:tc>
                  <a:txBody>
                    <a:bodyPr/>
                    <a:lstStyle/>
                    <a:p>
                      <a:r>
                        <a:rPr lang="sv-SE" sz="1900" dirty="0">
                          <a:latin typeface="+mj-lt"/>
                        </a:rPr>
                        <a:t>Ja</a:t>
                      </a:r>
                    </a:p>
                  </a:txBody>
                  <a:tcPr>
                    <a:solidFill>
                      <a:srgbClr val="A4D8E2"/>
                    </a:solidFill>
                  </a:tcPr>
                </a:tc>
                <a:extLst>
                  <a:ext uri="{0D108BD9-81ED-4DB2-BD59-A6C34878D82A}">
                    <a16:rowId xmlns:a16="http://schemas.microsoft.com/office/drawing/2014/main" val="4060573398"/>
                  </a:ext>
                </a:extLst>
              </a:tr>
              <a:tr h="405397">
                <a:tc>
                  <a:txBody>
                    <a:bodyPr/>
                    <a:lstStyle/>
                    <a:p>
                      <a:r>
                        <a:rPr lang="sv-SE" sz="1900" dirty="0">
                          <a:latin typeface="+mj-lt"/>
                        </a:rPr>
                        <a:t>Etableringsersättning</a:t>
                      </a:r>
                    </a:p>
                  </a:txBody>
                  <a:tcPr>
                    <a:solidFill>
                      <a:srgbClr val="A4D8E2"/>
                    </a:solidFill>
                  </a:tcPr>
                </a:tc>
                <a:tc>
                  <a:txBody>
                    <a:bodyPr/>
                    <a:lstStyle/>
                    <a:p>
                      <a:r>
                        <a:rPr lang="sv-SE" sz="1900" dirty="0">
                          <a:latin typeface="+mj-lt"/>
                        </a:rPr>
                        <a:t>Nej</a:t>
                      </a:r>
                    </a:p>
                  </a:txBody>
                  <a:tcPr>
                    <a:solidFill>
                      <a:srgbClr val="A4D8E2"/>
                    </a:solidFill>
                  </a:tcPr>
                </a:tc>
                <a:tc>
                  <a:txBody>
                    <a:bodyPr/>
                    <a:lstStyle/>
                    <a:p>
                      <a:r>
                        <a:rPr lang="sv-SE" sz="1900" dirty="0">
                          <a:latin typeface="+mj-lt"/>
                        </a:rPr>
                        <a:t>Ja</a:t>
                      </a:r>
                    </a:p>
                  </a:txBody>
                  <a:tcPr>
                    <a:solidFill>
                      <a:srgbClr val="A4D8E2"/>
                    </a:solidFill>
                  </a:tcPr>
                </a:tc>
                <a:extLst>
                  <a:ext uri="{0D108BD9-81ED-4DB2-BD59-A6C34878D82A}">
                    <a16:rowId xmlns:a16="http://schemas.microsoft.com/office/drawing/2014/main" val="357851542"/>
                  </a:ext>
                </a:extLst>
              </a:tr>
              <a:tr h="405397">
                <a:tc>
                  <a:txBody>
                    <a:bodyPr/>
                    <a:lstStyle/>
                    <a:p>
                      <a:r>
                        <a:rPr lang="sv-SE" sz="1900" dirty="0">
                          <a:latin typeface="+mj-lt"/>
                        </a:rPr>
                        <a:t>Försörjningsstöd</a:t>
                      </a:r>
                    </a:p>
                  </a:txBody>
                  <a:tcPr>
                    <a:solidFill>
                      <a:srgbClr val="A4D8E2"/>
                    </a:solidFill>
                  </a:tcPr>
                </a:tc>
                <a:tc>
                  <a:txBody>
                    <a:bodyPr/>
                    <a:lstStyle/>
                    <a:p>
                      <a:r>
                        <a:rPr lang="sv-SE" sz="1900" dirty="0">
                          <a:latin typeface="+mj-lt"/>
                        </a:rPr>
                        <a:t>Nej</a:t>
                      </a:r>
                    </a:p>
                  </a:txBody>
                  <a:tcPr>
                    <a:solidFill>
                      <a:srgbClr val="A4D8E2"/>
                    </a:solidFill>
                  </a:tcPr>
                </a:tc>
                <a:tc>
                  <a:txBody>
                    <a:bodyPr/>
                    <a:lstStyle/>
                    <a:p>
                      <a:r>
                        <a:rPr lang="sv-SE" sz="1900" dirty="0">
                          <a:latin typeface="+mj-lt"/>
                        </a:rPr>
                        <a:t>Ja</a:t>
                      </a:r>
                    </a:p>
                  </a:txBody>
                  <a:tcPr>
                    <a:solidFill>
                      <a:srgbClr val="A4D8E2"/>
                    </a:solidFill>
                  </a:tcPr>
                </a:tc>
                <a:extLst>
                  <a:ext uri="{0D108BD9-81ED-4DB2-BD59-A6C34878D82A}">
                    <a16:rowId xmlns:a16="http://schemas.microsoft.com/office/drawing/2014/main" val="1663414702"/>
                  </a:ext>
                </a:extLst>
              </a:tr>
              <a:tr h="405397">
                <a:tc>
                  <a:txBody>
                    <a:bodyPr/>
                    <a:lstStyle/>
                    <a:p>
                      <a:r>
                        <a:rPr lang="sv-SE" sz="1900" dirty="0">
                          <a:latin typeface="+mj-lt"/>
                        </a:rPr>
                        <a:t>Lön/skatt</a:t>
                      </a:r>
                    </a:p>
                  </a:txBody>
                  <a:tcPr>
                    <a:solidFill>
                      <a:srgbClr val="A4D8E2"/>
                    </a:solidFill>
                  </a:tcPr>
                </a:tc>
                <a:tc>
                  <a:txBody>
                    <a:bodyPr/>
                    <a:lstStyle/>
                    <a:p>
                      <a:r>
                        <a:rPr lang="sv-SE" sz="1900" dirty="0">
                          <a:latin typeface="+mj-lt"/>
                        </a:rPr>
                        <a:t>Ja</a:t>
                      </a:r>
                    </a:p>
                  </a:txBody>
                  <a:tcPr>
                    <a:solidFill>
                      <a:srgbClr val="A4D8E2"/>
                    </a:solidFill>
                  </a:tcPr>
                </a:tc>
                <a:tc>
                  <a:txBody>
                    <a:bodyPr/>
                    <a:lstStyle/>
                    <a:p>
                      <a:r>
                        <a:rPr lang="sv-SE" sz="1900" dirty="0">
                          <a:latin typeface="+mj-lt"/>
                        </a:rPr>
                        <a:t>Om bosatt</a:t>
                      </a:r>
                      <a:r>
                        <a:rPr lang="sv-SE" sz="1900" baseline="0" dirty="0">
                          <a:latin typeface="+mj-lt"/>
                        </a:rPr>
                        <a:t> här</a:t>
                      </a:r>
                      <a:endParaRPr lang="sv-SE" sz="1900" dirty="0">
                        <a:latin typeface="+mj-lt"/>
                      </a:endParaRPr>
                    </a:p>
                  </a:txBody>
                  <a:tcPr>
                    <a:solidFill>
                      <a:srgbClr val="A4D8E2"/>
                    </a:solidFill>
                  </a:tcPr>
                </a:tc>
                <a:extLst>
                  <a:ext uri="{0D108BD9-81ED-4DB2-BD59-A6C34878D82A}">
                    <a16:rowId xmlns:a16="http://schemas.microsoft.com/office/drawing/2014/main" val="2393134106"/>
                  </a:ext>
                </a:extLst>
              </a:tr>
              <a:tr h="405397">
                <a:tc>
                  <a:txBody>
                    <a:bodyPr/>
                    <a:lstStyle/>
                    <a:p>
                      <a:r>
                        <a:rPr lang="sv-SE" altLang="sv-SE" sz="1900" dirty="0">
                          <a:latin typeface="+mj-lt"/>
                          <a:ea typeface="ＭＳ Ｐゴシック" pitchFamily="34" charset="-128"/>
                        </a:rPr>
                        <a:t>Tjänstepension</a:t>
                      </a:r>
                      <a:endParaRPr lang="sv-SE" sz="1900" dirty="0">
                        <a:latin typeface="+mj-lt"/>
                      </a:endParaRPr>
                    </a:p>
                  </a:txBody>
                  <a:tcPr>
                    <a:solidFill>
                      <a:srgbClr val="A4D8E2"/>
                    </a:solidFill>
                  </a:tcPr>
                </a:tc>
                <a:tc>
                  <a:txBody>
                    <a:bodyPr/>
                    <a:lstStyle/>
                    <a:p>
                      <a:r>
                        <a:rPr lang="sv-SE" sz="1900" dirty="0">
                          <a:solidFill>
                            <a:schemeClr val="tx1"/>
                          </a:solidFill>
                          <a:latin typeface="+mj-lt"/>
                        </a:rPr>
                        <a:t>Finns</a:t>
                      </a:r>
                      <a:r>
                        <a:rPr lang="sv-SE" sz="1900" baseline="0" dirty="0">
                          <a:solidFill>
                            <a:schemeClr val="tx1"/>
                          </a:solidFill>
                          <a:latin typeface="+mj-lt"/>
                        </a:rPr>
                        <a:t> inte alltid</a:t>
                      </a:r>
                      <a:endParaRPr lang="sv-SE" sz="1900" dirty="0">
                        <a:solidFill>
                          <a:schemeClr val="tx1"/>
                        </a:solidFill>
                        <a:latin typeface="+mj-lt"/>
                      </a:endParaRPr>
                    </a:p>
                  </a:txBody>
                  <a:tcPr>
                    <a:solidFill>
                      <a:srgbClr val="A4D8E2"/>
                    </a:solidFill>
                  </a:tcPr>
                </a:tc>
                <a:tc>
                  <a:txBody>
                    <a:bodyPr/>
                    <a:lstStyle/>
                    <a:p>
                      <a:r>
                        <a:rPr lang="sv-SE" sz="1900" dirty="0">
                          <a:latin typeface="+mj-lt"/>
                        </a:rPr>
                        <a:t>Ej för egna</a:t>
                      </a:r>
                      <a:r>
                        <a:rPr lang="sv-SE" sz="1900" baseline="0" dirty="0">
                          <a:latin typeface="+mj-lt"/>
                        </a:rPr>
                        <a:t> företagare</a:t>
                      </a:r>
                      <a:endParaRPr lang="sv-SE" sz="1900" dirty="0">
                        <a:latin typeface="+mj-lt"/>
                      </a:endParaRPr>
                    </a:p>
                  </a:txBody>
                  <a:tcPr>
                    <a:solidFill>
                      <a:srgbClr val="A4D8E2"/>
                    </a:solidFill>
                  </a:tcPr>
                </a:tc>
                <a:extLst>
                  <a:ext uri="{0D108BD9-81ED-4DB2-BD59-A6C34878D82A}">
                    <a16:rowId xmlns:a16="http://schemas.microsoft.com/office/drawing/2014/main" val="151873475"/>
                  </a:ext>
                </a:extLst>
              </a:tr>
            </a:tbl>
          </a:graphicData>
        </a:graphic>
      </p:graphicFrame>
    </p:spTree>
    <p:extLst>
      <p:ext uri="{BB962C8B-B14F-4D97-AF65-F5344CB8AC3E}">
        <p14:creationId xmlns:p14="http://schemas.microsoft.com/office/powerpoint/2010/main" val="8978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2" y="1436011"/>
            <a:ext cx="10507698" cy="7110111"/>
          </a:xfrm>
          <a:prstGeom prst="rect">
            <a:avLst/>
          </a:prstGeom>
          <a:noFill/>
        </p:spPr>
        <p:txBody>
          <a:bodyPr wrap="square" rtlCol="0" anchor="t">
            <a:noAutofit/>
          </a:bodyPr>
          <a:lstStyle/>
          <a:p>
            <a:pPr marL="342900" indent="-342900">
              <a:buFont typeface="Arial" panose="020B0604020202020204" pitchFamily="34" charset="0"/>
              <a:buChar char="•"/>
            </a:pPr>
            <a:r>
              <a:rPr lang="sv-SE" sz="2000" b="1" dirty="0">
                <a:latin typeface="+mj-lt"/>
                <a:ea typeface="Arial" charset="0"/>
                <a:cs typeface="Arial" charset="0"/>
              </a:rPr>
              <a:t>Garantipension</a:t>
            </a:r>
          </a:p>
          <a:p>
            <a:pPr marL="342900" indent="-342900">
              <a:buFontTx/>
              <a:buChar char="-"/>
            </a:pPr>
            <a:r>
              <a:rPr lang="sv-SE" sz="2000" dirty="0">
                <a:latin typeface="+mj-lt"/>
                <a:ea typeface="Arial" charset="0"/>
                <a:cs typeface="Arial" charset="0"/>
              </a:rPr>
              <a:t>Fyller ut låg pension och är inget du behöver ansöka om.</a:t>
            </a:r>
          </a:p>
          <a:p>
            <a:pPr marL="342900" indent="-342900">
              <a:buFontTx/>
              <a:buChar char="-"/>
            </a:pPr>
            <a:r>
              <a:rPr lang="sv-SE" sz="2000" dirty="0">
                <a:latin typeface="+mj-lt"/>
                <a:ea typeface="Arial" charset="0"/>
                <a:cs typeface="Arial" charset="0"/>
              </a:rPr>
              <a:t>Kräver boendeår i Sverige.  </a:t>
            </a:r>
          </a:p>
          <a:p>
            <a:pPr marL="342900" indent="-342900">
              <a:buFont typeface="Arial" panose="020B0604020202020204" pitchFamily="34" charset="0"/>
              <a:buChar char="•"/>
            </a:pPr>
            <a:r>
              <a:rPr lang="sv-SE" sz="2000" b="1" dirty="0">
                <a:latin typeface="+mj-lt"/>
                <a:ea typeface="Arial" charset="0"/>
                <a:cs typeface="Arial" charset="0"/>
              </a:rPr>
              <a:t>Inkomstpensionstillägg </a:t>
            </a:r>
          </a:p>
          <a:p>
            <a:pPr marL="342900" indent="-342900">
              <a:buFontTx/>
              <a:buChar char="-"/>
            </a:pPr>
            <a:r>
              <a:rPr lang="sv-SE" sz="2000" dirty="0">
                <a:latin typeface="+mj-lt"/>
                <a:ea typeface="Arial" charset="0"/>
                <a:cs typeface="Arial" charset="0"/>
              </a:rPr>
              <a:t>Extra statligt stöd till den som har många års intjänande men relativt låg pension. Som mest 600 kr mer i månaden. Det enda stöd som betalas ut om du flyttar till ett annat land. </a:t>
            </a:r>
          </a:p>
          <a:p>
            <a:pPr marL="342900" indent="-342900">
              <a:buFont typeface="Arial" panose="020B0604020202020204" pitchFamily="34" charset="0"/>
              <a:buChar char="•"/>
            </a:pPr>
            <a:r>
              <a:rPr lang="sv-SE" sz="2000" b="1" dirty="0">
                <a:latin typeface="+mj-lt"/>
                <a:ea typeface="Arial" charset="0"/>
                <a:cs typeface="Arial" charset="0"/>
              </a:rPr>
              <a:t>Bostadstillägg</a:t>
            </a:r>
          </a:p>
          <a:p>
            <a:pPr marL="342900" indent="-342900">
              <a:buFontTx/>
              <a:buChar char="-"/>
            </a:pPr>
            <a:r>
              <a:rPr lang="sv-SE" sz="2000" dirty="0">
                <a:latin typeface="+mj-lt"/>
                <a:ea typeface="Arial" charset="0"/>
                <a:cs typeface="Arial" charset="0"/>
              </a:rPr>
              <a:t>Ger stöd till boendekostnader. Du ansöker hos Pensionsmyndigheten.</a:t>
            </a:r>
          </a:p>
          <a:p>
            <a:pPr marL="342900" indent="-342900">
              <a:buFont typeface="Arial" panose="020B0604020202020204" pitchFamily="34" charset="0"/>
              <a:buChar char="•"/>
            </a:pPr>
            <a:r>
              <a:rPr lang="sv-SE" sz="2000" b="1" dirty="0">
                <a:latin typeface="+mj-lt"/>
                <a:ea typeface="Arial" charset="0"/>
                <a:cs typeface="Arial" charset="0"/>
              </a:rPr>
              <a:t>Äldreförsörjningsstöd</a:t>
            </a:r>
          </a:p>
          <a:p>
            <a:pPr marL="342900" indent="-342900">
              <a:buFontTx/>
              <a:buChar char="-"/>
            </a:pPr>
            <a:r>
              <a:rPr lang="sv-SE" sz="2000" dirty="0">
                <a:latin typeface="+mj-lt"/>
                <a:ea typeface="Arial" charset="0"/>
                <a:cs typeface="Arial" charset="0"/>
              </a:rPr>
              <a:t>Prövas när du ansöker om bostadstillägg och hamnar under skälig levnadsnivå när hyran är betald. </a:t>
            </a:r>
          </a:p>
          <a:p>
            <a:pPr marL="342900" indent="-342900">
              <a:buFont typeface="Arial" panose="020B0604020202020204" pitchFamily="34" charset="0"/>
              <a:buChar char="•"/>
            </a:pPr>
            <a:r>
              <a:rPr lang="sv-SE" sz="2000" b="1" dirty="0">
                <a:latin typeface="+mj-lt"/>
                <a:ea typeface="Arial" charset="0"/>
                <a:cs typeface="Arial" charset="0"/>
              </a:rPr>
              <a:t>Om du flyttar utomlands</a:t>
            </a:r>
          </a:p>
          <a:p>
            <a:pPr marL="342900" indent="-342900">
              <a:buFontTx/>
              <a:buChar char="-"/>
            </a:pPr>
            <a:r>
              <a:rPr lang="sv-SE" sz="2000" dirty="0">
                <a:latin typeface="+mj-lt"/>
                <a:ea typeface="Arial" charset="0"/>
                <a:cs typeface="Arial" charset="0"/>
              </a:rPr>
              <a:t>Det är bara inkomstpensionstillägget som betalas ut om du flyttar till ett annat land som pensionär. </a:t>
            </a:r>
          </a:p>
          <a:p>
            <a:pPr marL="342900" indent="-342900">
              <a:buFont typeface="Arial" panose="020B0604020202020204" pitchFamily="34" charset="0"/>
              <a:buChar char="•"/>
            </a:pPr>
            <a:r>
              <a:rPr lang="sv-SE" sz="2000" b="1" dirty="0">
                <a:latin typeface="+mj-lt"/>
                <a:ea typeface="Arial" charset="0"/>
                <a:cs typeface="Arial" charset="0"/>
              </a:rPr>
              <a:t>Höjda åldersgränser från 2023</a:t>
            </a:r>
          </a:p>
          <a:p>
            <a:pPr marL="342900" indent="-342900">
              <a:buFontTx/>
              <a:buChar char="-"/>
            </a:pPr>
            <a:r>
              <a:rPr lang="sv-SE" sz="2000" dirty="0">
                <a:latin typeface="+mj-lt"/>
                <a:ea typeface="Arial" charset="0"/>
                <a:cs typeface="Arial" charset="0"/>
              </a:rPr>
              <a:t>Lägsta ålder är 66 år.</a:t>
            </a:r>
          </a:p>
          <a:p>
            <a:endParaRPr lang="sv-SE" sz="2000" dirty="0">
              <a:latin typeface="+mj-lt"/>
              <a:ea typeface="Arial" charset="0"/>
              <a:cs typeface="Arial" charset="0"/>
            </a:endParaRP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5670046"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Stöd till den med låg pension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3478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spTree>
    <p:extLst>
      <p:ext uri="{BB962C8B-B14F-4D97-AF65-F5344CB8AC3E}">
        <p14:creationId xmlns:p14="http://schemas.microsoft.com/office/powerpoint/2010/main" val="285707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23458" y="1524000"/>
            <a:ext cx="4259964" cy="429491"/>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Återbetalningsskydd / efterlevandeskydd</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endParaRPr lang="sv-SE" sz="800" dirty="0">
              <a:latin typeface="+mj-lt"/>
              <a:ea typeface="Arial" charset="0"/>
              <a:cs typeface="Arial" charset="0"/>
            </a:endParaRPr>
          </a:p>
        </p:txBody>
      </p:sp>
      <p:sp>
        <p:nvSpPr>
          <p:cNvPr id="8" name="textruta 7"/>
          <p:cNvSpPr txBox="1"/>
          <p:nvPr/>
        </p:nvSpPr>
        <p:spPr>
          <a:xfrm>
            <a:off x="745730" y="2444833"/>
            <a:ext cx="4355211" cy="3668136"/>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Har vi som par återbetalningsskydd? </a:t>
            </a:r>
          </a:p>
          <a:p>
            <a:pPr>
              <a:tabLst>
                <a:tab pos="214313" algn="l"/>
              </a:tabLst>
            </a:pPr>
            <a:r>
              <a:rPr lang="sv-SE" sz="2000" dirty="0">
                <a:ea typeface="Arial" charset="0"/>
                <a:cs typeface="Arial" charset="0"/>
              </a:rPr>
              <a:t>• </a:t>
            </a:r>
            <a:r>
              <a:rPr lang="sv-SE" sz="2000" dirty="0">
                <a:latin typeface="+mj-lt"/>
                <a:ea typeface="Arial" charset="0"/>
                <a:cs typeface="Arial" charset="0"/>
              </a:rPr>
              <a:t>Omställningspension</a:t>
            </a:r>
          </a:p>
          <a:p>
            <a:pPr>
              <a:tabLst>
                <a:tab pos="214313" algn="l"/>
              </a:tabLst>
            </a:pPr>
            <a:r>
              <a:rPr lang="sv-SE" sz="2000" dirty="0">
                <a:ea typeface="Arial" charset="0"/>
                <a:cs typeface="Arial" charset="0"/>
              </a:rPr>
              <a:t>• </a:t>
            </a:r>
            <a:r>
              <a:rPr lang="sv-SE" sz="2000" dirty="0">
                <a:latin typeface="+mj-lt"/>
                <a:ea typeface="Arial" charset="0"/>
                <a:cs typeface="Arial" charset="0"/>
              </a:rPr>
              <a:t>Om du bor utomlands…</a:t>
            </a:r>
          </a:p>
        </p:txBody>
      </p:sp>
    </p:spTree>
    <p:extLst>
      <p:ext uri="{BB962C8B-B14F-4D97-AF65-F5344CB8AC3E}">
        <p14:creationId xmlns:p14="http://schemas.microsoft.com/office/powerpoint/2010/main" val="105415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2679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Du behöver inte ha alla rätt</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graphicFrame>
        <p:nvGraphicFramePr>
          <p:cNvPr id="9" name="Tabell 8"/>
          <p:cNvGraphicFramePr>
            <a:graphicFrameLocks noGrp="1"/>
          </p:cNvGraphicFramePr>
          <p:nvPr>
            <p:extLst>
              <p:ext uri="{D42A27DB-BD31-4B8C-83A1-F6EECF244321}">
                <p14:modId xmlns:p14="http://schemas.microsoft.com/office/powerpoint/2010/main" val="1851114958"/>
              </p:ext>
            </p:extLst>
          </p:nvPr>
        </p:nvGraphicFramePr>
        <p:xfrm>
          <a:off x="2614885" y="1739982"/>
          <a:ext cx="6950683" cy="4540811"/>
        </p:xfrm>
        <a:graphic>
          <a:graphicData uri="http://schemas.openxmlformats.org/drawingml/2006/table">
            <a:tbl>
              <a:tblPr firstRow="1" bandRow="1">
                <a:tableStyleId>{5C22544A-7EE6-4342-B048-85BDC9FD1C3A}</a:tableStyleId>
              </a:tblPr>
              <a:tblGrid>
                <a:gridCol w="3474916">
                  <a:extLst>
                    <a:ext uri="{9D8B030D-6E8A-4147-A177-3AD203B41FA5}">
                      <a16:colId xmlns:a16="http://schemas.microsoft.com/office/drawing/2014/main" val="1483232238"/>
                    </a:ext>
                  </a:extLst>
                </a:gridCol>
                <a:gridCol w="3475767">
                  <a:extLst>
                    <a:ext uri="{9D8B030D-6E8A-4147-A177-3AD203B41FA5}">
                      <a16:colId xmlns:a16="http://schemas.microsoft.com/office/drawing/2014/main" val="4148566318"/>
                    </a:ext>
                  </a:extLst>
                </a:gridCol>
              </a:tblGrid>
              <a:tr h="831456">
                <a:tc>
                  <a:txBody>
                    <a:bodyPr/>
                    <a:lstStyle/>
                    <a:p>
                      <a:r>
                        <a:rPr lang="sv-SE" sz="1900" dirty="0">
                          <a:latin typeface="+mn-lt"/>
                        </a:rPr>
                        <a:t>Bra för pensionen</a:t>
                      </a:r>
                    </a:p>
                  </a:txBody>
                  <a:tcPr>
                    <a:solidFill>
                      <a:srgbClr val="009AB0"/>
                    </a:solidFill>
                  </a:tcPr>
                </a:tc>
                <a:tc>
                  <a:txBody>
                    <a:bodyPr/>
                    <a:lstStyle/>
                    <a:p>
                      <a:r>
                        <a:rPr lang="sv-SE" sz="1900" dirty="0">
                          <a:latin typeface="+mn-lt"/>
                        </a:rPr>
                        <a:t>Mindre bra</a:t>
                      </a:r>
                    </a:p>
                  </a:txBody>
                  <a:tcPr>
                    <a:solidFill>
                      <a:srgbClr val="009AB0"/>
                    </a:solidFill>
                  </a:tcPr>
                </a:tc>
                <a:extLst>
                  <a:ext uri="{0D108BD9-81ED-4DB2-BD59-A6C34878D82A}">
                    <a16:rowId xmlns:a16="http://schemas.microsoft.com/office/drawing/2014/main" val="1677578185"/>
                  </a:ext>
                </a:extLst>
              </a:tr>
              <a:tr h="536773">
                <a:tc>
                  <a:txBody>
                    <a:bodyPr/>
                    <a:lstStyle/>
                    <a:p>
                      <a:r>
                        <a:rPr lang="sv-SE" sz="1900" dirty="0">
                          <a:latin typeface="+mj-lt"/>
                        </a:rPr>
                        <a:t>Tidig inträdesålder</a:t>
                      </a:r>
                    </a:p>
                  </a:txBody>
                  <a:tcPr>
                    <a:solidFill>
                      <a:srgbClr val="A4D8E2"/>
                    </a:solidFill>
                  </a:tcPr>
                </a:tc>
                <a:tc>
                  <a:txBody>
                    <a:bodyPr/>
                    <a:lstStyle/>
                    <a:p>
                      <a:r>
                        <a:rPr lang="sv-SE" sz="1900" dirty="0">
                          <a:latin typeface="+mj-lt"/>
                        </a:rPr>
                        <a:t>Sen inträdesålder</a:t>
                      </a:r>
                    </a:p>
                  </a:txBody>
                  <a:tcPr>
                    <a:solidFill>
                      <a:srgbClr val="A4D8E2"/>
                    </a:solidFill>
                  </a:tcPr>
                </a:tc>
                <a:extLst>
                  <a:ext uri="{0D108BD9-81ED-4DB2-BD59-A6C34878D82A}">
                    <a16:rowId xmlns:a16="http://schemas.microsoft.com/office/drawing/2014/main" val="977607250"/>
                  </a:ext>
                </a:extLst>
              </a:tr>
              <a:tr h="536773">
                <a:tc>
                  <a:txBody>
                    <a:bodyPr/>
                    <a:lstStyle/>
                    <a:p>
                      <a:r>
                        <a:rPr lang="sv-SE" sz="1900" dirty="0">
                          <a:latin typeface="+mj-lt"/>
                        </a:rPr>
                        <a:t>Ha tjänstepension</a:t>
                      </a:r>
                    </a:p>
                  </a:txBody>
                  <a:tcPr>
                    <a:solidFill>
                      <a:srgbClr val="A4D8E2"/>
                    </a:solidFill>
                  </a:tcPr>
                </a:tc>
                <a:tc>
                  <a:txBody>
                    <a:bodyPr/>
                    <a:lstStyle/>
                    <a:p>
                      <a:r>
                        <a:rPr lang="sv-SE" sz="1900" dirty="0">
                          <a:latin typeface="+mj-lt"/>
                        </a:rPr>
                        <a:t>Svartjobb</a:t>
                      </a:r>
                    </a:p>
                  </a:txBody>
                  <a:tcPr>
                    <a:solidFill>
                      <a:srgbClr val="A4D8E2"/>
                    </a:solidFill>
                  </a:tcPr>
                </a:tc>
                <a:extLst>
                  <a:ext uri="{0D108BD9-81ED-4DB2-BD59-A6C34878D82A}">
                    <a16:rowId xmlns:a16="http://schemas.microsoft.com/office/drawing/2014/main" val="2567774773"/>
                  </a:ext>
                </a:extLst>
              </a:tr>
              <a:tr h="504470">
                <a:tc>
                  <a:txBody>
                    <a:bodyPr/>
                    <a:lstStyle/>
                    <a:p>
                      <a:r>
                        <a:rPr lang="sv-SE" sz="1900" dirty="0">
                          <a:latin typeface="+mj-lt"/>
                        </a:rPr>
                        <a:t>Bra löneutveckling</a:t>
                      </a:r>
                    </a:p>
                  </a:txBody>
                  <a:tcPr>
                    <a:solidFill>
                      <a:srgbClr val="A4D8E2"/>
                    </a:solidFill>
                  </a:tcPr>
                </a:tc>
                <a:tc>
                  <a:txBody>
                    <a:bodyPr/>
                    <a:lstStyle/>
                    <a:p>
                      <a:r>
                        <a:rPr lang="sv-SE" sz="1900" dirty="0">
                          <a:latin typeface="+mj-lt"/>
                        </a:rPr>
                        <a:t>Inte tjänstepension</a:t>
                      </a:r>
                    </a:p>
                  </a:txBody>
                  <a:tcPr>
                    <a:solidFill>
                      <a:srgbClr val="A4D8E2"/>
                    </a:solidFill>
                  </a:tcPr>
                </a:tc>
                <a:extLst>
                  <a:ext uri="{0D108BD9-81ED-4DB2-BD59-A6C34878D82A}">
                    <a16:rowId xmlns:a16="http://schemas.microsoft.com/office/drawing/2014/main" val="388634351"/>
                  </a:ext>
                </a:extLst>
              </a:tr>
              <a:tr h="521020">
                <a:tc>
                  <a:txBody>
                    <a:bodyPr/>
                    <a:lstStyle/>
                    <a:p>
                      <a:r>
                        <a:rPr lang="sv-SE" sz="1900" dirty="0">
                          <a:latin typeface="+mj-lt"/>
                        </a:rPr>
                        <a:t>Jobba länge</a:t>
                      </a:r>
                    </a:p>
                  </a:txBody>
                  <a:tcPr>
                    <a:solidFill>
                      <a:srgbClr val="A4D8E2"/>
                    </a:solidFill>
                  </a:tcPr>
                </a:tc>
                <a:tc>
                  <a:txBody>
                    <a:bodyPr/>
                    <a:lstStyle/>
                    <a:p>
                      <a:r>
                        <a:rPr lang="sv-SE" sz="1900" dirty="0">
                          <a:latin typeface="+mj-lt"/>
                        </a:rPr>
                        <a:t>Sjukdom</a:t>
                      </a:r>
                    </a:p>
                  </a:txBody>
                  <a:tcPr>
                    <a:solidFill>
                      <a:srgbClr val="A4D8E2"/>
                    </a:solidFill>
                  </a:tcPr>
                </a:tc>
                <a:extLst>
                  <a:ext uri="{0D108BD9-81ED-4DB2-BD59-A6C34878D82A}">
                    <a16:rowId xmlns:a16="http://schemas.microsoft.com/office/drawing/2014/main" val="4060573398"/>
                  </a:ext>
                </a:extLst>
              </a:tr>
              <a:tr h="536773">
                <a:tc>
                  <a:txBody>
                    <a:bodyPr/>
                    <a:lstStyle/>
                    <a:p>
                      <a:r>
                        <a:rPr lang="sv-SE" sz="1900" dirty="0">
                          <a:latin typeface="+mj-lt"/>
                        </a:rPr>
                        <a:t>Bra värdeutveckling</a:t>
                      </a:r>
                    </a:p>
                  </a:txBody>
                  <a:tcPr>
                    <a:solidFill>
                      <a:srgbClr val="A4D8E2"/>
                    </a:solidFill>
                  </a:tcPr>
                </a:tc>
                <a:tc>
                  <a:txBody>
                    <a:bodyPr/>
                    <a:lstStyle/>
                    <a:p>
                      <a:r>
                        <a:rPr lang="sv-SE" sz="1900" dirty="0">
                          <a:latin typeface="+mj-lt"/>
                        </a:rPr>
                        <a:t>Arbetslöshet</a:t>
                      </a:r>
                    </a:p>
                  </a:txBody>
                  <a:tcPr>
                    <a:solidFill>
                      <a:srgbClr val="A4D8E2"/>
                    </a:solidFill>
                  </a:tcPr>
                </a:tc>
                <a:extLst>
                  <a:ext uri="{0D108BD9-81ED-4DB2-BD59-A6C34878D82A}">
                    <a16:rowId xmlns:a16="http://schemas.microsoft.com/office/drawing/2014/main" val="357851542"/>
                  </a:ext>
                </a:extLst>
              </a:tr>
              <a:tr h="536773">
                <a:tc>
                  <a:txBody>
                    <a:bodyPr/>
                    <a:lstStyle/>
                    <a:p>
                      <a:r>
                        <a:rPr lang="sv-SE" sz="1900" dirty="0">
                          <a:latin typeface="+mj-lt"/>
                        </a:rPr>
                        <a:t>Sparutrymme</a:t>
                      </a:r>
                    </a:p>
                  </a:txBody>
                  <a:tcPr>
                    <a:solidFill>
                      <a:srgbClr val="A4D8E2"/>
                    </a:solidFill>
                  </a:tcPr>
                </a:tc>
                <a:tc>
                  <a:txBody>
                    <a:bodyPr/>
                    <a:lstStyle/>
                    <a:p>
                      <a:r>
                        <a:rPr lang="sv-SE" sz="1900" dirty="0">
                          <a:latin typeface="+mj-lt"/>
                        </a:rPr>
                        <a:t>Sluta tidigt</a:t>
                      </a:r>
                    </a:p>
                  </a:txBody>
                  <a:tcPr>
                    <a:solidFill>
                      <a:srgbClr val="A4D8E2"/>
                    </a:solidFill>
                  </a:tcPr>
                </a:tc>
                <a:extLst>
                  <a:ext uri="{0D108BD9-81ED-4DB2-BD59-A6C34878D82A}">
                    <a16:rowId xmlns:a16="http://schemas.microsoft.com/office/drawing/2014/main" val="1663414702"/>
                  </a:ext>
                </a:extLst>
              </a:tr>
              <a:tr h="536773">
                <a:tc>
                  <a:txBody>
                    <a:bodyPr/>
                    <a:lstStyle/>
                    <a:p>
                      <a:r>
                        <a:rPr lang="sv-SE" sz="1900" dirty="0">
                          <a:latin typeface="+mj-lt"/>
                        </a:rPr>
                        <a:t>Låga kostnader</a:t>
                      </a:r>
                    </a:p>
                  </a:txBody>
                  <a:tcPr>
                    <a:solidFill>
                      <a:srgbClr val="A4D8E2"/>
                    </a:solidFill>
                  </a:tcPr>
                </a:tc>
                <a:tc>
                  <a:txBody>
                    <a:bodyPr/>
                    <a:lstStyle/>
                    <a:p>
                      <a:r>
                        <a:rPr lang="sv-SE" sz="1900" dirty="0">
                          <a:latin typeface="+mj-lt"/>
                        </a:rPr>
                        <a:t>Dyrbar livsstil</a:t>
                      </a:r>
                    </a:p>
                  </a:txBody>
                  <a:tcPr>
                    <a:solidFill>
                      <a:srgbClr val="A4D8E2"/>
                    </a:solidFill>
                  </a:tcPr>
                </a:tc>
                <a:extLst>
                  <a:ext uri="{0D108BD9-81ED-4DB2-BD59-A6C34878D82A}">
                    <a16:rowId xmlns:a16="http://schemas.microsoft.com/office/drawing/2014/main" val="2393134106"/>
                  </a:ext>
                </a:extLst>
              </a:tr>
            </a:tbl>
          </a:graphicData>
        </a:graphic>
      </p:graphicFrame>
    </p:spTree>
    <p:extLst>
      <p:ext uri="{BB962C8B-B14F-4D97-AF65-F5344CB8AC3E}">
        <p14:creationId xmlns:p14="http://schemas.microsoft.com/office/powerpoint/2010/main" val="348240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89071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Vad får jag i månaden? – kolla på minpension.se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6171" y="1553699"/>
            <a:ext cx="8528112" cy="4770345"/>
          </a:xfrm>
          <a:prstGeom prst="rect">
            <a:avLst/>
          </a:prstGeom>
        </p:spPr>
      </p:pic>
    </p:spTree>
    <p:extLst>
      <p:ext uri="{BB962C8B-B14F-4D97-AF65-F5344CB8AC3E}">
        <p14:creationId xmlns:p14="http://schemas.microsoft.com/office/powerpoint/2010/main" val="4936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2679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Uttagsplaneraren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4D5F"/>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25" name="Rak 24">
            <a:extLst>
              <a:ext uri="{FF2B5EF4-FFF2-40B4-BE49-F238E27FC236}">
                <a16:creationId xmlns:a16="http://schemas.microsoft.com/office/drawing/2014/main" id="{BE99B023-D83D-4141-8473-ECB39D189142}"/>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5C09BAF6-87BB-1846-8ECB-B0BE717740E6}"/>
              </a:ext>
            </a:extLst>
          </p:cNvPr>
          <p:cNvSpPr txBox="1"/>
          <p:nvPr/>
        </p:nvSpPr>
        <p:spPr>
          <a:xfrm>
            <a:off x="846419" y="6445250"/>
            <a:ext cx="110430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PENSIONSPYRAMIDEN</a:t>
            </a:r>
          </a:p>
        </p:txBody>
      </p:sp>
      <p:pic>
        <p:nvPicPr>
          <p:cNvPr id="8" name="Bildobjekt 7">
            <a:extLst>
              <a:ext uri="{FF2B5EF4-FFF2-40B4-BE49-F238E27FC236}">
                <a16:creationId xmlns:a16="http://schemas.microsoft.com/office/drawing/2014/main" id="{3A235E30-0434-4D2C-9781-D5CFED68DFA5}"/>
              </a:ext>
            </a:extLst>
          </p:cNvPr>
          <p:cNvPicPr>
            <a:picLocks noChangeAspect="1"/>
          </p:cNvPicPr>
          <p:nvPr/>
        </p:nvPicPr>
        <p:blipFill>
          <a:blip r:embed="rId4"/>
          <a:stretch>
            <a:fillRect/>
          </a:stretch>
        </p:blipFill>
        <p:spPr>
          <a:xfrm>
            <a:off x="2164304" y="1801191"/>
            <a:ext cx="7851845" cy="4234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55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57CB95BEA2F7498D25C219160C0314" ma:contentTypeVersion="2" ma:contentTypeDescription="Create a new document." ma:contentTypeScope="" ma:versionID="ab89cfaeb470b0e98e0b282e865c3ae1">
  <xsd:schema xmlns:xsd="http://www.w3.org/2001/XMLSchema" xmlns:xs="http://www.w3.org/2001/XMLSchema" xmlns:p="http://schemas.microsoft.com/office/2006/metadata/properties" xmlns:ns3="72b2c91a-f602-4617-b62c-0c9a57c05806" targetNamespace="http://schemas.microsoft.com/office/2006/metadata/properties" ma:root="true" ma:fieldsID="e07b0b9423a9e353b9cfe1d617be833c" ns3:_="">
    <xsd:import namespace="72b2c91a-f602-4617-b62c-0c9a57c0580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b2c91a-f602-4617-b62c-0c9a57c05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B15AB3-4C50-49AE-86DA-1B9CD38E81CB}">
  <ds:schemaRefs>
    <ds:schemaRef ds:uri="http://www.w3.org/XML/1998/namespace"/>
    <ds:schemaRef ds:uri="http://schemas.openxmlformats.org/package/2006/metadata/core-properties"/>
    <ds:schemaRef ds:uri="http://purl.org/dc/elements/1.1/"/>
    <ds:schemaRef ds:uri="http://schemas.microsoft.com/office/2006/documentManagement/types"/>
    <ds:schemaRef ds:uri="72b2c91a-f602-4617-b62c-0c9a57c05806"/>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2F5890D-A530-4319-87D6-CC21806002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b2c91a-f602-4617-b62c-0c9a57c05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85D5C4-AB51-45AC-8DE5-72A38A10A4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3695</TotalTime>
  <Words>1947</Words>
  <Application>Microsoft Office PowerPoint</Application>
  <PresentationFormat>Bredbild</PresentationFormat>
  <Paragraphs>186</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Calibri Light</vt:lpstr>
      <vt:lpstr>Georgia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Vanda Brandt</cp:lastModifiedBy>
  <cp:revision>159</cp:revision>
  <dcterms:created xsi:type="dcterms:W3CDTF">2017-01-17T13:01:29Z</dcterms:created>
  <dcterms:modified xsi:type="dcterms:W3CDTF">2022-08-23T09:21:50Z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28c7059-2aef-4da6-9143-b22f47860b93_Enabled">
    <vt:lpwstr>true</vt:lpwstr>
  </property>
  <property fmtid="{D5CDD505-2E9C-101B-9397-08002B2CF9AE}" pid="3" name="MSIP_Label_528c7059-2aef-4da6-9143-b22f47860b93_SetDate">
    <vt:lpwstr>2021-04-28T06:19:20Z</vt:lpwstr>
  </property>
  <property fmtid="{D5CDD505-2E9C-101B-9397-08002B2CF9AE}" pid="4" name="MSIP_Label_528c7059-2aef-4da6-9143-b22f47860b93_Method">
    <vt:lpwstr>Privileged</vt:lpwstr>
  </property>
  <property fmtid="{D5CDD505-2E9C-101B-9397-08002B2CF9AE}" pid="5" name="MSIP_Label_528c7059-2aef-4da6-9143-b22f47860b93_Name">
    <vt:lpwstr>Öppen</vt:lpwstr>
  </property>
  <property fmtid="{D5CDD505-2E9C-101B-9397-08002B2CF9AE}" pid="6" name="MSIP_Label_528c7059-2aef-4da6-9143-b22f47860b93_SiteId">
    <vt:lpwstr>5570f10a-f298-4dbc-8bff-22f0e5c23ac2</vt:lpwstr>
  </property>
  <property fmtid="{D5CDD505-2E9C-101B-9397-08002B2CF9AE}" pid="7" name="MSIP_Label_528c7059-2aef-4da6-9143-b22f47860b93_ActionId">
    <vt:lpwstr>a351a475-6e7c-42f1-a5cd-5511e666cae1</vt:lpwstr>
  </property>
  <property fmtid="{D5CDD505-2E9C-101B-9397-08002B2CF9AE}" pid="8" name="MSIP_Label_528c7059-2aef-4da6-9143-b22f47860b93_ContentBits">
    <vt:lpwstr>0</vt:lpwstr>
  </property>
  <property fmtid="{D5CDD505-2E9C-101B-9397-08002B2CF9AE}" pid="9" name="ContentTypeId">
    <vt:lpwstr>0x0101001857CB95BEA2F7498D25C219160C0314</vt:lpwstr>
  </property>
</Properties>
</file>