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303" r:id="rId6"/>
    <p:sldId id="304" r:id="rId7"/>
    <p:sldId id="305" r:id="rId8"/>
    <p:sldId id="306" r:id="rId9"/>
    <p:sldId id="310" r:id="rId10"/>
    <p:sldId id="325" r:id="rId11"/>
    <p:sldId id="308" r:id="rId12"/>
    <p:sldId id="314" r:id="rId13"/>
    <p:sldId id="315" r:id="rId14"/>
    <p:sldId id="283" r:id="rId15"/>
    <p:sldId id="316" r:id="rId16"/>
    <p:sldId id="324" r:id="rId1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D858360-0E5E-4F8C-B2AD-F96B7F83AE0E}">
          <p14:sldIdLst>
            <p14:sldId id="257"/>
            <p14:sldId id="303"/>
            <p14:sldId id="304"/>
            <p14:sldId id="305"/>
            <p14:sldId id="306"/>
            <p14:sldId id="310"/>
            <p14:sldId id="325"/>
            <p14:sldId id="308"/>
            <p14:sldId id="314"/>
            <p14:sldId id="315"/>
            <p14:sldId id="283"/>
            <p14:sldId id="316"/>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000000"/>
    <a:srgbClr val="DADADA"/>
    <a:srgbClr val="A4D8E2"/>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81547" autoAdjust="0"/>
  </p:normalViewPr>
  <p:slideViewPr>
    <p:cSldViewPr snapToGrid="0" snapToObjects="1">
      <p:cViewPr varScale="1">
        <p:scale>
          <a:sx n="94" d="100"/>
          <a:sy n="94" d="100"/>
        </p:scale>
        <p:origin x="109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Aktiefonder</c:v>
                </c:pt>
              </c:strCache>
            </c:strRef>
          </c:tx>
          <c:spPr>
            <a:ln w="28575" cap="rnd">
              <a:solidFill>
                <a:schemeClr val="accent6"/>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Blad1!$B$2:$B$302</c:f>
              <c:numCache>
                <c:formatCode>General</c:formatCode>
                <c:ptCount val="301"/>
                <c:pt idx="0">
                  <c:v>100</c:v>
                </c:pt>
                <c:pt idx="1">
                  <c:v>107.49279538904899</c:v>
                </c:pt>
                <c:pt idx="2">
                  <c:v>112.53602305475506</c:v>
                </c:pt>
                <c:pt idx="3">
                  <c:v>112.19980787704132</c:v>
                </c:pt>
                <c:pt idx="4">
                  <c:v>115.05763688760808</c:v>
                </c:pt>
                <c:pt idx="5">
                  <c:v>121.13352545629205</c:v>
                </c:pt>
                <c:pt idx="6">
                  <c:v>126.27281460134489</c:v>
                </c:pt>
                <c:pt idx="7">
                  <c:v>134.2459173871278</c:v>
                </c:pt>
                <c:pt idx="8">
                  <c:v>125.1921229586936</c:v>
                </c:pt>
                <c:pt idx="9">
                  <c:v>127.2334293948127</c:v>
                </c:pt>
                <c:pt idx="10">
                  <c:v>114.00096061479348</c:v>
                </c:pt>
                <c:pt idx="11">
                  <c:v>115.41786743515853</c:v>
                </c:pt>
                <c:pt idx="12">
                  <c:v>117.55523535062443</c:v>
                </c:pt>
                <c:pt idx="13">
                  <c:v>120.41306436119118</c:v>
                </c:pt>
                <c:pt idx="14">
                  <c:v>129.13064361191164</c:v>
                </c:pt>
                <c:pt idx="15">
                  <c:v>133.35734870317003</c:v>
                </c:pt>
                <c:pt idx="16">
                  <c:v>130.49951969260329</c:v>
                </c:pt>
                <c:pt idx="17">
                  <c:v>127.85782901056677</c:v>
                </c:pt>
                <c:pt idx="18">
                  <c:v>126.80115273775216</c:v>
                </c:pt>
                <c:pt idx="19">
                  <c:v>127.20941402497598</c:v>
                </c:pt>
                <c:pt idx="20">
                  <c:v>108.86167146974064</c:v>
                </c:pt>
                <c:pt idx="21">
                  <c:v>105.83573487031701</c:v>
                </c:pt>
                <c:pt idx="22">
                  <c:v>113.44860710854948</c:v>
                </c:pt>
                <c:pt idx="23">
                  <c:v>126.48895292987514</c:v>
                </c:pt>
                <c:pt idx="24">
                  <c:v>128.86647454370797</c:v>
                </c:pt>
                <c:pt idx="25">
                  <c:v>125.93659942363111</c:v>
                </c:pt>
                <c:pt idx="26">
                  <c:v>129.13064361191161</c:v>
                </c:pt>
                <c:pt idx="27">
                  <c:v>136.43131604226704</c:v>
                </c:pt>
                <c:pt idx="28">
                  <c:v>148.60710854947166</c:v>
                </c:pt>
                <c:pt idx="29">
                  <c:v>148.67915465898176</c:v>
                </c:pt>
                <c:pt idx="30">
                  <c:v>157.78097982708937</c:v>
                </c:pt>
                <c:pt idx="31">
                  <c:v>153.98655139289147</c:v>
                </c:pt>
                <c:pt idx="32">
                  <c:v>156.74831892411143</c:v>
                </c:pt>
                <c:pt idx="33">
                  <c:v>153.6503362151777</c:v>
                </c:pt>
                <c:pt idx="34">
                  <c:v>160.23054755043228</c:v>
                </c:pt>
                <c:pt idx="35">
                  <c:v>179.7070124879923</c:v>
                </c:pt>
                <c:pt idx="36">
                  <c:v>203.50624399615751</c:v>
                </c:pt>
                <c:pt idx="37">
                  <c:v>205.33141210374637</c:v>
                </c:pt>
                <c:pt idx="38">
                  <c:v>216.8587896253602</c:v>
                </c:pt>
                <c:pt idx="39">
                  <c:v>218.92411143131599</c:v>
                </c:pt>
                <c:pt idx="40">
                  <c:v>212.56003842459171</c:v>
                </c:pt>
                <c:pt idx="41">
                  <c:v>205.45148895292985</c:v>
                </c:pt>
                <c:pt idx="42">
                  <c:v>208.3093179634966</c:v>
                </c:pt>
                <c:pt idx="43">
                  <c:v>210.71085494716613</c:v>
                </c:pt>
                <c:pt idx="44">
                  <c:v>223.77521613832852</c:v>
                </c:pt>
                <c:pt idx="45">
                  <c:v>215.2497598463016</c:v>
                </c:pt>
                <c:pt idx="46">
                  <c:v>210.75888568683956</c:v>
                </c:pt>
                <c:pt idx="47">
                  <c:v>197.83861671469737</c:v>
                </c:pt>
                <c:pt idx="48">
                  <c:v>191.42651296829968</c:v>
                </c:pt>
                <c:pt idx="49">
                  <c:v>199.18347742555233</c:v>
                </c:pt>
                <c:pt idx="50">
                  <c:v>186.91162343900092</c:v>
                </c:pt>
                <c:pt idx="51">
                  <c:v>176.9212295869356</c:v>
                </c:pt>
                <c:pt idx="52">
                  <c:v>190.057636887608</c:v>
                </c:pt>
                <c:pt idx="53">
                  <c:v>197.26224783861662</c:v>
                </c:pt>
                <c:pt idx="54">
                  <c:v>191.61863592699319</c:v>
                </c:pt>
                <c:pt idx="55">
                  <c:v>180.57156580211327</c:v>
                </c:pt>
                <c:pt idx="56">
                  <c:v>170.43707973102778</c:v>
                </c:pt>
                <c:pt idx="57">
                  <c:v>152.88184438040338</c:v>
                </c:pt>
                <c:pt idx="58">
                  <c:v>161.57540826128715</c:v>
                </c:pt>
                <c:pt idx="59">
                  <c:v>174.35158501440912</c:v>
                </c:pt>
                <c:pt idx="60">
                  <c:v>175.38424591738703</c:v>
                </c:pt>
                <c:pt idx="61">
                  <c:v>172.62247838616705</c:v>
                </c:pt>
                <c:pt idx="62">
                  <c:v>169.83669548511037</c:v>
                </c:pt>
                <c:pt idx="63">
                  <c:v>176.34486071085487</c:v>
                </c:pt>
                <c:pt idx="64">
                  <c:v>170.86935638808831</c:v>
                </c:pt>
                <c:pt idx="65">
                  <c:v>162.43996157540818</c:v>
                </c:pt>
                <c:pt idx="66">
                  <c:v>144.52449567723335</c:v>
                </c:pt>
                <c:pt idx="67">
                  <c:v>135.99903938520646</c:v>
                </c:pt>
                <c:pt idx="68">
                  <c:v>133.57348703170021</c:v>
                </c:pt>
                <c:pt idx="69">
                  <c:v>118.20365033621511</c:v>
                </c:pt>
                <c:pt idx="70">
                  <c:v>124.90393852065313</c:v>
                </c:pt>
                <c:pt idx="71">
                  <c:v>131.77233429394803</c:v>
                </c:pt>
                <c:pt idx="72">
                  <c:v>120.55715658021127</c:v>
                </c:pt>
                <c:pt idx="73">
                  <c:v>115.70605187319877</c:v>
                </c:pt>
                <c:pt idx="74">
                  <c:v>112.05571565802106</c:v>
                </c:pt>
                <c:pt idx="75">
                  <c:v>111.3352545629202</c:v>
                </c:pt>
                <c:pt idx="76">
                  <c:v>117.77137367915458</c:v>
                </c:pt>
                <c:pt idx="77">
                  <c:v>119.47646493755997</c:v>
                </c:pt>
                <c:pt idx="78">
                  <c:v>126.58501440922181</c:v>
                </c:pt>
                <c:pt idx="79">
                  <c:v>133.5254562920268</c:v>
                </c:pt>
                <c:pt idx="80">
                  <c:v>141.42651296829959</c:v>
                </c:pt>
                <c:pt idx="81">
                  <c:v>133.83765609990382</c:v>
                </c:pt>
                <c:pt idx="82">
                  <c:v>143.443804034582</c:v>
                </c:pt>
                <c:pt idx="83">
                  <c:v>141.78674351585002</c:v>
                </c:pt>
                <c:pt idx="84">
                  <c:v>144.04418828049938</c:v>
                </c:pt>
                <c:pt idx="85">
                  <c:v>152.59365994236296</c:v>
                </c:pt>
                <c:pt idx="86">
                  <c:v>156.98847262247824</c:v>
                </c:pt>
                <c:pt idx="87">
                  <c:v>158.54947166186341</c:v>
                </c:pt>
                <c:pt idx="88">
                  <c:v>155.93179634966364</c:v>
                </c:pt>
                <c:pt idx="89">
                  <c:v>151.53698366954836</c:v>
                </c:pt>
                <c:pt idx="90">
                  <c:v>155.88376560999023</c:v>
                </c:pt>
                <c:pt idx="91">
                  <c:v>152.4495677233428</c:v>
                </c:pt>
                <c:pt idx="92">
                  <c:v>150.86455331412088</c:v>
                </c:pt>
                <c:pt idx="93">
                  <c:v>151.84918347742538</c:v>
                </c:pt>
                <c:pt idx="94">
                  <c:v>151.92122958693548</c:v>
                </c:pt>
                <c:pt idx="95">
                  <c:v>154.32276657060504</c:v>
                </c:pt>
                <c:pt idx="96">
                  <c:v>158.18924111431301</c:v>
                </c:pt>
                <c:pt idx="97">
                  <c:v>163.23246878001905</c:v>
                </c:pt>
                <c:pt idx="98">
                  <c:v>167.86743515850131</c:v>
                </c:pt>
                <c:pt idx="99">
                  <c:v>167.60326609029767</c:v>
                </c:pt>
                <c:pt idx="100">
                  <c:v>164.76945244956758</c:v>
                </c:pt>
                <c:pt idx="101">
                  <c:v>174.97598463016317</c:v>
                </c:pt>
                <c:pt idx="102">
                  <c:v>187.36791546589805</c:v>
                </c:pt>
                <c:pt idx="103">
                  <c:v>194.78866474543696</c:v>
                </c:pt>
                <c:pt idx="104">
                  <c:v>192.74735830931786</c:v>
                </c:pt>
                <c:pt idx="105">
                  <c:v>204.22670509125831</c:v>
                </c:pt>
                <c:pt idx="106">
                  <c:v>200.96061479346773</c:v>
                </c:pt>
                <c:pt idx="107">
                  <c:v>213.0403458213255</c:v>
                </c:pt>
                <c:pt idx="108">
                  <c:v>218.92411143131591</c:v>
                </c:pt>
                <c:pt idx="109">
                  <c:v>223.96733909702201</c:v>
                </c:pt>
                <c:pt idx="110">
                  <c:v>234.19788664745428</c:v>
                </c:pt>
                <c:pt idx="111">
                  <c:v>237.8722382324687</c:v>
                </c:pt>
                <c:pt idx="112">
                  <c:v>235.42267050912579</c:v>
                </c:pt>
                <c:pt idx="113">
                  <c:v>216.54658981748315</c:v>
                </c:pt>
                <c:pt idx="114">
                  <c:v>215.32180595581167</c:v>
                </c:pt>
                <c:pt idx="115">
                  <c:v>216.06628242074925</c:v>
                </c:pt>
                <c:pt idx="116">
                  <c:v>222.40634005763684</c:v>
                </c:pt>
                <c:pt idx="117">
                  <c:v>228.02593659942357</c:v>
                </c:pt>
                <c:pt idx="118">
                  <c:v>234.02977905859743</c:v>
                </c:pt>
                <c:pt idx="119">
                  <c:v>231.65225744476453</c:v>
                </c:pt>
                <c:pt idx="120">
                  <c:v>240.15369836695473</c:v>
                </c:pt>
                <c:pt idx="121">
                  <c:v>246.39769452449556</c:v>
                </c:pt>
                <c:pt idx="122">
                  <c:v>246.85398655139281</c:v>
                </c:pt>
                <c:pt idx="123">
                  <c:v>253.93852065321798</c:v>
                </c:pt>
                <c:pt idx="124">
                  <c:v>256.60422670509121</c:v>
                </c:pt>
                <c:pt idx="125">
                  <c:v>270.58117195004803</c:v>
                </c:pt>
                <c:pt idx="126">
                  <c:v>269.95677233429393</c:v>
                </c:pt>
                <c:pt idx="127">
                  <c:v>265.5139289145053</c:v>
                </c:pt>
                <c:pt idx="128">
                  <c:v>264.93756003842458</c:v>
                </c:pt>
                <c:pt idx="129">
                  <c:v>265.08165225744477</c:v>
                </c:pt>
                <c:pt idx="130">
                  <c:v>272.09414024975985</c:v>
                </c:pt>
                <c:pt idx="131">
                  <c:v>259.29394812680118</c:v>
                </c:pt>
                <c:pt idx="132">
                  <c:v>258.71757925072052</c:v>
                </c:pt>
                <c:pt idx="133">
                  <c:v>229.34678194044193</c:v>
                </c:pt>
                <c:pt idx="134">
                  <c:v>229.15465898174838</c:v>
                </c:pt>
                <c:pt idx="135">
                  <c:v>215.46589817483195</c:v>
                </c:pt>
                <c:pt idx="136">
                  <c:v>228.36215177713743</c:v>
                </c:pt>
                <c:pt idx="137">
                  <c:v>233.52545629202694</c:v>
                </c:pt>
                <c:pt idx="138">
                  <c:v>213.25648414985596</c:v>
                </c:pt>
                <c:pt idx="139">
                  <c:v>208.54947166186366</c:v>
                </c:pt>
                <c:pt idx="140">
                  <c:v>211.98366954851107</c:v>
                </c:pt>
                <c:pt idx="141">
                  <c:v>191.35446685878966</c:v>
                </c:pt>
                <c:pt idx="142">
                  <c:v>164.28914505283382</c:v>
                </c:pt>
                <c:pt idx="143">
                  <c:v>159.29394812680115</c:v>
                </c:pt>
                <c:pt idx="144">
                  <c:v>160.80691642651294</c:v>
                </c:pt>
                <c:pt idx="145">
                  <c:v>158.9817483189241</c:v>
                </c:pt>
                <c:pt idx="146">
                  <c:v>158.06916426512964</c:v>
                </c:pt>
                <c:pt idx="147">
                  <c:v>156.98847262247838</c:v>
                </c:pt>
                <c:pt idx="148">
                  <c:v>176.44092219020172</c:v>
                </c:pt>
                <c:pt idx="149">
                  <c:v>186.28722382324682</c:v>
                </c:pt>
                <c:pt idx="150">
                  <c:v>189.84149855907773</c:v>
                </c:pt>
                <c:pt idx="151">
                  <c:v>195.3170028818443</c:v>
                </c:pt>
                <c:pt idx="152">
                  <c:v>199.18347742555227</c:v>
                </c:pt>
                <c:pt idx="153">
                  <c:v>206.72430355427466</c:v>
                </c:pt>
                <c:pt idx="154">
                  <c:v>207.42074927953885</c:v>
                </c:pt>
                <c:pt idx="155">
                  <c:v>211.35926993275692</c:v>
                </c:pt>
                <c:pt idx="156">
                  <c:v>221.22958693563876</c:v>
                </c:pt>
                <c:pt idx="157">
                  <c:v>218.58789625360222</c:v>
                </c:pt>
                <c:pt idx="158">
                  <c:v>211.74351585014404</c:v>
                </c:pt>
                <c:pt idx="159">
                  <c:v>229.22670509125837</c:v>
                </c:pt>
                <c:pt idx="160">
                  <c:v>232.03650336215176</c:v>
                </c:pt>
                <c:pt idx="161">
                  <c:v>222.45437079731025</c:v>
                </c:pt>
                <c:pt idx="162">
                  <c:v>218.58789625360228</c:v>
                </c:pt>
                <c:pt idx="163">
                  <c:v>220.79731027857827</c:v>
                </c:pt>
                <c:pt idx="164">
                  <c:v>216.97886647454368</c:v>
                </c:pt>
                <c:pt idx="165">
                  <c:v>221.66186359269932</c:v>
                </c:pt>
                <c:pt idx="166">
                  <c:v>228.12199807877042</c:v>
                </c:pt>
                <c:pt idx="167">
                  <c:v>231.94044188280503</c:v>
                </c:pt>
                <c:pt idx="168">
                  <c:v>239.76945244956778</c:v>
                </c:pt>
                <c:pt idx="169">
                  <c:v>231.31604226705093</c:v>
                </c:pt>
                <c:pt idx="170">
                  <c:v>231.21998078770417</c:v>
                </c:pt>
                <c:pt idx="171">
                  <c:v>233.52545629202692</c:v>
                </c:pt>
                <c:pt idx="172">
                  <c:v>234.10182516810764</c:v>
                </c:pt>
                <c:pt idx="173">
                  <c:v>233.40537944284344</c:v>
                </c:pt>
                <c:pt idx="174">
                  <c:v>232.92507204610953</c:v>
                </c:pt>
                <c:pt idx="175">
                  <c:v>228.57829010566769</c:v>
                </c:pt>
                <c:pt idx="176">
                  <c:v>208.45341018251685</c:v>
                </c:pt>
                <c:pt idx="177">
                  <c:v>199.30355427473586</c:v>
                </c:pt>
                <c:pt idx="178">
                  <c:v>209.70220941402499</c:v>
                </c:pt>
                <c:pt idx="179">
                  <c:v>207.54082612872241</c:v>
                </c:pt>
                <c:pt idx="180">
                  <c:v>207.70893371757924</c:v>
                </c:pt>
                <c:pt idx="181">
                  <c:v>221.78194044188277</c:v>
                </c:pt>
                <c:pt idx="182">
                  <c:v>227.95389048991353</c:v>
                </c:pt>
                <c:pt idx="183">
                  <c:v>227.90585975024015</c:v>
                </c:pt>
                <c:pt idx="184">
                  <c:v>228.43419788664747</c:v>
                </c:pt>
                <c:pt idx="185">
                  <c:v>219.76464937560041</c:v>
                </c:pt>
                <c:pt idx="186">
                  <c:v>218.51585014409224</c:v>
                </c:pt>
                <c:pt idx="187">
                  <c:v>219.04418828049955</c:v>
                </c:pt>
                <c:pt idx="188">
                  <c:v>217.77137367915472</c:v>
                </c:pt>
                <c:pt idx="189">
                  <c:v>223.91930835734874</c:v>
                </c:pt>
                <c:pt idx="190">
                  <c:v>225.93659942363118</c:v>
                </c:pt>
                <c:pt idx="191">
                  <c:v>230.2353506243997</c:v>
                </c:pt>
                <c:pt idx="192">
                  <c:v>231.34005763688765</c:v>
                </c:pt>
                <c:pt idx="193">
                  <c:v>237.92026897214217</c:v>
                </c:pt>
                <c:pt idx="194">
                  <c:v>239.28914505283382</c:v>
                </c:pt>
                <c:pt idx="195">
                  <c:v>242.60326609029778</c:v>
                </c:pt>
                <c:pt idx="196">
                  <c:v>247.52641690682034</c:v>
                </c:pt>
                <c:pt idx="197">
                  <c:v>253.31412103746396</c:v>
                </c:pt>
                <c:pt idx="198">
                  <c:v>245.48511047070122</c:v>
                </c:pt>
                <c:pt idx="199">
                  <c:v>249.85590778097981</c:v>
                </c:pt>
                <c:pt idx="200">
                  <c:v>248.17483189241111</c:v>
                </c:pt>
                <c:pt idx="201">
                  <c:v>255.04322766570601</c:v>
                </c:pt>
                <c:pt idx="202">
                  <c:v>266.13832853025929</c:v>
                </c:pt>
                <c:pt idx="203">
                  <c:v>271.15754082612864</c:v>
                </c:pt>
                <c:pt idx="204">
                  <c:v>269.62055715658016</c:v>
                </c:pt>
                <c:pt idx="205">
                  <c:v>263.32853025936595</c:v>
                </c:pt>
                <c:pt idx="206">
                  <c:v>271.73390970220942</c:v>
                </c:pt>
                <c:pt idx="207">
                  <c:v>275.16810758885686</c:v>
                </c:pt>
                <c:pt idx="208">
                  <c:v>277.71373679154658</c:v>
                </c:pt>
                <c:pt idx="209">
                  <c:v>291.73871277617673</c:v>
                </c:pt>
                <c:pt idx="210">
                  <c:v>297.04610951008641</c:v>
                </c:pt>
                <c:pt idx="211">
                  <c:v>301.92122958693562</c:v>
                </c:pt>
                <c:pt idx="212">
                  <c:v>307.94908741594622</c:v>
                </c:pt>
                <c:pt idx="213">
                  <c:v>304.5389048991355</c:v>
                </c:pt>
                <c:pt idx="214">
                  <c:v>312.00768491834771</c:v>
                </c:pt>
                <c:pt idx="215">
                  <c:v>316.9308357348703</c:v>
                </c:pt>
                <c:pt idx="216">
                  <c:v>321.1575408261287</c:v>
                </c:pt>
                <c:pt idx="217">
                  <c:v>340.20172910662819</c:v>
                </c:pt>
                <c:pt idx="218">
                  <c:v>359.84630163304507</c:v>
                </c:pt>
                <c:pt idx="219">
                  <c:v>366.474543707973</c:v>
                </c:pt>
                <c:pt idx="220">
                  <c:v>370.34101825168102</c:v>
                </c:pt>
                <c:pt idx="221">
                  <c:v>376.75312199807871</c:v>
                </c:pt>
                <c:pt idx="222">
                  <c:v>356.41210374639763</c:v>
                </c:pt>
                <c:pt idx="223">
                  <c:v>365.92219020172911</c:v>
                </c:pt>
                <c:pt idx="224">
                  <c:v>337.2958693563881</c:v>
                </c:pt>
                <c:pt idx="225">
                  <c:v>321.61383285302594</c:v>
                </c:pt>
                <c:pt idx="226">
                  <c:v>347.67050912584057</c:v>
                </c:pt>
                <c:pt idx="227">
                  <c:v>352.9058597502401</c:v>
                </c:pt>
                <c:pt idx="228">
                  <c:v>337.776176753122</c:v>
                </c:pt>
                <c:pt idx="229">
                  <c:v>317.48318924111425</c:v>
                </c:pt>
                <c:pt idx="230">
                  <c:v>317.60326609029772</c:v>
                </c:pt>
                <c:pt idx="231">
                  <c:v>325.45629202689719</c:v>
                </c:pt>
                <c:pt idx="232">
                  <c:v>327.06532180595576</c:v>
                </c:pt>
                <c:pt idx="233">
                  <c:v>338.59269932756962</c:v>
                </c:pt>
                <c:pt idx="234">
                  <c:v>338.35254562920261</c:v>
                </c:pt>
                <c:pt idx="235">
                  <c:v>357.22862632084531</c:v>
                </c:pt>
                <c:pt idx="236">
                  <c:v>361.91162343900089</c:v>
                </c:pt>
                <c:pt idx="237">
                  <c:v>365.17771373679153</c:v>
                </c:pt>
                <c:pt idx="238">
                  <c:v>375.16810758885686</c:v>
                </c:pt>
                <c:pt idx="239">
                  <c:v>378.81844380403464</c:v>
                </c:pt>
                <c:pt idx="240">
                  <c:v>379.89913544668593</c:v>
                </c:pt>
                <c:pt idx="241">
                  <c:v>378.60230547550441</c:v>
                </c:pt>
                <c:pt idx="242">
                  <c:v>397.2382324687801</c:v>
                </c:pt>
                <c:pt idx="243">
                  <c:v>402.04130643611916</c:v>
                </c:pt>
                <c:pt idx="244">
                  <c:v>409.53410182516814</c:v>
                </c:pt>
                <c:pt idx="245">
                  <c:v>412.68011527377524</c:v>
                </c:pt>
                <c:pt idx="246">
                  <c:v>403.04995196926035</c:v>
                </c:pt>
                <c:pt idx="247">
                  <c:v>399.66378482228623</c:v>
                </c:pt>
                <c:pt idx="248">
                  <c:v>396.15754082612875</c:v>
                </c:pt>
                <c:pt idx="249">
                  <c:v>413.4005763688761</c:v>
                </c:pt>
                <c:pt idx="250">
                  <c:v>430.13928914505294</c:v>
                </c:pt>
                <c:pt idx="251">
                  <c:v>432.63688760806929</c:v>
                </c:pt>
                <c:pt idx="252">
                  <c:v>433.64553314121048</c:v>
                </c:pt>
                <c:pt idx="253">
                  <c:v>440.05763688760823</c:v>
                </c:pt>
                <c:pt idx="254">
                  <c:v>444.18828049951986</c:v>
                </c:pt>
                <c:pt idx="255">
                  <c:v>440.53794428434213</c:v>
                </c:pt>
                <c:pt idx="256">
                  <c:v>463.61671469740656</c:v>
                </c:pt>
                <c:pt idx="257">
                  <c:v>463.44860710854965</c:v>
                </c:pt>
                <c:pt idx="258">
                  <c:v>462.17579250720479</c:v>
                </c:pt>
                <c:pt idx="259">
                  <c:v>464.04899135446703</c:v>
                </c:pt>
                <c:pt idx="260">
                  <c:v>476.94524495677251</c:v>
                </c:pt>
                <c:pt idx="261">
                  <c:v>464.28914505283404</c:v>
                </c:pt>
                <c:pt idx="262">
                  <c:v>437.75216138328551</c:v>
                </c:pt>
                <c:pt idx="263">
                  <c:v>440.73006724303576</c:v>
                </c:pt>
                <c:pt idx="264">
                  <c:v>409.31796349663801</c:v>
                </c:pt>
                <c:pt idx="265">
                  <c:v>446.06147934678222</c:v>
                </c:pt>
                <c:pt idx="266">
                  <c:v>466.01825168107615</c:v>
                </c:pt>
                <c:pt idx="267">
                  <c:v>471.92603266090322</c:v>
                </c:pt>
                <c:pt idx="268">
                  <c:v>497.4303554274739</c:v>
                </c:pt>
                <c:pt idx="269">
                  <c:v>471.22958693563908</c:v>
                </c:pt>
                <c:pt idx="270">
                  <c:v>487.99231508165246</c:v>
                </c:pt>
                <c:pt idx="271">
                  <c:v>501.12872238232495</c:v>
                </c:pt>
                <c:pt idx="272">
                  <c:v>496.68587896253632</c:v>
                </c:pt>
                <c:pt idx="273">
                  <c:v>506.26801152737784</c:v>
                </c:pt>
                <c:pt idx="274">
                  <c:v>513.01633045148924</c:v>
                </c:pt>
                <c:pt idx="275">
                  <c:v>518.92411143131631</c:v>
                </c:pt>
                <c:pt idx="276">
                  <c:v>527.13736791546614</c:v>
                </c:pt>
                <c:pt idx="277">
                  <c:v>535.03842459173893</c:v>
                </c:pt>
                <c:pt idx="278">
                  <c:v>494.66858789625377</c:v>
                </c:pt>
                <c:pt idx="279">
                  <c:v>428.69836695485128</c:v>
                </c:pt>
                <c:pt idx="280">
                  <c:v>467.07492795389072</c:v>
                </c:pt>
                <c:pt idx="281">
                  <c:v>471.78194044188297</c:v>
                </c:pt>
                <c:pt idx="282">
                  <c:v>485.08645533141237</c:v>
                </c:pt>
                <c:pt idx="283">
                  <c:v>485.01440922190233</c:v>
                </c:pt>
                <c:pt idx="284">
                  <c:v>501.89721421709925</c:v>
                </c:pt>
                <c:pt idx="285">
                  <c:v>509.19788664745465</c:v>
                </c:pt>
                <c:pt idx="286">
                  <c:v>494.88472622478412</c:v>
                </c:pt>
                <c:pt idx="287">
                  <c:v>537.56003842459199</c:v>
                </c:pt>
                <c:pt idx="288">
                  <c:v>545.65321805955841</c:v>
                </c:pt>
                <c:pt idx="289">
                  <c:v>557.03650336215196</c:v>
                </c:pt>
                <c:pt idx="290">
                  <c:v>572.67050912584079</c:v>
                </c:pt>
                <c:pt idx="291">
                  <c:v>601.17675312199833</c:v>
                </c:pt>
                <c:pt idx="292">
                  <c:v>607.49279538904921</c:v>
                </c:pt>
                <c:pt idx="293">
                  <c:v>611.86359269932768</c:v>
                </c:pt>
                <c:pt idx="294">
                  <c:v>628.07396733909707</c:v>
                </c:pt>
                <c:pt idx="295">
                  <c:v>633.88568683957737</c:v>
                </c:pt>
                <c:pt idx="296">
                  <c:v>649.15946205571572</c:v>
                </c:pt>
                <c:pt idx="297">
                  <c:v>630.61959654178679</c:v>
                </c:pt>
                <c:pt idx="298">
                  <c:v>641.18635926993284</c:v>
                </c:pt>
                <c:pt idx="299">
                  <c:v>652.64169068203648</c:v>
                </c:pt>
                <c:pt idx="300">
                  <c:v>671.34966378482227</c:v>
                </c:pt>
              </c:numCache>
            </c:numRef>
          </c:val>
          <c:smooth val="0"/>
          <c:extLst>
            <c:ext xmlns:c16="http://schemas.microsoft.com/office/drawing/2014/chart" uri="{C3380CC4-5D6E-409C-BE32-E72D297353CC}">
              <c16:uniqueId val="{00000000-4891-47F2-B9E8-EDBAAF0823A6}"/>
            </c:ext>
          </c:extLst>
        </c:ser>
        <c:ser>
          <c:idx val="1"/>
          <c:order val="1"/>
          <c:tx>
            <c:strRef>
              <c:f>Blad1!$C$1</c:f>
              <c:strCache>
                <c:ptCount val="1"/>
                <c:pt idx="0">
                  <c:v>Blandfonder</c:v>
                </c:pt>
              </c:strCache>
            </c:strRef>
          </c:tx>
          <c:spPr>
            <a:ln w="28575" cap="rnd">
              <a:solidFill>
                <a:srgbClr val="92D05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Blad1!$C$2:$C$302</c:f>
              <c:numCache>
                <c:formatCode>General</c:formatCode>
                <c:ptCount val="301"/>
                <c:pt idx="0">
                  <c:v>100</c:v>
                </c:pt>
                <c:pt idx="1">
                  <c:v>104.11243161667609</c:v>
                </c:pt>
                <c:pt idx="2">
                  <c:v>107.28164497264666</c:v>
                </c:pt>
                <c:pt idx="3">
                  <c:v>108.65874363327673</c:v>
                </c:pt>
                <c:pt idx="4">
                  <c:v>110.37540086776077</c:v>
                </c:pt>
                <c:pt idx="5">
                  <c:v>113.45029239766079</c:v>
                </c:pt>
                <c:pt idx="6">
                  <c:v>116.48745519713258</c:v>
                </c:pt>
                <c:pt idx="7">
                  <c:v>121.03376721373321</c:v>
                </c:pt>
                <c:pt idx="8">
                  <c:v>116.67609884927369</c:v>
                </c:pt>
                <c:pt idx="9">
                  <c:v>118.78890775325407</c:v>
                </c:pt>
                <c:pt idx="10">
                  <c:v>114.16713827579699</c:v>
                </c:pt>
                <c:pt idx="11">
                  <c:v>117.14770797962645</c:v>
                </c:pt>
                <c:pt idx="12">
                  <c:v>119.61893982267492</c:v>
                </c:pt>
                <c:pt idx="13">
                  <c:v>123.44840596113936</c:v>
                </c:pt>
                <c:pt idx="14">
                  <c:v>126.74966987360871</c:v>
                </c:pt>
                <c:pt idx="15">
                  <c:v>128.8624787775891</c:v>
                </c:pt>
                <c:pt idx="16">
                  <c:v>127.82493869081303</c:v>
                </c:pt>
                <c:pt idx="17">
                  <c:v>131.03188077721182</c:v>
                </c:pt>
                <c:pt idx="18">
                  <c:v>133.22014714204866</c:v>
                </c:pt>
                <c:pt idx="19">
                  <c:v>134.21995849839652</c:v>
                </c:pt>
                <c:pt idx="20">
                  <c:v>128.52292020373511</c:v>
                </c:pt>
                <c:pt idx="21">
                  <c:v>125.99509526504431</c:v>
                </c:pt>
                <c:pt idx="22">
                  <c:v>129.76796830786643</c:v>
                </c:pt>
                <c:pt idx="23">
                  <c:v>139.21901528013581</c:v>
                </c:pt>
                <c:pt idx="24">
                  <c:v>141.44501037540087</c:v>
                </c:pt>
                <c:pt idx="25">
                  <c:v>138.14374646293152</c:v>
                </c:pt>
                <c:pt idx="26">
                  <c:v>140.52065647990943</c:v>
                </c:pt>
                <c:pt idx="27">
                  <c:v>142.69005847953215</c:v>
                </c:pt>
                <c:pt idx="28">
                  <c:v>147.61365780041498</c:v>
                </c:pt>
                <c:pt idx="29">
                  <c:v>146.34974533106958</c:v>
                </c:pt>
                <c:pt idx="30">
                  <c:v>147.97208073948309</c:v>
                </c:pt>
                <c:pt idx="31">
                  <c:v>145.23674778343704</c:v>
                </c:pt>
                <c:pt idx="32">
                  <c:v>146.68930390492358</c:v>
                </c:pt>
                <c:pt idx="33">
                  <c:v>144.89718920958308</c:v>
                </c:pt>
                <c:pt idx="34">
                  <c:v>148.83984153933218</c:v>
                </c:pt>
                <c:pt idx="35">
                  <c:v>157.61177136389355</c:v>
                </c:pt>
                <c:pt idx="36">
                  <c:v>167.70420675344269</c:v>
                </c:pt>
                <c:pt idx="37">
                  <c:v>167.04395397094879</c:v>
                </c:pt>
                <c:pt idx="38">
                  <c:v>171.87323146576111</c:v>
                </c:pt>
                <c:pt idx="39">
                  <c:v>172.62780607432552</c:v>
                </c:pt>
                <c:pt idx="40">
                  <c:v>172.91077155253714</c:v>
                </c:pt>
                <c:pt idx="41">
                  <c:v>172.06187511790216</c:v>
                </c:pt>
                <c:pt idx="42">
                  <c:v>171.40162233540832</c:v>
                </c:pt>
                <c:pt idx="43">
                  <c:v>174.09922656102614</c:v>
                </c:pt>
                <c:pt idx="44">
                  <c:v>178.09847198641756</c:v>
                </c:pt>
                <c:pt idx="45">
                  <c:v>175.70269760422553</c:v>
                </c:pt>
                <c:pt idx="46">
                  <c:v>175.87247689115253</c:v>
                </c:pt>
                <c:pt idx="47">
                  <c:v>172.0807394831163</c:v>
                </c:pt>
                <c:pt idx="48">
                  <c:v>169.91133748349358</c:v>
                </c:pt>
                <c:pt idx="49">
                  <c:v>173.21260139596293</c:v>
                </c:pt>
                <c:pt idx="50">
                  <c:v>166.98736087530648</c:v>
                </c:pt>
                <c:pt idx="51">
                  <c:v>162.13921901528008</c:v>
                </c:pt>
                <c:pt idx="52">
                  <c:v>169.83588002263716</c:v>
                </c:pt>
                <c:pt idx="53">
                  <c:v>172.57121297868321</c:v>
                </c:pt>
                <c:pt idx="54">
                  <c:v>169.51518581399728</c:v>
                </c:pt>
                <c:pt idx="55">
                  <c:v>166.11960007545738</c:v>
                </c:pt>
                <c:pt idx="56">
                  <c:v>161.12054329371807</c:v>
                </c:pt>
                <c:pt idx="57">
                  <c:v>154.31050745142417</c:v>
                </c:pt>
                <c:pt idx="58">
                  <c:v>158.72476891152604</c:v>
                </c:pt>
                <c:pt idx="59">
                  <c:v>165.55366911903405</c:v>
                </c:pt>
                <c:pt idx="60">
                  <c:v>164.61045085832853</c:v>
                </c:pt>
                <c:pt idx="61">
                  <c:v>159.87549518958679</c:v>
                </c:pt>
                <c:pt idx="62">
                  <c:v>158.4606677985285</c:v>
                </c:pt>
                <c:pt idx="63">
                  <c:v>160.64893416336531</c:v>
                </c:pt>
                <c:pt idx="64">
                  <c:v>156.10262214676467</c:v>
                </c:pt>
                <c:pt idx="65">
                  <c:v>150.63195623467263</c:v>
                </c:pt>
                <c:pt idx="66">
                  <c:v>140.84135068854926</c:v>
                </c:pt>
                <c:pt idx="67">
                  <c:v>136.12525938502162</c:v>
                </c:pt>
                <c:pt idx="68">
                  <c:v>135.27636295038664</c:v>
                </c:pt>
                <c:pt idx="69">
                  <c:v>125.74985851726082</c:v>
                </c:pt>
                <c:pt idx="70">
                  <c:v>131.35257498585165</c:v>
                </c:pt>
                <c:pt idx="71">
                  <c:v>136.12525938502162</c:v>
                </c:pt>
                <c:pt idx="72">
                  <c:v>129.0699867949443</c:v>
                </c:pt>
                <c:pt idx="73">
                  <c:v>125.73099415204673</c:v>
                </c:pt>
                <c:pt idx="74">
                  <c:v>123.73137143935101</c:v>
                </c:pt>
                <c:pt idx="75">
                  <c:v>123.84455763063566</c:v>
                </c:pt>
                <c:pt idx="76">
                  <c:v>128.31541218637983</c:v>
                </c:pt>
                <c:pt idx="77">
                  <c:v>128.61724202980562</c:v>
                </c:pt>
                <c:pt idx="78">
                  <c:v>133.06923222033572</c:v>
                </c:pt>
                <c:pt idx="79">
                  <c:v>136.37049613280507</c:v>
                </c:pt>
                <c:pt idx="80">
                  <c:v>139.65289568006031</c:v>
                </c:pt>
                <c:pt idx="81">
                  <c:v>133.93699302018481</c:v>
                </c:pt>
                <c:pt idx="82">
                  <c:v>139.44538766270509</c:v>
                </c:pt>
                <c:pt idx="83">
                  <c:v>138.55876249764188</c:v>
                </c:pt>
                <c:pt idx="84">
                  <c:v>140.29428409734004</c:v>
                </c:pt>
                <c:pt idx="85">
                  <c:v>145.44425580079218</c:v>
                </c:pt>
                <c:pt idx="86">
                  <c:v>148.19845312205234</c:v>
                </c:pt>
                <c:pt idx="87">
                  <c:v>149.08507828711555</c:v>
                </c:pt>
                <c:pt idx="88">
                  <c:v>147.68911526127138</c:v>
                </c:pt>
                <c:pt idx="89">
                  <c:v>145.12356159215236</c:v>
                </c:pt>
                <c:pt idx="90">
                  <c:v>147.95321637426892</c:v>
                </c:pt>
                <c:pt idx="91">
                  <c:v>146.61384644406706</c:v>
                </c:pt>
                <c:pt idx="92">
                  <c:v>145.67062818336154</c:v>
                </c:pt>
                <c:pt idx="93">
                  <c:v>145.48198453122043</c:v>
                </c:pt>
                <c:pt idx="94">
                  <c:v>145.55744199207689</c:v>
                </c:pt>
                <c:pt idx="95">
                  <c:v>146.59498207885298</c:v>
                </c:pt>
                <c:pt idx="96">
                  <c:v>148.53801169590636</c:v>
                </c:pt>
                <c:pt idx="97">
                  <c:v>151.65063195623461</c:v>
                </c:pt>
                <c:pt idx="98">
                  <c:v>153.57479720807387</c:v>
                </c:pt>
                <c:pt idx="99">
                  <c:v>154.38596491228066</c:v>
                </c:pt>
                <c:pt idx="100">
                  <c:v>153.82003395585733</c:v>
                </c:pt>
                <c:pt idx="101">
                  <c:v>159.78117336351625</c:v>
                </c:pt>
                <c:pt idx="102">
                  <c:v>167.45897000565921</c:v>
                </c:pt>
                <c:pt idx="103">
                  <c:v>170.53386153555923</c:v>
                </c:pt>
                <c:pt idx="104">
                  <c:v>168.59083191850584</c:v>
                </c:pt>
                <c:pt idx="105">
                  <c:v>173.96717600452735</c:v>
                </c:pt>
                <c:pt idx="106">
                  <c:v>173.5144312393887</c:v>
                </c:pt>
                <c:pt idx="107">
                  <c:v>178.98509715148074</c:v>
                </c:pt>
                <c:pt idx="108">
                  <c:v>181.32427843803046</c:v>
                </c:pt>
                <c:pt idx="109">
                  <c:v>181.51292209017157</c:v>
                </c:pt>
                <c:pt idx="110">
                  <c:v>187.22882475004707</c:v>
                </c:pt>
                <c:pt idx="111">
                  <c:v>188.98321071495937</c:v>
                </c:pt>
                <c:pt idx="112">
                  <c:v>186.62516506319554</c:v>
                </c:pt>
                <c:pt idx="113">
                  <c:v>177.94755706470468</c:v>
                </c:pt>
                <c:pt idx="114">
                  <c:v>177.38162610828138</c:v>
                </c:pt>
                <c:pt idx="115">
                  <c:v>178.07960762120348</c:v>
                </c:pt>
                <c:pt idx="116">
                  <c:v>181.66383701188445</c:v>
                </c:pt>
                <c:pt idx="117">
                  <c:v>185.172608941709</c:v>
                </c:pt>
                <c:pt idx="118">
                  <c:v>187.64384078475749</c:v>
                </c:pt>
                <c:pt idx="119">
                  <c:v>185.11601584606666</c:v>
                </c:pt>
                <c:pt idx="120">
                  <c:v>188.64365214110535</c:v>
                </c:pt>
                <c:pt idx="121">
                  <c:v>191.49217128843605</c:v>
                </c:pt>
                <c:pt idx="122">
                  <c:v>192.75608375778145</c:v>
                </c:pt>
                <c:pt idx="123">
                  <c:v>196.05734767025081</c:v>
                </c:pt>
                <c:pt idx="124">
                  <c:v>197.453310696095</c:v>
                </c:pt>
                <c:pt idx="125">
                  <c:v>203.22580645161284</c:v>
                </c:pt>
                <c:pt idx="126">
                  <c:v>201.11299754763246</c:v>
                </c:pt>
                <c:pt idx="127">
                  <c:v>198.3210714959441</c:v>
                </c:pt>
                <c:pt idx="128">
                  <c:v>198.90586681758154</c:v>
                </c:pt>
                <c:pt idx="129">
                  <c:v>198.18902093944536</c:v>
                </c:pt>
                <c:pt idx="130">
                  <c:v>199.60384833050364</c:v>
                </c:pt>
                <c:pt idx="131">
                  <c:v>195.32163742690054</c:v>
                </c:pt>
                <c:pt idx="132">
                  <c:v>195.39709488775696</c:v>
                </c:pt>
                <c:pt idx="133">
                  <c:v>183.68232408979432</c:v>
                </c:pt>
                <c:pt idx="134">
                  <c:v>183.41822297679676</c:v>
                </c:pt>
                <c:pt idx="135">
                  <c:v>178.17392944727402</c:v>
                </c:pt>
                <c:pt idx="136">
                  <c:v>183.39935861158261</c:v>
                </c:pt>
                <c:pt idx="137">
                  <c:v>185.28579513299366</c:v>
                </c:pt>
                <c:pt idx="138">
                  <c:v>175.77815506508196</c:v>
                </c:pt>
                <c:pt idx="139">
                  <c:v>174.75947934351998</c:v>
                </c:pt>
                <c:pt idx="140">
                  <c:v>177.87209960384823</c:v>
                </c:pt>
                <c:pt idx="141">
                  <c:v>170.28862478777577</c:v>
                </c:pt>
                <c:pt idx="142">
                  <c:v>159.63025844180333</c:v>
                </c:pt>
                <c:pt idx="143">
                  <c:v>159.98868138087144</c:v>
                </c:pt>
                <c:pt idx="144">
                  <c:v>163.21448783248431</c:v>
                </c:pt>
                <c:pt idx="145">
                  <c:v>160.68666289379351</c:v>
                </c:pt>
                <c:pt idx="146">
                  <c:v>163.0635729107714</c:v>
                </c:pt>
                <c:pt idx="147">
                  <c:v>160.04527447651373</c:v>
                </c:pt>
                <c:pt idx="148">
                  <c:v>169.89247311827941</c:v>
                </c:pt>
                <c:pt idx="149">
                  <c:v>172.891907187323</c:v>
                </c:pt>
                <c:pt idx="150">
                  <c:v>175.74042633465368</c:v>
                </c:pt>
                <c:pt idx="151">
                  <c:v>177.28730428221075</c:v>
                </c:pt>
                <c:pt idx="152">
                  <c:v>179.0039615166948</c:v>
                </c:pt>
                <c:pt idx="153">
                  <c:v>181.9279381248819</c:v>
                </c:pt>
                <c:pt idx="154">
                  <c:v>183.83323901150709</c:v>
                </c:pt>
                <c:pt idx="155">
                  <c:v>187.13450292397644</c:v>
                </c:pt>
                <c:pt idx="156">
                  <c:v>189.5680060365967</c:v>
                </c:pt>
                <c:pt idx="157">
                  <c:v>187.88907753254085</c:v>
                </c:pt>
                <c:pt idx="158">
                  <c:v>183.07866440294268</c:v>
                </c:pt>
                <c:pt idx="159">
                  <c:v>191.58649311450654</c:v>
                </c:pt>
                <c:pt idx="160">
                  <c:v>192.66176193171083</c:v>
                </c:pt>
                <c:pt idx="161">
                  <c:v>188.39841539332187</c:v>
                </c:pt>
                <c:pt idx="162">
                  <c:v>185.87059045463104</c:v>
                </c:pt>
                <c:pt idx="163">
                  <c:v>186.53084323712488</c:v>
                </c:pt>
                <c:pt idx="164">
                  <c:v>187.26655348047518</c:v>
                </c:pt>
                <c:pt idx="165">
                  <c:v>187.43633276740218</c:v>
                </c:pt>
                <c:pt idx="166">
                  <c:v>190.09620826259177</c:v>
                </c:pt>
                <c:pt idx="167">
                  <c:v>189.37936238445559</c:v>
                </c:pt>
                <c:pt idx="168">
                  <c:v>191.17147707979612</c:v>
                </c:pt>
                <c:pt idx="169">
                  <c:v>186.58743633276725</c:v>
                </c:pt>
                <c:pt idx="170">
                  <c:v>186.45538577626849</c:v>
                </c:pt>
                <c:pt idx="171">
                  <c:v>187.34201094133169</c:v>
                </c:pt>
                <c:pt idx="172">
                  <c:v>188.45500848896424</c:v>
                </c:pt>
                <c:pt idx="173">
                  <c:v>188.54933031503481</c:v>
                </c:pt>
                <c:pt idx="174">
                  <c:v>188.90775325410291</c:v>
                </c:pt>
                <c:pt idx="175">
                  <c:v>187.68156951518571</c:v>
                </c:pt>
                <c:pt idx="176">
                  <c:v>180.15468779475563</c:v>
                </c:pt>
                <c:pt idx="177">
                  <c:v>178.53235238634213</c:v>
                </c:pt>
                <c:pt idx="178">
                  <c:v>181.81475193359736</c:v>
                </c:pt>
                <c:pt idx="179">
                  <c:v>180.70175438596488</c:v>
                </c:pt>
                <c:pt idx="180">
                  <c:v>181.75815883795502</c:v>
                </c:pt>
                <c:pt idx="181">
                  <c:v>187.43633276740232</c:v>
                </c:pt>
                <c:pt idx="182">
                  <c:v>189.96415770609312</c:v>
                </c:pt>
                <c:pt idx="183">
                  <c:v>189.945293340879</c:v>
                </c:pt>
                <c:pt idx="184">
                  <c:v>190.90737596679864</c:v>
                </c:pt>
                <c:pt idx="185">
                  <c:v>189.20958309752868</c:v>
                </c:pt>
                <c:pt idx="186">
                  <c:v>186.73835125448019</c:v>
                </c:pt>
                <c:pt idx="187">
                  <c:v>186.79494435012251</c:v>
                </c:pt>
                <c:pt idx="188">
                  <c:v>185.94604791548753</c:v>
                </c:pt>
                <c:pt idx="189">
                  <c:v>188.7191096019618</c:v>
                </c:pt>
                <c:pt idx="190">
                  <c:v>190.13393699302009</c:v>
                </c:pt>
                <c:pt idx="191">
                  <c:v>192.62403320128269</c:v>
                </c:pt>
                <c:pt idx="192">
                  <c:v>192.86926994906611</c:v>
                </c:pt>
                <c:pt idx="193">
                  <c:v>195.52914544425573</c:v>
                </c:pt>
                <c:pt idx="194">
                  <c:v>195.77438219203916</c:v>
                </c:pt>
                <c:pt idx="195">
                  <c:v>197.54763252216551</c:v>
                </c:pt>
                <c:pt idx="196">
                  <c:v>200.64138841727961</c:v>
                </c:pt>
                <c:pt idx="197">
                  <c:v>202.73533295604585</c:v>
                </c:pt>
                <c:pt idx="198">
                  <c:v>198.62290133936978</c:v>
                </c:pt>
                <c:pt idx="199">
                  <c:v>200.84889643463478</c:v>
                </c:pt>
                <c:pt idx="200">
                  <c:v>199.71703452178815</c:v>
                </c:pt>
                <c:pt idx="201">
                  <c:v>201.81097906055444</c:v>
                </c:pt>
                <c:pt idx="202">
                  <c:v>207.13073005093361</c:v>
                </c:pt>
                <c:pt idx="203">
                  <c:v>210.1301641199772</c:v>
                </c:pt>
                <c:pt idx="204">
                  <c:v>209.67741935483855</c:v>
                </c:pt>
                <c:pt idx="205">
                  <c:v>207.16845878136184</c:v>
                </c:pt>
                <c:pt idx="206">
                  <c:v>211.94114318053178</c:v>
                </c:pt>
                <c:pt idx="207">
                  <c:v>213.56347858894529</c:v>
                </c:pt>
                <c:pt idx="208">
                  <c:v>216.16676098849257</c:v>
                </c:pt>
                <c:pt idx="209">
                  <c:v>222.39200150914905</c:v>
                </c:pt>
                <c:pt idx="210">
                  <c:v>224.39162422184478</c:v>
                </c:pt>
                <c:pt idx="211">
                  <c:v>226.67421241275213</c:v>
                </c:pt>
                <c:pt idx="212">
                  <c:v>229.35295227315581</c:v>
                </c:pt>
                <c:pt idx="213">
                  <c:v>228.23995472552326</c:v>
                </c:pt>
                <c:pt idx="214">
                  <c:v>232.33352197698522</c:v>
                </c:pt>
                <c:pt idx="215">
                  <c:v>236.0120731937368</c:v>
                </c:pt>
                <c:pt idx="216">
                  <c:v>239.27560837577792</c:v>
                </c:pt>
                <c:pt idx="217">
                  <c:v>249.12280701754361</c:v>
                </c:pt>
                <c:pt idx="218">
                  <c:v>257.85700811167681</c:v>
                </c:pt>
                <c:pt idx="219">
                  <c:v>260.4791548764382</c:v>
                </c:pt>
                <c:pt idx="220">
                  <c:v>260.02641011129953</c:v>
                </c:pt>
                <c:pt idx="221">
                  <c:v>262.70514997170318</c:v>
                </c:pt>
                <c:pt idx="222">
                  <c:v>252.4806640256553</c:v>
                </c:pt>
                <c:pt idx="223">
                  <c:v>259.27183550273509</c:v>
                </c:pt>
                <c:pt idx="224">
                  <c:v>248.27391058290868</c:v>
                </c:pt>
                <c:pt idx="225">
                  <c:v>240.59611394076569</c:v>
                </c:pt>
                <c:pt idx="226">
                  <c:v>251.36766647802278</c:v>
                </c:pt>
                <c:pt idx="227">
                  <c:v>253.08432371250683</c:v>
                </c:pt>
                <c:pt idx="228">
                  <c:v>245.46312016600618</c:v>
                </c:pt>
                <c:pt idx="229">
                  <c:v>238.12488209771718</c:v>
                </c:pt>
                <c:pt idx="230">
                  <c:v>238.65308432371228</c:v>
                </c:pt>
                <c:pt idx="231">
                  <c:v>239.78494623655888</c:v>
                </c:pt>
                <c:pt idx="232">
                  <c:v>239.86040369741534</c:v>
                </c:pt>
                <c:pt idx="233">
                  <c:v>245.16129032258038</c:v>
                </c:pt>
                <c:pt idx="234">
                  <c:v>245.25561214865093</c:v>
                </c:pt>
                <c:pt idx="235">
                  <c:v>253.36728919071848</c:v>
                </c:pt>
                <c:pt idx="236">
                  <c:v>254.72552348613445</c:v>
                </c:pt>
                <c:pt idx="237">
                  <c:v>255.68760611205406</c:v>
                </c:pt>
                <c:pt idx="238">
                  <c:v>259.87549518958662</c:v>
                </c:pt>
                <c:pt idx="239">
                  <c:v>260.78098471986397</c:v>
                </c:pt>
                <c:pt idx="240">
                  <c:v>260.78098471986397</c:v>
                </c:pt>
                <c:pt idx="241">
                  <c:v>258.40407470288602</c:v>
                </c:pt>
                <c:pt idx="242">
                  <c:v>266.94963214487808</c:v>
                </c:pt>
                <c:pt idx="243">
                  <c:v>267.70420675344252</c:v>
                </c:pt>
                <c:pt idx="244">
                  <c:v>271.15638558762475</c:v>
                </c:pt>
                <c:pt idx="245">
                  <c:v>273.09941520467817</c:v>
                </c:pt>
                <c:pt idx="246">
                  <c:v>267.8173929447272</c:v>
                </c:pt>
                <c:pt idx="247">
                  <c:v>264.4029428409732</c:v>
                </c:pt>
                <c:pt idx="248">
                  <c:v>261.98830409356702</c:v>
                </c:pt>
                <c:pt idx="249">
                  <c:v>269.76042256178056</c:v>
                </c:pt>
                <c:pt idx="250">
                  <c:v>276.85342388228611</c:v>
                </c:pt>
                <c:pt idx="251">
                  <c:v>278.26825127334439</c:v>
                </c:pt>
                <c:pt idx="252">
                  <c:v>276.75910205621557</c:v>
                </c:pt>
                <c:pt idx="253">
                  <c:v>277.64572722127878</c:v>
                </c:pt>
                <c:pt idx="254">
                  <c:v>281.02244859460455</c:v>
                </c:pt>
                <c:pt idx="255">
                  <c:v>280.07923033389903</c:v>
                </c:pt>
                <c:pt idx="256">
                  <c:v>289.94529334087878</c:v>
                </c:pt>
                <c:pt idx="257">
                  <c:v>288.49273721939227</c:v>
                </c:pt>
                <c:pt idx="258">
                  <c:v>289.15299000188611</c:v>
                </c:pt>
                <c:pt idx="259">
                  <c:v>289.32276928881311</c:v>
                </c:pt>
                <c:pt idx="260">
                  <c:v>297.60422561780763</c:v>
                </c:pt>
                <c:pt idx="261">
                  <c:v>291.2846632710806</c:v>
                </c:pt>
                <c:pt idx="262">
                  <c:v>282.3240897943781</c:v>
                </c:pt>
                <c:pt idx="263">
                  <c:v>281.89020939445356</c:v>
                </c:pt>
                <c:pt idx="264">
                  <c:v>270.11884550084858</c:v>
                </c:pt>
                <c:pt idx="265">
                  <c:v>284.21052631578914</c:v>
                </c:pt>
                <c:pt idx="266">
                  <c:v>292.17128843614375</c:v>
                </c:pt>
                <c:pt idx="267">
                  <c:v>293.94453876627017</c:v>
                </c:pt>
                <c:pt idx="268">
                  <c:v>305.03678551216717</c:v>
                </c:pt>
                <c:pt idx="269">
                  <c:v>296.35917751367634</c:v>
                </c:pt>
                <c:pt idx="270">
                  <c:v>302.28258819090712</c:v>
                </c:pt>
                <c:pt idx="271">
                  <c:v>308.79079418977523</c:v>
                </c:pt>
                <c:pt idx="272">
                  <c:v>309.9792491982642</c:v>
                </c:pt>
                <c:pt idx="273">
                  <c:v>311.97887191095992</c:v>
                </c:pt>
                <c:pt idx="274">
                  <c:v>313.50688549330289</c:v>
                </c:pt>
                <c:pt idx="275">
                  <c:v>313.6578004150158</c:v>
                </c:pt>
                <c:pt idx="276">
                  <c:v>314.97830598000354</c:v>
                </c:pt>
                <c:pt idx="277">
                  <c:v>321.59969817015627</c:v>
                </c:pt>
                <c:pt idx="278">
                  <c:v>308.33804942463655</c:v>
                </c:pt>
                <c:pt idx="279">
                  <c:v>284.05961139407634</c:v>
                </c:pt>
                <c:pt idx="280">
                  <c:v>296.71760045274448</c:v>
                </c:pt>
                <c:pt idx="281">
                  <c:v>297.28353140916778</c:v>
                </c:pt>
                <c:pt idx="282">
                  <c:v>301.03754008677578</c:v>
                </c:pt>
                <c:pt idx="283">
                  <c:v>301.01867572156164</c:v>
                </c:pt>
                <c:pt idx="284">
                  <c:v>307.45142425957329</c:v>
                </c:pt>
                <c:pt idx="285">
                  <c:v>311.28089039803768</c:v>
                </c:pt>
                <c:pt idx="286">
                  <c:v>304.45199019052967</c:v>
                </c:pt>
                <c:pt idx="287">
                  <c:v>317.33635163176717</c:v>
                </c:pt>
                <c:pt idx="288">
                  <c:v>317.71363893604934</c:v>
                </c:pt>
                <c:pt idx="289">
                  <c:v>321.24127523108803</c:v>
                </c:pt>
                <c:pt idx="290">
                  <c:v>325.4480286738347</c:v>
                </c:pt>
                <c:pt idx="291">
                  <c:v>336.37049613280465</c:v>
                </c:pt>
                <c:pt idx="292">
                  <c:v>338.59649122806968</c:v>
                </c:pt>
                <c:pt idx="293">
                  <c:v>338.63421995849791</c:v>
                </c:pt>
                <c:pt idx="294">
                  <c:v>344.5953593661568</c:v>
                </c:pt>
                <c:pt idx="295">
                  <c:v>349.59441614789608</c:v>
                </c:pt>
                <c:pt idx="296">
                  <c:v>353.74457649500039</c:v>
                </c:pt>
                <c:pt idx="297">
                  <c:v>346.02905112242917</c:v>
                </c:pt>
                <c:pt idx="298">
                  <c:v>347.85889454819784</c:v>
                </c:pt>
                <c:pt idx="299">
                  <c:v>356.15921524240645</c:v>
                </c:pt>
                <c:pt idx="300">
                  <c:v>363.49745331069545</c:v>
                </c:pt>
              </c:numCache>
            </c:numRef>
          </c:val>
          <c:smooth val="0"/>
          <c:extLst>
            <c:ext xmlns:c16="http://schemas.microsoft.com/office/drawing/2014/chart" uri="{C3380CC4-5D6E-409C-BE32-E72D297353CC}">
              <c16:uniqueId val="{00000001-4891-47F2-B9E8-EDBAAF0823A6}"/>
            </c:ext>
          </c:extLst>
        </c:ser>
        <c:ser>
          <c:idx val="2"/>
          <c:order val="2"/>
          <c:tx>
            <c:strRef>
              <c:f>Blad1!$D$1</c:f>
              <c:strCache>
                <c:ptCount val="1"/>
                <c:pt idx="0">
                  <c:v>Långa räntefonder</c:v>
                </c:pt>
              </c:strCache>
            </c:strRef>
          </c:tx>
          <c:spPr>
            <a:ln w="28575" cap="rnd">
              <a:solidFill>
                <a:schemeClr val="bg1">
                  <a:lumMod val="65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Blad1!$D$2:$D$302</c:f>
              <c:numCache>
                <c:formatCode>General</c:formatCode>
                <c:ptCount val="301"/>
                <c:pt idx="0">
                  <c:v>100</c:v>
                </c:pt>
                <c:pt idx="1">
                  <c:v>100.08147303242627</c:v>
                </c:pt>
                <c:pt idx="2">
                  <c:v>100.84731953723318</c:v>
                </c:pt>
                <c:pt idx="3">
                  <c:v>99.380804953560371</c:v>
                </c:pt>
                <c:pt idx="4">
                  <c:v>99.837053935147466</c:v>
                </c:pt>
                <c:pt idx="5">
                  <c:v>100.83102493074793</c:v>
                </c:pt>
                <c:pt idx="6">
                  <c:v>102.91673456086035</c:v>
                </c:pt>
                <c:pt idx="7">
                  <c:v>103.89441094997555</c:v>
                </c:pt>
                <c:pt idx="8">
                  <c:v>103.5685188202705</c:v>
                </c:pt>
                <c:pt idx="9">
                  <c:v>105.36092553364837</c:v>
                </c:pt>
                <c:pt idx="10">
                  <c:v>104.70914127423825</c:v>
                </c:pt>
                <c:pt idx="11">
                  <c:v>105.19797946879585</c:v>
                </c:pt>
                <c:pt idx="12">
                  <c:v>106.55043180707187</c:v>
                </c:pt>
                <c:pt idx="13">
                  <c:v>108.34283852044973</c:v>
                </c:pt>
                <c:pt idx="14">
                  <c:v>109.25533648362392</c:v>
                </c:pt>
                <c:pt idx="15">
                  <c:v>109.9234153495193</c:v>
                </c:pt>
                <c:pt idx="16">
                  <c:v>110.08636141437185</c:v>
                </c:pt>
                <c:pt idx="17">
                  <c:v>111.74841127586768</c:v>
                </c:pt>
                <c:pt idx="18">
                  <c:v>112.72608766498291</c:v>
                </c:pt>
                <c:pt idx="19">
                  <c:v>113.2801042854815</c:v>
                </c:pt>
                <c:pt idx="20">
                  <c:v>113.39416653087829</c:v>
                </c:pt>
                <c:pt idx="21">
                  <c:v>114.24148606811146</c:v>
                </c:pt>
                <c:pt idx="22">
                  <c:v>115.33322470262344</c:v>
                </c:pt>
                <c:pt idx="23">
                  <c:v>117.09304220303082</c:v>
                </c:pt>
                <c:pt idx="24">
                  <c:v>117.98924555971975</c:v>
                </c:pt>
                <c:pt idx="25">
                  <c:v>119.37428711096631</c:v>
                </c:pt>
                <c:pt idx="26">
                  <c:v>118.52696757373312</c:v>
                </c:pt>
                <c:pt idx="27">
                  <c:v>119.43946553690731</c:v>
                </c:pt>
                <c:pt idx="28">
                  <c:v>120.18901743522898</c:v>
                </c:pt>
                <c:pt idx="29">
                  <c:v>118.91803812937921</c:v>
                </c:pt>
                <c:pt idx="30">
                  <c:v>117.59817500407368</c:v>
                </c:pt>
                <c:pt idx="31">
                  <c:v>116.66938243441423</c:v>
                </c:pt>
                <c:pt idx="32">
                  <c:v>116.39237412416495</c:v>
                </c:pt>
                <c:pt idx="33">
                  <c:v>116.29460648525341</c:v>
                </c:pt>
                <c:pt idx="34">
                  <c:v>116.68567704089949</c:v>
                </c:pt>
                <c:pt idx="35">
                  <c:v>117.51670197164744</c:v>
                </c:pt>
                <c:pt idx="36">
                  <c:v>117.6307642170442</c:v>
                </c:pt>
                <c:pt idx="37">
                  <c:v>117.28857748085389</c:v>
                </c:pt>
                <c:pt idx="38">
                  <c:v>117.89147792080826</c:v>
                </c:pt>
                <c:pt idx="39">
                  <c:v>119.65129542121565</c:v>
                </c:pt>
                <c:pt idx="40">
                  <c:v>119.9120091249797</c:v>
                </c:pt>
                <c:pt idx="41">
                  <c:v>120.90598012058017</c:v>
                </c:pt>
                <c:pt idx="42">
                  <c:v>121.28075606974099</c:v>
                </c:pt>
                <c:pt idx="43">
                  <c:v>121.70441583835756</c:v>
                </c:pt>
                <c:pt idx="44">
                  <c:v>122.40508391722346</c:v>
                </c:pt>
                <c:pt idx="45">
                  <c:v>123.15463581554511</c:v>
                </c:pt>
                <c:pt idx="46">
                  <c:v>124.09972299168982</c:v>
                </c:pt>
                <c:pt idx="47">
                  <c:v>125.06110477431977</c:v>
                </c:pt>
                <c:pt idx="48">
                  <c:v>126.6579762098746</c:v>
                </c:pt>
                <c:pt idx="49">
                  <c:v>127.61935799250455</c:v>
                </c:pt>
                <c:pt idx="50">
                  <c:v>127.86377708978334</c:v>
                </c:pt>
                <c:pt idx="51">
                  <c:v>128.98810493726583</c:v>
                </c:pt>
                <c:pt idx="52">
                  <c:v>127.63565259898979</c:v>
                </c:pt>
                <c:pt idx="53">
                  <c:v>127.09793058497642</c:v>
                </c:pt>
                <c:pt idx="54">
                  <c:v>126.86980609418288</c:v>
                </c:pt>
                <c:pt idx="55">
                  <c:v>128.51556134919346</c:v>
                </c:pt>
                <c:pt idx="56">
                  <c:v>129.63988919667594</c:v>
                </c:pt>
                <c:pt idx="57">
                  <c:v>130.09613817826303</c:v>
                </c:pt>
                <c:pt idx="58">
                  <c:v>131.87225028515567</c:v>
                </c:pt>
                <c:pt idx="59">
                  <c:v>131.44859051653907</c:v>
                </c:pt>
                <c:pt idx="60">
                  <c:v>130.61756558579114</c:v>
                </c:pt>
                <c:pt idx="61">
                  <c:v>130.74792243767317</c:v>
                </c:pt>
                <c:pt idx="62">
                  <c:v>130.91086850252572</c:v>
                </c:pt>
                <c:pt idx="63">
                  <c:v>130.34055727554184</c:v>
                </c:pt>
                <c:pt idx="64">
                  <c:v>131.22046602574554</c:v>
                </c:pt>
                <c:pt idx="65">
                  <c:v>131.75818803975889</c:v>
                </c:pt>
                <c:pt idx="66">
                  <c:v>133.04546195209392</c:v>
                </c:pt>
                <c:pt idx="67">
                  <c:v>134.56086035522247</c:v>
                </c:pt>
                <c:pt idx="68">
                  <c:v>135.62000977676394</c:v>
                </c:pt>
                <c:pt idx="69">
                  <c:v>137.21688121231875</c:v>
                </c:pt>
                <c:pt idx="70">
                  <c:v>137.18429199934823</c:v>
                </c:pt>
                <c:pt idx="71">
                  <c:v>137.83607625875837</c:v>
                </c:pt>
                <c:pt idx="72">
                  <c:v>140.14991037966433</c:v>
                </c:pt>
                <c:pt idx="73">
                  <c:v>141.25794362066156</c:v>
                </c:pt>
                <c:pt idx="74">
                  <c:v>142.49633371354085</c:v>
                </c:pt>
                <c:pt idx="75">
                  <c:v>142.10526315789477</c:v>
                </c:pt>
                <c:pt idx="76">
                  <c:v>142.36597686165885</c:v>
                </c:pt>
                <c:pt idx="77">
                  <c:v>145.33159524197495</c:v>
                </c:pt>
                <c:pt idx="78">
                  <c:v>145.62489815870953</c:v>
                </c:pt>
                <c:pt idx="79">
                  <c:v>144.77757862147632</c:v>
                </c:pt>
                <c:pt idx="80">
                  <c:v>144.14208896855143</c:v>
                </c:pt>
                <c:pt idx="81">
                  <c:v>145.90190646895883</c:v>
                </c:pt>
                <c:pt idx="82">
                  <c:v>144.12579436206622</c:v>
                </c:pt>
                <c:pt idx="83">
                  <c:v>144.43539188528604</c:v>
                </c:pt>
                <c:pt idx="84">
                  <c:v>146.29297702460491</c:v>
                </c:pt>
                <c:pt idx="85">
                  <c:v>147.18918038129385</c:v>
                </c:pt>
                <c:pt idx="86">
                  <c:v>148.86752484927496</c:v>
                </c:pt>
                <c:pt idx="87">
                  <c:v>150.83917223399061</c:v>
                </c:pt>
                <c:pt idx="88">
                  <c:v>149.07935473358324</c:v>
                </c:pt>
                <c:pt idx="89">
                  <c:v>149.27489001140628</c:v>
                </c:pt>
                <c:pt idx="90">
                  <c:v>149.35636304383257</c:v>
                </c:pt>
                <c:pt idx="91">
                  <c:v>150.3340394329478</c:v>
                </c:pt>
                <c:pt idx="92">
                  <c:v>151.4746618869155</c:v>
                </c:pt>
                <c:pt idx="93">
                  <c:v>152.20791917875189</c:v>
                </c:pt>
                <c:pt idx="94">
                  <c:v>153.1855955678671</c:v>
                </c:pt>
                <c:pt idx="95">
                  <c:v>154.47286948020212</c:v>
                </c:pt>
                <c:pt idx="96">
                  <c:v>155.61349193416984</c:v>
                </c:pt>
                <c:pt idx="97">
                  <c:v>157.2755417956657</c:v>
                </c:pt>
                <c:pt idx="98">
                  <c:v>157.09630112432791</c:v>
                </c:pt>
                <c:pt idx="99">
                  <c:v>157.74808538373807</c:v>
                </c:pt>
                <c:pt idx="100">
                  <c:v>160.07821411112931</c:v>
                </c:pt>
                <c:pt idx="101">
                  <c:v>161.21883656509704</c:v>
                </c:pt>
                <c:pt idx="102">
                  <c:v>163.4349030470915</c:v>
                </c:pt>
                <c:pt idx="103">
                  <c:v>163.06012709793066</c:v>
                </c:pt>
                <c:pt idx="104">
                  <c:v>163.27195698223895</c:v>
                </c:pt>
                <c:pt idx="105">
                  <c:v>163.06012709793063</c:v>
                </c:pt>
                <c:pt idx="106">
                  <c:v>162.06615610233018</c:v>
                </c:pt>
                <c:pt idx="107">
                  <c:v>161.70767475965462</c:v>
                </c:pt>
                <c:pt idx="108">
                  <c:v>161.85432621802192</c:v>
                </c:pt>
                <c:pt idx="109">
                  <c:v>161.51213948183161</c:v>
                </c:pt>
                <c:pt idx="110">
                  <c:v>162.29428059312374</c:v>
                </c:pt>
                <c:pt idx="111">
                  <c:v>161.07218510672973</c:v>
                </c:pt>
                <c:pt idx="112">
                  <c:v>160.46928466677537</c:v>
                </c:pt>
                <c:pt idx="113">
                  <c:v>160.87664982890669</c:v>
                </c:pt>
                <c:pt idx="114">
                  <c:v>160.29004399543757</c:v>
                </c:pt>
                <c:pt idx="115">
                  <c:v>161.47955026886103</c:v>
                </c:pt>
                <c:pt idx="116">
                  <c:v>162.27798598663847</c:v>
                </c:pt>
                <c:pt idx="117">
                  <c:v>162.9623594590191</c:v>
                </c:pt>
                <c:pt idx="118">
                  <c:v>163.07642170441585</c:v>
                </c:pt>
                <c:pt idx="119">
                  <c:v>163.923741241649</c:v>
                </c:pt>
                <c:pt idx="120">
                  <c:v>162.94606485253379</c:v>
                </c:pt>
                <c:pt idx="121">
                  <c:v>162.19651295421215</c:v>
                </c:pt>
                <c:pt idx="122">
                  <c:v>163.98891966759001</c:v>
                </c:pt>
                <c:pt idx="123">
                  <c:v>163.69561675085544</c:v>
                </c:pt>
                <c:pt idx="124">
                  <c:v>163.09271631090107</c:v>
                </c:pt>
                <c:pt idx="125">
                  <c:v>162.68535114876974</c:v>
                </c:pt>
                <c:pt idx="126">
                  <c:v>161.87062082450709</c:v>
                </c:pt>
                <c:pt idx="127">
                  <c:v>162.97865406550432</c:v>
                </c:pt>
                <c:pt idx="128">
                  <c:v>163.97262506110476</c:v>
                </c:pt>
                <c:pt idx="129">
                  <c:v>163.8911520286785</c:v>
                </c:pt>
                <c:pt idx="130">
                  <c:v>164.59182010754441</c:v>
                </c:pt>
                <c:pt idx="131">
                  <c:v>165.30878279289553</c:v>
                </c:pt>
                <c:pt idx="132">
                  <c:v>164.98289066319046</c:v>
                </c:pt>
                <c:pt idx="133">
                  <c:v>167.88333061756555</c:v>
                </c:pt>
                <c:pt idx="134">
                  <c:v>167.50855466840471</c:v>
                </c:pt>
                <c:pt idx="135">
                  <c:v>167.62261691380149</c:v>
                </c:pt>
                <c:pt idx="136">
                  <c:v>167.31301939058167</c:v>
                </c:pt>
                <c:pt idx="137">
                  <c:v>165.84650480690885</c:v>
                </c:pt>
                <c:pt idx="138">
                  <c:v>164.91771223724939</c:v>
                </c:pt>
                <c:pt idx="139">
                  <c:v>166.93824344142084</c:v>
                </c:pt>
                <c:pt idx="140">
                  <c:v>168.46993645103464</c:v>
                </c:pt>
                <c:pt idx="141">
                  <c:v>169.26837216881205</c:v>
                </c:pt>
                <c:pt idx="142">
                  <c:v>172.90206941502353</c:v>
                </c:pt>
                <c:pt idx="143">
                  <c:v>176.6172396936613</c:v>
                </c:pt>
                <c:pt idx="144">
                  <c:v>180.07169626853502</c:v>
                </c:pt>
                <c:pt idx="145">
                  <c:v>177.85562978654056</c:v>
                </c:pt>
                <c:pt idx="146">
                  <c:v>180.26723154635806</c:v>
                </c:pt>
                <c:pt idx="147">
                  <c:v>179.35473358318387</c:v>
                </c:pt>
                <c:pt idx="148">
                  <c:v>179.04513605996405</c:v>
                </c:pt>
                <c:pt idx="149">
                  <c:v>177.28531855955669</c:v>
                </c:pt>
                <c:pt idx="150">
                  <c:v>179.46879582858065</c:v>
                </c:pt>
                <c:pt idx="151">
                  <c:v>181.79892455597187</c:v>
                </c:pt>
                <c:pt idx="152">
                  <c:v>182.79289555157237</c:v>
                </c:pt>
                <c:pt idx="153">
                  <c:v>183.72168812123181</c:v>
                </c:pt>
                <c:pt idx="154">
                  <c:v>184.97637282059631</c:v>
                </c:pt>
                <c:pt idx="155">
                  <c:v>185.95404920971154</c:v>
                </c:pt>
                <c:pt idx="156">
                  <c:v>185.85628157080004</c:v>
                </c:pt>
                <c:pt idx="157">
                  <c:v>187.30650154798758</c:v>
                </c:pt>
                <c:pt idx="158">
                  <c:v>188.3167671500733</c:v>
                </c:pt>
                <c:pt idx="159">
                  <c:v>189.84846015968714</c:v>
                </c:pt>
                <c:pt idx="160">
                  <c:v>191.85269675737328</c:v>
                </c:pt>
                <c:pt idx="161">
                  <c:v>192.6185432621802</c:v>
                </c:pt>
                <c:pt idx="162">
                  <c:v>192.30894573896038</c:v>
                </c:pt>
                <c:pt idx="163">
                  <c:v>193.09108685025254</c:v>
                </c:pt>
                <c:pt idx="164">
                  <c:v>196.80625712889031</c:v>
                </c:pt>
                <c:pt idx="165">
                  <c:v>195.48639400358476</c:v>
                </c:pt>
                <c:pt idx="166">
                  <c:v>193.69398729020691</c:v>
                </c:pt>
                <c:pt idx="167">
                  <c:v>192.94443539188524</c:v>
                </c:pt>
                <c:pt idx="168">
                  <c:v>191.2823855303894</c:v>
                </c:pt>
                <c:pt idx="169">
                  <c:v>190.71207430340556</c:v>
                </c:pt>
                <c:pt idx="170">
                  <c:v>191.16832328499262</c:v>
                </c:pt>
                <c:pt idx="171">
                  <c:v>191.78751833143224</c:v>
                </c:pt>
                <c:pt idx="172">
                  <c:v>193.00961381782622</c:v>
                </c:pt>
                <c:pt idx="173">
                  <c:v>195.16050187387964</c:v>
                </c:pt>
                <c:pt idx="174">
                  <c:v>195.77969692031928</c:v>
                </c:pt>
                <c:pt idx="175">
                  <c:v>198.54978002281234</c:v>
                </c:pt>
                <c:pt idx="176">
                  <c:v>201.07544402802665</c:v>
                </c:pt>
                <c:pt idx="177">
                  <c:v>203.03079680625703</c:v>
                </c:pt>
                <c:pt idx="178">
                  <c:v>202.31383412090588</c:v>
                </c:pt>
                <c:pt idx="179">
                  <c:v>204.15512465373951</c:v>
                </c:pt>
                <c:pt idx="180">
                  <c:v>205.62163923741227</c:v>
                </c:pt>
                <c:pt idx="181">
                  <c:v>206.51784259410118</c:v>
                </c:pt>
                <c:pt idx="182">
                  <c:v>206.32230731627814</c:v>
                </c:pt>
                <c:pt idx="183">
                  <c:v>206.27342349682237</c:v>
                </c:pt>
                <c:pt idx="184">
                  <c:v>207.59328662212789</c:v>
                </c:pt>
                <c:pt idx="185">
                  <c:v>210.42854815056194</c:v>
                </c:pt>
                <c:pt idx="186">
                  <c:v>209.1249796317417</c:v>
                </c:pt>
                <c:pt idx="187">
                  <c:v>211.38992993319189</c:v>
                </c:pt>
                <c:pt idx="188">
                  <c:v>212.38390092879237</c:v>
                </c:pt>
                <c:pt idx="189">
                  <c:v>213.41046113736334</c:v>
                </c:pt>
                <c:pt idx="190">
                  <c:v>214.04595079028826</c:v>
                </c:pt>
                <c:pt idx="191">
                  <c:v>214.87697572103616</c:v>
                </c:pt>
                <c:pt idx="192">
                  <c:v>215.41469773504951</c:v>
                </c:pt>
                <c:pt idx="193">
                  <c:v>213.60599641518641</c:v>
                </c:pt>
                <c:pt idx="194">
                  <c:v>214.24148606811127</c:v>
                </c:pt>
                <c:pt idx="195">
                  <c:v>215.26804627668227</c:v>
                </c:pt>
                <c:pt idx="196">
                  <c:v>217.32116669382415</c:v>
                </c:pt>
                <c:pt idx="197">
                  <c:v>216.21313345282692</c:v>
                </c:pt>
                <c:pt idx="198">
                  <c:v>213.85041551246522</c:v>
                </c:pt>
                <c:pt idx="199">
                  <c:v>214.97474335994769</c:v>
                </c:pt>
                <c:pt idx="200">
                  <c:v>213.73635326706841</c:v>
                </c:pt>
                <c:pt idx="201">
                  <c:v>214.94215414697717</c:v>
                </c:pt>
                <c:pt idx="202">
                  <c:v>216.78344467981083</c:v>
                </c:pt>
                <c:pt idx="203">
                  <c:v>218.05442398566061</c:v>
                </c:pt>
                <c:pt idx="204">
                  <c:v>217.27228287436847</c:v>
                </c:pt>
                <c:pt idx="205">
                  <c:v>219.37428711096615</c:v>
                </c:pt>
                <c:pt idx="206">
                  <c:v>220.05866058334684</c:v>
                </c:pt>
                <c:pt idx="207">
                  <c:v>221.0689261854325</c:v>
                </c:pt>
                <c:pt idx="208">
                  <c:v>222.79615447286938</c:v>
                </c:pt>
                <c:pt idx="209">
                  <c:v>224.19749063060118</c:v>
                </c:pt>
                <c:pt idx="210">
                  <c:v>225.27293465862789</c:v>
                </c:pt>
                <c:pt idx="211">
                  <c:v>226.67427081635969</c:v>
                </c:pt>
                <c:pt idx="212">
                  <c:v>228.53185595567854</c:v>
                </c:pt>
                <c:pt idx="213">
                  <c:v>228.15708000651773</c:v>
                </c:pt>
                <c:pt idx="214">
                  <c:v>230.0146651458366</c:v>
                </c:pt>
                <c:pt idx="215">
                  <c:v>230.73162783118772</c:v>
                </c:pt>
                <c:pt idx="216">
                  <c:v>230.61756558579097</c:v>
                </c:pt>
                <c:pt idx="217">
                  <c:v>232.91510510021166</c:v>
                </c:pt>
                <c:pt idx="218">
                  <c:v>232.98028352615265</c:v>
                </c:pt>
                <c:pt idx="219">
                  <c:v>234.60974417467799</c:v>
                </c:pt>
                <c:pt idx="220">
                  <c:v>234.28385204497292</c:v>
                </c:pt>
                <c:pt idx="221">
                  <c:v>232.58921297050659</c:v>
                </c:pt>
                <c:pt idx="222">
                  <c:v>229.851719080984</c:v>
                </c:pt>
                <c:pt idx="223">
                  <c:v>231.74189343327336</c:v>
                </c:pt>
                <c:pt idx="224">
                  <c:v>232.29591005377196</c:v>
                </c:pt>
                <c:pt idx="225">
                  <c:v>231.38341209059777</c:v>
                </c:pt>
                <c:pt idx="226">
                  <c:v>231.79077725272913</c:v>
                </c:pt>
                <c:pt idx="227">
                  <c:v>231.3834120905978</c:v>
                </c:pt>
                <c:pt idx="228">
                  <c:v>229.57471077073464</c:v>
                </c:pt>
                <c:pt idx="229">
                  <c:v>232.0677855629784</c:v>
                </c:pt>
                <c:pt idx="230">
                  <c:v>233.0780511650641</c:v>
                </c:pt>
                <c:pt idx="231">
                  <c:v>233.19211341046091</c:v>
                </c:pt>
                <c:pt idx="232">
                  <c:v>232.60550757699176</c:v>
                </c:pt>
                <c:pt idx="233">
                  <c:v>233.64836239204797</c:v>
                </c:pt>
                <c:pt idx="234">
                  <c:v>236.8909890826134</c:v>
                </c:pt>
                <c:pt idx="235">
                  <c:v>238.16196838846315</c:v>
                </c:pt>
                <c:pt idx="236">
                  <c:v>238.56933355059451</c:v>
                </c:pt>
                <c:pt idx="237">
                  <c:v>238.37379827277147</c:v>
                </c:pt>
                <c:pt idx="238">
                  <c:v>238.01531693009591</c:v>
                </c:pt>
                <c:pt idx="239">
                  <c:v>236.05996415186553</c:v>
                </c:pt>
                <c:pt idx="240">
                  <c:v>235.68518820270467</c:v>
                </c:pt>
                <c:pt idx="241">
                  <c:v>234.3490304709139</c:v>
                </c:pt>
                <c:pt idx="242">
                  <c:v>236.14143718429179</c:v>
                </c:pt>
                <c:pt idx="243">
                  <c:v>235.71777741567522</c:v>
                </c:pt>
                <c:pt idx="244">
                  <c:v>236.27179403617387</c:v>
                </c:pt>
                <c:pt idx="245">
                  <c:v>237.20058660583331</c:v>
                </c:pt>
                <c:pt idx="246">
                  <c:v>235.8481342675573</c:v>
                </c:pt>
                <c:pt idx="247">
                  <c:v>235.78295584161626</c:v>
                </c:pt>
                <c:pt idx="248">
                  <c:v>236.56509695290845</c:v>
                </c:pt>
                <c:pt idx="249">
                  <c:v>235.99478572592457</c:v>
                </c:pt>
                <c:pt idx="250">
                  <c:v>236.98875672152502</c:v>
                </c:pt>
                <c:pt idx="251">
                  <c:v>237.57536255499414</c:v>
                </c:pt>
                <c:pt idx="252">
                  <c:v>236.72804301776094</c:v>
                </c:pt>
                <c:pt idx="253">
                  <c:v>235.94590190646878</c:v>
                </c:pt>
                <c:pt idx="254">
                  <c:v>236.84210526315766</c:v>
                </c:pt>
                <c:pt idx="255">
                  <c:v>237.73830861984661</c:v>
                </c:pt>
                <c:pt idx="256">
                  <c:v>237.95013850415492</c:v>
                </c:pt>
                <c:pt idx="257">
                  <c:v>239.15593938406369</c:v>
                </c:pt>
                <c:pt idx="258">
                  <c:v>239.2211178100047</c:v>
                </c:pt>
                <c:pt idx="259">
                  <c:v>238.43897669871254</c:v>
                </c:pt>
                <c:pt idx="260">
                  <c:v>239.0744663516374</c:v>
                </c:pt>
                <c:pt idx="261">
                  <c:v>237.86866547172863</c:v>
                </c:pt>
                <c:pt idx="262">
                  <c:v>237.7871924393024</c:v>
                </c:pt>
                <c:pt idx="263">
                  <c:v>238.5204497311388</c:v>
                </c:pt>
                <c:pt idx="264">
                  <c:v>238.42268209222726</c:v>
                </c:pt>
                <c:pt idx="265">
                  <c:v>239.25370702297522</c:v>
                </c:pt>
                <c:pt idx="266">
                  <c:v>239.51442072673927</c:v>
                </c:pt>
                <c:pt idx="267">
                  <c:v>241.07870294932357</c:v>
                </c:pt>
                <c:pt idx="268">
                  <c:v>241.71419260224849</c:v>
                </c:pt>
                <c:pt idx="269">
                  <c:v>242.90369887567195</c:v>
                </c:pt>
                <c:pt idx="270">
                  <c:v>244.28874042691848</c:v>
                </c:pt>
                <c:pt idx="271">
                  <c:v>245.69007658465028</c:v>
                </c:pt>
                <c:pt idx="272">
                  <c:v>247.48248329802814</c:v>
                </c:pt>
                <c:pt idx="273">
                  <c:v>246.08114714029639</c:v>
                </c:pt>
                <c:pt idx="274">
                  <c:v>244.30503503340378</c:v>
                </c:pt>
                <c:pt idx="275">
                  <c:v>243.05035033403925</c:v>
                </c:pt>
                <c:pt idx="276">
                  <c:v>242.18673619032083</c:v>
                </c:pt>
                <c:pt idx="277">
                  <c:v>243.94655369072822</c:v>
                </c:pt>
                <c:pt idx="278">
                  <c:v>245.55971973276826</c:v>
                </c:pt>
                <c:pt idx="279">
                  <c:v>241.24164901417615</c:v>
                </c:pt>
                <c:pt idx="280">
                  <c:v>242.36597686165865</c:v>
                </c:pt>
                <c:pt idx="281">
                  <c:v>242.67557438487844</c:v>
                </c:pt>
                <c:pt idx="282">
                  <c:v>244.06061593612498</c:v>
                </c:pt>
                <c:pt idx="283">
                  <c:v>244.53315952419729</c:v>
                </c:pt>
                <c:pt idx="284">
                  <c:v>244.56574873716784</c:v>
                </c:pt>
                <c:pt idx="285">
                  <c:v>245.70637119113556</c:v>
                </c:pt>
                <c:pt idx="286">
                  <c:v>245.88561186247335</c:v>
                </c:pt>
                <c:pt idx="287">
                  <c:v>245.98337950138489</c:v>
                </c:pt>
                <c:pt idx="288">
                  <c:v>245.78784422356185</c:v>
                </c:pt>
                <c:pt idx="289">
                  <c:v>245.6737819781651</c:v>
                </c:pt>
                <c:pt idx="290">
                  <c:v>243.05035033403928</c:v>
                </c:pt>
                <c:pt idx="291">
                  <c:v>243.34365325077385</c:v>
                </c:pt>
                <c:pt idx="292">
                  <c:v>243.37624246374438</c:v>
                </c:pt>
                <c:pt idx="293">
                  <c:v>242.9362880886425</c:v>
                </c:pt>
                <c:pt idx="294">
                  <c:v>243.44142088968533</c:v>
                </c:pt>
                <c:pt idx="295">
                  <c:v>245.39677366791571</c:v>
                </c:pt>
                <c:pt idx="296">
                  <c:v>244.97311389929914</c:v>
                </c:pt>
                <c:pt idx="297">
                  <c:v>243.08293954700974</c:v>
                </c:pt>
                <c:pt idx="298">
                  <c:v>241.81196024115999</c:v>
                </c:pt>
                <c:pt idx="299">
                  <c:v>243.50659931562635</c:v>
                </c:pt>
                <c:pt idx="300">
                  <c:v>242.80593123676044</c:v>
                </c:pt>
              </c:numCache>
            </c:numRef>
          </c:val>
          <c:smooth val="0"/>
          <c:extLst>
            <c:ext xmlns:c16="http://schemas.microsoft.com/office/drawing/2014/chart" uri="{C3380CC4-5D6E-409C-BE32-E72D297353CC}">
              <c16:uniqueId val="{00000002-4891-47F2-B9E8-EDBAAF0823A6}"/>
            </c:ext>
          </c:extLst>
        </c:ser>
        <c:ser>
          <c:idx val="3"/>
          <c:order val="3"/>
          <c:tx>
            <c:strRef>
              <c:f>Blad1!$E$1</c:f>
              <c:strCache>
                <c:ptCount val="1"/>
                <c:pt idx="0">
                  <c:v>Korta räntefonder</c:v>
                </c:pt>
              </c:strCache>
            </c:strRef>
          </c:tx>
          <c:spPr>
            <a:ln w="28575" cap="rnd">
              <a:solidFill>
                <a:srgbClr val="7030A0"/>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Blad1!$E$2:$E$302</c:f>
              <c:numCache>
                <c:formatCode>General</c:formatCode>
                <c:ptCount val="301"/>
                <c:pt idx="0">
                  <c:v>100</c:v>
                </c:pt>
                <c:pt idx="1">
                  <c:v>100.18908698001081</c:v>
                </c:pt>
                <c:pt idx="2">
                  <c:v>100.45921123716909</c:v>
                </c:pt>
                <c:pt idx="3">
                  <c:v>100.71582928146945</c:v>
                </c:pt>
                <c:pt idx="4">
                  <c:v>101.01296596434359</c:v>
                </c:pt>
                <c:pt idx="5">
                  <c:v>101.32360886007561</c:v>
                </c:pt>
                <c:pt idx="6">
                  <c:v>101.66126418152346</c:v>
                </c:pt>
                <c:pt idx="7">
                  <c:v>101.93138843868176</c:v>
                </c:pt>
                <c:pt idx="8">
                  <c:v>102.22852512155589</c:v>
                </c:pt>
                <c:pt idx="9">
                  <c:v>102.57968665586169</c:v>
                </c:pt>
                <c:pt idx="10">
                  <c:v>102.83630470016206</c:v>
                </c:pt>
                <c:pt idx="11">
                  <c:v>103.11993517017825</c:v>
                </c:pt>
                <c:pt idx="12">
                  <c:v>103.51161534305778</c:v>
                </c:pt>
                <c:pt idx="13">
                  <c:v>103.94381415451105</c:v>
                </c:pt>
                <c:pt idx="14">
                  <c:v>104.26796326310101</c:v>
                </c:pt>
                <c:pt idx="15">
                  <c:v>104.6326310102647</c:v>
                </c:pt>
                <c:pt idx="16">
                  <c:v>104.98379254457049</c:v>
                </c:pt>
                <c:pt idx="17">
                  <c:v>105.42949756888167</c:v>
                </c:pt>
                <c:pt idx="18">
                  <c:v>105.84819016747703</c:v>
                </c:pt>
                <c:pt idx="19">
                  <c:v>106.15883306320904</c:v>
                </c:pt>
                <c:pt idx="20">
                  <c:v>106.41545110750945</c:v>
                </c:pt>
                <c:pt idx="21">
                  <c:v>106.76661264181521</c:v>
                </c:pt>
                <c:pt idx="22">
                  <c:v>107.2123176661264</c:v>
                </c:pt>
                <c:pt idx="23">
                  <c:v>107.65802269043756</c:v>
                </c:pt>
                <c:pt idx="24">
                  <c:v>107.99567801188542</c:v>
                </c:pt>
                <c:pt idx="25">
                  <c:v>108.37385197190703</c:v>
                </c:pt>
                <c:pt idx="26">
                  <c:v>108.56293895191783</c:v>
                </c:pt>
                <c:pt idx="27">
                  <c:v>108.96812533765528</c:v>
                </c:pt>
                <c:pt idx="28">
                  <c:v>109.21123716909773</c:v>
                </c:pt>
                <c:pt idx="29">
                  <c:v>109.33279308481896</c:v>
                </c:pt>
                <c:pt idx="30">
                  <c:v>109.49486763911392</c:v>
                </c:pt>
                <c:pt idx="31">
                  <c:v>109.67044840626683</c:v>
                </c:pt>
                <c:pt idx="32">
                  <c:v>109.90005402485137</c:v>
                </c:pt>
                <c:pt idx="33">
                  <c:v>110.10264721772008</c:v>
                </c:pt>
                <c:pt idx="34">
                  <c:v>110.35926526202046</c:v>
                </c:pt>
                <c:pt idx="35">
                  <c:v>110.64289573203666</c:v>
                </c:pt>
                <c:pt idx="36">
                  <c:v>110.88600756347913</c:v>
                </c:pt>
                <c:pt idx="37">
                  <c:v>111.14262560777954</c:v>
                </c:pt>
                <c:pt idx="38">
                  <c:v>111.35872501350617</c:v>
                </c:pt>
                <c:pt idx="39">
                  <c:v>111.80443003781735</c:v>
                </c:pt>
                <c:pt idx="40">
                  <c:v>112.1150729335494</c:v>
                </c:pt>
                <c:pt idx="41">
                  <c:v>112.53376553214474</c:v>
                </c:pt>
                <c:pt idx="42">
                  <c:v>112.84440842787677</c:v>
                </c:pt>
                <c:pt idx="43">
                  <c:v>113.18206374932463</c:v>
                </c:pt>
                <c:pt idx="44">
                  <c:v>113.64127498649374</c:v>
                </c:pt>
                <c:pt idx="45">
                  <c:v>113.99243652079953</c:v>
                </c:pt>
                <c:pt idx="46">
                  <c:v>114.42463533225278</c:v>
                </c:pt>
                <c:pt idx="47">
                  <c:v>114.708265802269</c:v>
                </c:pt>
                <c:pt idx="48">
                  <c:v>115.0999459751485</c:v>
                </c:pt>
                <c:pt idx="49">
                  <c:v>115.51863857374386</c:v>
                </c:pt>
                <c:pt idx="50">
                  <c:v>115.8292814694759</c:v>
                </c:pt>
                <c:pt idx="51">
                  <c:v>116.24797406807123</c:v>
                </c:pt>
                <c:pt idx="52">
                  <c:v>116.46407347379788</c:v>
                </c:pt>
                <c:pt idx="53">
                  <c:v>116.81523500810366</c:v>
                </c:pt>
                <c:pt idx="54">
                  <c:v>117.00432198811446</c:v>
                </c:pt>
                <c:pt idx="55">
                  <c:v>117.49054565099938</c:v>
                </c:pt>
                <c:pt idx="56">
                  <c:v>117.90923824959474</c:v>
                </c:pt>
                <c:pt idx="57">
                  <c:v>118.49000540248507</c:v>
                </c:pt>
                <c:pt idx="58">
                  <c:v>118.89519178822249</c:v>
                </c:pt>
                <c:pt idx="59">
                  <c:v>119.16531604538079</c:v>
                </c:pt>
                <c:pt idx="60">
                  <c:v>119.47595894111282</c:v>
                </c:pt>
                <c:pt idx="61">
                  <c:v>119.74608319827112</c:v>
                </c:pt>
                <c:pt idx="62">
                  <c:v>120.02971366828736</c:v>
                </c:pt>
                <c:pt idx="63">
                  <c:v>120.31334413830355</c:v>
                </c:pt>
                <c:pt idx="64">
                  <c:v>120.70502431118308</c:v>
                </c:pt>
                <c:pt idx="65">
                  <c:v>121.12371690977845</c:v>
                </c:pt>
                <c:pt idx="66">
                  <c:v>121.51539708265797</c:v>
                </c:pt>
                <c:pt idx="67">
                  <c:v>121.96110210696915</c:v>
                </c:pt>
                <c:pt idx="68">
                  <c:v>122.36628849270657</c:v>
                </c:pt>
                <c:pt idx="69">
                  <c:v>122.82549972987567</c:v>
                </c:pt>
                <c:pt idx="70">
                  <c:v>123.27120475418685</c:v>
                </c:pt>
                <c:pt idx="71">
                  <c:v>123.71690977849804</c:v>
                </c:pt>
                <c:pt idx="72">
                  <c:v>124.20313344138297</c:v>
                </c:pt>
                <c:pt idx="73">
                  <c:v>124.54078876283084</c:v>
                </c:pt>
                <c:pt idx="74">
                  <c:v>124.94597514856829</c:v>
                </c:pt>
                <c:pt idx="75">
                  <c:v>125.28363047001615</c:v>
                </c:pt>
                <c:pt idx="76">
                  <c:v>125.6077795786061</c:v>
                </c:pt>
                <c:pt idx="77">
                  <c:v>126.0804970286331</c:v>
                </c:pt>
                <c:pt idx="78">
                  <c:v>126.47217720151264</c:v>
                </c:pt>
                <c:pt idx="79">
                  <c:v>126.71528903295507</c:v>
                </c:pt>
                <c:pt idx="80">
                  <c:v>126.90437601296586</c:v>
                </c:pt>
                <c:pt idx="81">
                  <c:v>127.24203133441372</c:v>
                </c:pt>
                <c:pt idx="82">
                  <c:v>127.44462452728244</c:v>
                </c:pt>
                <c:pt idx="83">
                  <c:v>127.71474878444073</c:v>
                </c:pt>
                <c:pt idx="84">
                  <c:v>128.0524041058886</c:v>
                </c:pt>
                <c:pt idx="85">
                  <c:v>128.34954078876271</c:v>
                </c:pt>
                <c:pt idx="86">
                  <c:v>128.6331712587789</c:v>
                </c:pt>
                <c:pt idx="87">
                  <c:v>129.03835764451634</c:v>
                </c:pt>
                <c:pt idx="88">
                  <c:v>129.17341977309547</c:v>
                </c:pt>
                <c:pt idx="89">
                  <c:v>129.34900054024837</c:v>
                </c:pt>
                <c:pt idx="90">
                  <c:v>129.53808752025915</c:v>
                </c:pt>
                <c:pt idx="91">
                  <c:v>129.75418692598578</c:v>
                </c:pt>
                <c:pt idx="92">
                  <c:v>129.94327390599656</c:v>
                </c:pt>
                <c:pt idx="93">
                  <c:v>130.11885467314946</c:v>
                </c:pt>
                <c:pt idx="94">
                  <c:v>130.32144786601816</c:v>
                </c:pt>
                <c:pt idx="95">
                  <c:v>130.5510534846027</c:v>
                </c:pt>
                <c:pt idx="96">
                  <c:v>130.76715289032933</c:v>
                </c:pt>
                <c:pt idx="97">
                  <c:v>130.98325229605598</c:v>
                </c:pt>
                <c:pt idx="98">
                  <c:v>131.14532685035095</c:v>
                </c:pt>
                <c:pt idx="99">
                  <c:v>131.32090761750388</c:v>
                </c:pt>
                <c:pt idx="100">
                  <c:v>131.59103187466218</c:v>
                </c:pt>
                <c:pt idx="101">
                  <c:v>131.82063749324669</c:v>
                </c:pt>
                <c:pt idx="102">
                  <c:v>132.14478660183667</c:v>
                </c:pt>
                <c:pt idx="103">
                  <c:v>132.23933009184208</c:v>
                </c:pt>
                <c:pt idx="104">
                  <c:v>132.32036736898957</c:v>
                </c:pt>
                <c:pt idx="105">
                  <c:v>132.42841707185286</c:v>
                </c:pt>
                <c:pt idx="106">
                  <c:v>132.563479200432</c:v>
                </c:pt>
                <c:pt idx="107">
                  <c:v>132.64451647757946</c:v>
                </c:pt>
                <c:pt idx="108">
                  <c:v>132.73905996758486</c:v>
                </c:pt>
                <c:pt idx="109">
                  <c:v>132.88762830902192</c:v>
                </c:pt>
                <c:pt idx="110">
                  <c:v>133.09022150189065</c:v>
                </c:pt>
                <c:pt idx="111">
                  <c:v>133.19827120475395</c:v>
                </c:pt>
                <c:pt idx="112">
                  <c:v>133.34683954619101</c:v>
                </c:pt>
                <c:pt idx="113">
                  <c:v>133.53592652620182</c:v>
                </c:pt>
                <c:pt idx="114">
                  <c:v>133.69800108049679</c:v>
                </c:pt>
                <c:pt idx="115">
                  <c:v>133.91410048622345</c:v>
                </c:pt>
                <c:pt idx="116">
                  <c:v>134.08968125337634</c:v>
                </c:pt>
                <c:pt idx="117">
                  <c:v>134.3327930848188</c:v>
                </c:pt>
                <c:pt idx="118">
                  <c:v>134.57590491626129</c:v>
                </c:pt>
                <c:pt idx="119">
                  <c:v>134.83252296056168</c:v>
                </c:pt>
                <c:pt idx="120">
                  <c:v>135.06212857914625</c:v>
                </c:pt>
                <c:pt idx="121">
                  <c:v>135.35926526202036</c:v>
                </c:pt>
                <c:pt idx="122">
                  <c:v>135.69692058346823</c:v>
                </c:pt>
                <c:pt idx="123">
                  <c:v>136.0345759049161</c:v>
                </c:pt>
                <c:pt idx="124">
                  <c:v>136.3047001620744</c:v>
                </c:pt>
                <c:pt idx="125">
                  <c:v>136.66936790923808</c:v>
                </c:pt>
                <c:pt idx="126">
                  <c:v>136.93949216639638</c:v>
                </c:pt>
                <c:pt idx="127">
                  <c:v>137.27714748784425</c:v>
                </c:pt>
                <c:pt idx="128">
                  <c:v>137.62830902215003</c:v>
                </c:pt>
                <c:pt idx="129">
                  <c:v>137.93895191788206</c:v>
                </c:pt>
                <c:pt idx="130">
                  <c:v>138.31712587790366</c:v>
                </c:pt>
                <c:pt idx="131">
                  <c:v>138.6547811993515</c:v>
                </c:pt>
                <c:pt idx="132">
                  <c:v>139.04646137223105</c:v>
                </c:pt>
                <c:pt idx="133">
                  <c:v>139.61372231226346</c:v>
                </c:pt>
                <c:pt idx="134">
                  <c:v>139.88384656942173</c:v>
                </c:pt>
                <c:pt idx="135">
                  <c:v>140.27552674230125</c:v>
                </c:pt>
                <c:pt idx="136">
                  <c:v>140.72123176661245</c:v>
                </c:pt>
                <c:pt idx="137">
                  <c:v>141.1399243652078</c:v>
                </c:pt>
                <c:pt idx="138">
                  <c:v>141.58562938951897</c:v>
                </c:pt>
                <c:pt idx="139">
                  <c:v>142.11237169097762</c:v>
                </c:pt>
                <c:pt idx="140">
                  <c:v>142.6121015667205</c:v>
                </c:pt>
                <c:pt idx="141">
                  <c:v>142.85521339816296</c:v>
                </c:pt>
                <c:pt idx="142">
                  <c:v>143.6250675310641</c:v>
                </c:pt>
                <c:pt idx="143">
                  <c:v>144.15180983252279</c:v>
                </c:pt>
                <c:pt idx="144">
                  <c:v>144.90815775256601</c:v>
                </c:pt>
                <c:pt idx="145">
                  <c:v>145.35386277687718</c:v>
                </c:pt>
                <c:pt idx="146">
                  <c:v>145.82658022690418</c:v>
                </c:pt>
                <c:pt idx="147">
                  <c:v>146.04267963263081</c:v>
                </c:pt>
                <c:pt idx="148">
                  <c:v>146.2182603997837</c:v>
                </c:pt>
                <c:pt idx="149">
                  <c:v>146.3938411669366</c:v>
                </c:pt>
                <c:pt idx="150">
                  <c:v>146.60994057266322</c:v>
                </c:pt>
                <c:pt idx="151">
                  <c:v>146.96110210696901</c:v>
                </c:pt>
                <c:pt idx="152">
                  <c:v>147.08265802269025</c:v>
                </c:pt>
                <c:pt idx="153">
                  <c:v>147.25823878984315</c:v>
                </c:pt>
                <c:pt idx="154">
                  <c:v>147.37979470556436</c:v>
                </c:pt>
                <c:pt idx="155">
                  <c:v>147.46083198271185</c:v>
                </c:pt>
                <c:pt idx="156">
                  <c:v>147.50135062128558</c:v>
                </c:pt>
                <c:pt idx="157">
                  <c:v>147.6229065370068</c:v>
                </c:pt>
                <c:pt idx="158">
                  <c:v>147.77147487844385</c:v>
                </c:pt>
                <c:pt idx="159">
                  <c:v>147.83900594273342</c:v>
                </c:pt>
                <c:pt idx="160">
                  <c:v>147.93354943273886</c:v>
                </c:pt>
                <c:pt idx="161">
                  <c:v>147.93354943273886</c:v>
                </c:pt>
                <c:pt idx="162">
                  <c:v>147.97406807131262</c:v>
                </c:pt>
                <c:pt idx="163">
                  <c:v>148.04159913560218</c:v>
                </c:pt>
                <c:pt idx="164">
                  <c:v>148.13614262560759</c:v>
                </c:pt>
                <c:pt idx="165">
                  <c:v>148.16315505132343</c:v>
                </c:pt>
                <c:pt idx="166">
                  <c:v>148.14964883846551</c:v>
                </c:pt>
                <c:pt idx="167">
                  <c:v>148.27120475418675</c:v>
                </c:pt>
                <c:pt idx="168">
                  <c:v>148.392760669908</c:v>
                </c:pt>
                <c:pt idx="169">
                  <c:v>148.55483522420298</c:v>
                </c:pt>
                <c:pt idx="170">
                  <c:v>148.71690977849795</c:v>
                </c:pt>
                <c:pt idx="171">
                  <c:v>148.98703403565622</c:v>
                </c:pt>
                <c:pt idx="172">
                  <c:v>149.27066450567241</c:v>
                </c:pt>
                <c:pt idx="173">
                  <c:v>149.55429497568863</c:v>
                </c:pt>
                <c:pt idx="174">
                  <c:v>149.85143165856275</c:v>
                </c:pt>
                <c:pt idx="175">
                  <c:v>150.13506212857894</c:v>
                </c:pt>
                <c:pt idx="176">
                  <c:v>150.45921123716892</c:v>
                </c:pt>
                <c:pt idx="177">
                  <c:v>150.75634792004303</c:v>
                </c:pt>
                <c:pt idx="178">
                  <c:v>150.97244732576965</c:v>
                </c:pt>
                <c:pt idx="179">
                  <c:v>151.24257158292792</c:v>
                </c:pt>
                <c:pt idx="180">
                  <c:v>151.49918962722828</c:v>
                </c:pt>
                <c:pt idx="181">
                  <c:v>151.80983252296031</c:v>
                </c:pt>
                <c:pt idx="182">
                  <c:v>152.13398163155026</c:v>
                </c:pt>
                <c:pt idx="183">
                  <c:v>152.43111831442437</c:v>
                </c:pt>
                <c:pt idx="184">
                  <c:v>152.71474878444059</c:v>
                </c:pt>
                <c:pt idx="185">
                  <c:v>153.01188546731473</c:v>
                </c:pt>
                <c:pt idx="186">
                  <c:v>153.25499729875719</c:v>
                </c:pt>
                <c:pt idx="187">
                  <c:v>153.56564019448922</c:v>
                </c:pt>
                <c:pt idx="188">
                  <c:v>153.82225823878957</c:v>
                </c:pt>
                <c:pt idx="189">
                  <c:v>154.14640734737952</c:v>
                </c:pt>
                <c:pt idx="190">
                  <c:v>154.38951917882201</c:v>
                </c:pt>
                <c:pt idx="191">
                  <c:v>154.59211237169075</c:v>
                </c:pt>
                <c:pt idx="192">
                  <c:v>154.78119935170153</c:v>
                </c:pt>
                <c:pt idx="193">
                  <c:v>155.03781739600191</c:v>
                </c:pt>
                <c:pt idx="194">
                  <c:v>155.17287952458105</c:v>
                </c:pt>
                <c:pt idx="195">
                  <c:v>155.30794165316019</c:v>
                </c:pt>
                <c:pt idx="196">
                  <c:v>155.52404105888684</c:v>
                </c:pt>
                <c:pt idx="197">
                  <c:v>155.71312803889765</c:v>
                </c:pt>
                <c:pt idx="198">
                  <c:v>155.78065910318722</c:v>
                </c:pt>
                <c:pt idx="199">
                  <c:v>155.96974608319803</c:v>
                </c:pt>
                <c:pt idx="200">
                  <c:v>156.11831442463509</c:v>
                </c:pt>
                <c:pt idx="201">
                  <c:v>156.36142625607755</c:v>
                </c:pt>
                <c:pt idx="202">
                  <c:v>156.55051323608836</c:v>
                </c:pt>
                <c:pt idx="203">
                  <c:v>156.80713128038875</c:v>
                </c:pt>
                <c:pt idx="204">
                  <c:v>156.98271204754164</c:v>
                </c:pt>
                <c:pt idx="205">
                  <c:v>157.18530524041034</c:v>
                </c:pt>
                <c:pt idx="206">
                  <c:v>157.32036736898951</c:v>
                </c:pt>
                <c:pt idx="207">
                  <c:v>157.46893571042656</c:v>
                </c:pt>
                <c:pt idx="208">
                  <c:v>157.6039978390057</c:v>
                </c:pt>
                <c:pt idx="209">
                  <c:v>157.72555375472695</c:v>
                </c:pt>
                <c:pt idx="210">
                  <c:v>157.88762830902195</c:v>
                </c:pt>
                <c:pt idx="211">
                  <c:v>158.09022150189068</c:v>
                </c:pt>
                <c:pt idx="212">
                  <c:v>158.14424635332236</c:v>
                </c:pt>
                <c:pt idx="213">
                  <c:v>158.22528363046985</c:v>
                </c:pt>
                <c:pt idx="214">
                  <c:v>158.31982712047522</c:v>
                </c:pt>
                <c:pt idx="215">
                  <c:v>158.33333333333314</c:v>
                </c:pt>
                <c:pt idx="216">
                  <c:v>158.30632090761731</c:v>
                </c:pt>
                <c:pt idx="217">
                  <c:v>158.42787682333852</c:v>
                </c:pt>
                <c:pt idx="218">
                  <c:v>158.49540788762809</c:v>
                </c:pt>
                <c:pt idx="219">
                  <c:v>158.56293895191766</c:v>
                </c:pt>
                <c:pt idx="220">
                  <c:v>158.54943273905974</c:v>
                </c:pt>
                <c:pt idx="221">
                  <c:v>158.53592652620182</c:v>
                </c:pt>
                <c:pt idx="222">
                  <c:v>158.40086439762268</c:v>
                </c:pt>
                <c:pt idx="223">
                  <c:v>158.40086439762268</c:v>
                </c:pt>
                <c:pt idx="224">
                  <c:v>158.38735818476476</c:v>
                </c:pt>
                <c:pt idx="225">
                  <c:v>158.22528363046979</c:v>
                </c:pt>
                <c:pt idx="226">
                  <c:v>158.1442463533223</c:v>
                </c:pt>
                <c:pt idx="227">
                  <c:v>158.06320907617481</c:v>
                </c:pt>
                <c:pt idx="228">
                  <c:v>157.98217179902733</c:v>
                </c:pt>
                <c:pt idx="229">
                  <c:v>157.98217179902733</c:v>
                </c:pt>
                <c:pt idx="230">
                  <c:v>157.96866558616941</c:v>
                </c:pt>
                <c:pt idx="231">
                  <c:v>157.9416531604536</c:v>
                </c:pt>
                <c:pt idx="232">
                  <c:v>157.92814694759568</c:v>
                </c:pt>
                <c:pt idx="233">
                  <c:v>157.92814694759568</c:v>
                </c:pt>
                <c:pt idx="234">
                  <c:v>157.90113452187984</c:v>
                </c:pt>
                <c:pt idx="235">
                  <c:v>157.90113452187984</c:v>
                </c:pt>
                <c:pt idx="236">
                  <c:v>157.86061588330608</c:v>
                </c:pt>
                <c:pt idx="237">
                  <c:v>157.79308481901651</c:v>
                </c:pt>
                <c:pt idx="238">
                  <c:v>157.77957860615859</c:v>
                </c:pt>
                <c:pt idx="239">
                  <c:v>157.72555375472695</c:v>
                </c:pt>
                <c:pt idx="240">
                  <c:v>157.64451647757946</c:v>
                </c:pt>
                <c:pt idx="241">
                  <c:v>157.59049162614781</c:v>
                </c:pt>
                <c:pt idx="242">
                  <c:v>157.54997298757408</c:v>
                </c:pt>
                <c:pt idx="243">
                  <c:v>157.4959481361424</c:v>
                </c:pt>
                <c:pt idx="244">
                  <c:v>157.48244192328448</c:v>
                </c:pt>
                <c:pt idx="245">
                  <c:v>157.46893571042659</c:v>
                </c:pt>
                <c:pt idx="246">
                  <c:v>157.30686115613162</c:v>
                </c:pt>
                <c:pt idx="247">
                  <c:v>157.26634251755789</c:v>
                </c:pt>
                <c:pt idx="248">
                  <c:v>157.22582387898413</c:v>
                </c:pt>
                <c:pt idx="249">
                  <c:v>157.19881145326829</c:v>
                </c:pt>
                <c:pt idx="250">
                  <c:v>157.14478660183661</c:v>
                </c:pt>
                <c:pt idx="251">
                  <c:v>157.10426796326286</c:v>
                </c:pt>
                <c:pt idx="252">
                  <c:v>156.9556996218258</c:v>
                </c:pt>
                <c:pt idx="253">
                  <c:v>156.9556996218258</c:v>
                </c:pt>
                <c:pt idx="254">
                  <c:v>156.90167477039415</c:v>
                </c:pt>
                <c:pt idx="255">
                  <c:v>156.84764991896247</c:v>
                </c:pt>
                <c:pt idx="256">
                  <c:v>156.84764991896247</c:v>
                </c:pt>
                <c:pt idx="257">
                  <c:v>156.78011885467291</c:v>
                </c:pt>
                <c:pt idx="258">
                  <c:v>156.71258779038334</c:v>
                </c:pt>
                <c:pt idx="259">
                  <c:v>156.64505672609377</c:v>
                </c:pt>
                <c:pt idx="260">
                  <c:v>156.5775256618042</c:v>
                </c:pt>
                <c:pt idx="261">
                  <c:v>156.49648838465671</c:v>
                </c:pt>
                <c:pt idx="262">
                  <c:v>156.40194489465131</c:v>
                </c:pt>
                <c:pt idx="263">
                  <c:v>156.26688276607217</c:v>
                </c:pt>
                <c:pt idx="264">
                  <c:v>156.14532685035093</c:v>
                </c:pt>
                <c:pt idx="265">
                  <c:v>156.11831442463512</c:v>
                </c:pt>
                <c:pt idx="266">
                  <c:v>156.13182063749304</c:v>
                </c:pt>
                <c:pt idx="267">
                  <c:v>156.1588330632089</c:v>
                </c:pt>
                <c:pt idx="268">
                  <c:v>156.21285791464055</c:v>
                </c:pt>
                <c:pt idx="269">
                  <c:v>156.17233927606679</c:v>
                </c:pt>
                <c:pt idx="270">
                  <c:v>156.23987034035639</c:v>
                </c:pt>
                <c:pt idx="271">
                  <c:v>156.26688276607223</c:v>
                </c:pt>
                <c:pt idx="272">
                  <c:v>156.28038897893015</c:v>
                </c:pt>
                <c:pt idx="273">
                  <c:v>156.18584548892477</c:v>
                </c:pt>
                <c:pt idx="274">
                  <c:v>156.03727714748771</c:v>
                </c:pt>
                <c:pt idx="275">
                  <c:v>155.99675850891396</c:v>
                </c:pt>
                <c:pt idx="276">
                  <c:v>155.9562398703402</c:v>
                </c:pt>
                <c:pt idx="277">
                  <c:v>156.0507833603456</c:v>
                </c:pt>
                <c:pt idx="278">
                  <c:v>156.09130199891933</c:v>
                </c:pt>
                <c:pt idx="279">
                  <c:v>155.45650999459735</c:v>
                </c:pt>
                <c:pt idx="280">
                  <c:v>155.71312803889774</c:v>
                </c:pt>
                <c:pt idx="281">
                  <c:v>155.86169638033479</c:v>
                </c:pt>
                <c:pt idx="282">
                  <c:v>156.09130199891931</c:v>
                </c:pt>
                <c:pt idx="283">
                  <c:v>156.23987034035639</c:v>
                </c:pt>
                <c:pt idx="284">
                  <c:v>156.38843868179345</c:v>
                </c:pt>
                <c:pt idx="285">
                  <c:v>156.44246353322509</c:v>
                </c:pt>
                <c:pt idx="286">
                  <c:v>156.41545110750926</c:v>
                </c:pt>
                <c:pt idx="287">
                  <c:v>156.52350081037255</c:v>
                </c:pt>
                <c:pt idx="288">
                  <c:v>156.55051323608836</c:v>
                </c:pt>
                <c:pt idx="289">
                  <c:v>156.63155051323585</c:v>
                </c:pt>
                <c:pt idx="290">
                  <c:v>156.63155051323585</c:v>
                </c:pt>
                <c:pt idx="291">
                  <c:v>156.63155051323585</c:v>
                </c:pt>
                <c:pt idx="292">
                  <c:v>156.67206915180961</c:v>
                </c:pt>
                <c:pt idx="293">
                  <c:v>156.65856293895169</c:v>
                </c:pt>
                <c:pt idx="294">
                  <c:v>156.65856293895169</c:v>
                </c:pt>
                <c:pt idx="295">
                  <c:v>156.69908157752545</c:v>
                </c:pt>
                <c:pt idx="296">
                  <c:v>156.72609400324129</c:v>
                </c:pt>
                <c:pt idx="297">
                  <c:v>156.63155051323588</c:v>
                </c:pt>
                <c:pt idx="298">
                  <c:v>156.57752566180423</c:v>
                </c:pt>
                <c:pt idx="299">
                  <c:v>156.57752566180423</c:v>
                </c:pt>
                <c:pt idx="300">
                  <c:v>156.59103187466215</c:v>
                </c:pt>
              </c:numCache>
            </c:numRef>
          </c:val>
          <c:smooth val="0"/>
          <c:extLst>
            <c:ext xmlns:c16="http://schemas.microsoft.com/office/drawing/2014/chart" uri="{C3380CC4-5D6E-409C-BE32-E72D297353CC}">
              <c16:uniqueId val="{00000003-4891-47F2-B9E8-EDBAAF0823A6}"/>
            </c:ext>
          </c:extLst>
        </c:ser>
        <c:ser>
          <c:idx val="4"/>
          <c:order val="4"/>
          <c:tx>
            <c:strRef>
              <c:f>Blad1!$F$1</c:f>
              <c:strCache>
                <c:ptCount val="1"/>
                <c:pt idx="0">
                  <c:v>Sparkonto</c:v>
                </c:pt>
              </c:strCache>
            </c:strRef>
          </c:tx>
          <c:spPr>
            <a:ln w="28575" cap="rnd">
              <a:solidFill>
                <a:schemeClr val="accent1">
                  <a:lumMod val="60000"/>
                  <a:lumOff val="40000"/>
                </a:schemeClr>
              </a:solidFill>
              <a:round/>
            </a:ln>
            <a:effectLst/>
          </c:spPr>
          <c:marker>
            <c:symbol val="none"/>
          </c:marker>
          <c:cat>
            <c:numRef>
              <c:f>Blad1!$A$2:$A$302</c:f>
              <c:numCache>
                <c:formatCode>m/d/yyyy</c:formatCode>
                <c:ptCount val="301"/>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pt idx="73">
                  <c:v>37652</c:v>
                </c:pt>
                <c:pt idx="74">
                  <c:v>37680</c:v>
                </c:pt>
                <c:pt idx="75">
                  <c:v>37711</c:v>
                </c:pt>
                <c:pt idx="76">
                  <c:v>37741</c:v>
                </c:pt>
                <c:pt idx="77">
                  <c:v>37772</c:v>
                </c:pt>
                <c:pt idx="78">
                  <c:v>37802</c:v>
                </c:pt>
                <c:pt idx="79">
                  <c:v>37833</c:v>
                </c:pt>
                <c:pt idx="80">
                  <c:v>37864</c:v>
                </c:pt>
                <c:pt idx="81">
                  <c:v>37894</c:v>
                </c:pt>
                <c:pt idx="82">
                  <c:v>37925</c:v>
                </c:pt>
                <c:pt idx="83">
                  <c:v>37955</c:v>
                </c:pt>
                <c:pt idx="84">
                  <c:v>37986</c:v>
                </c:pt>
                <c:pt idx="85">
                  <c:v>38017</c:v>
                </c:pt>
                <c:pt idx="86">
                  <c:v>38046</c:v>
                </c:pt>
                <c:pt idx="87">
                  <c:v>38077</c:v>
                </c:pt>
                <c:pt idx="88">
                  <c:v>38107</c:v>
                </c:pt>
                <c:pt idx="89">
                  <c:v>38138</c:v>
                </c:pt>
                <c:pt idx="90">
                  <c:v>38168</c:v>
                </c:pt>
                <c:pt idx="91">
                  <c:v>38199</c:v>
                </c:pt>
                <c:pt idx="92">
                  <c:v>38230</c:v>
                </c:pt>
                <c:pt idx="93">
                  <c:v>38260</c:v>
                </c:pt>
                <c:pt idx="94">
                  <c:v>38291</c:v>
                </c:pt>
                <c:pt idx="95">
                  <c:v>38321</c:v>
                </c:pt>
                <c:pt idx="96">
                  <c:v>38352</c:v>
                </c:pt>
                <c:pt idx="97">
                  <c:v>38383</c:v>
                </c:pt>
                <c:pt idx="98">
                  <c:v>38411</c:v>
                </c:pt>
                <c:pt idx="99">
                  <c:v>38442</c:v>
                </c:pt>
                <c:pt idx="100">
                  <c:v>38472</c:v>
                </c:pt>
                <c:pt idx="101">
                  <c:v>38503</c:v>
                </c:pt>
                <c:pt idx="102">
                  <c:v>38533</c:v>
                </c:pt>
                <c:pt idx="103">
                  <c:v>38564</c:v>
                </c:pt>
                <c:pt idx="104">
                  <c:v>38595</c:v>
                </c:pt>
                <c:pt idx="105">
                  <c:v>38625</c:v>
                </c:pt>
                <c:pt idx="106">
                  <c:v>38656</c:v>
                </c:pt>
                <c:pt idx="107">
                  <c:v>38686</c:v>
                </c:pt>
                <c:pt idx="108">
                  <c:v>38717</c:v>
                </c:pt>
                <c:pt idx="109">
                  <c:v>38748</c:v>
                </c:pt>
                <c:pt idx="110">
                  <c:v>38776</c:v>
                </c:pt>
                <c:pt idx="111">
                  <c:v>38807</c:v>
                </c:pt>
                <c:pt idx="112">
                  <c:v>38837</c:v>
                </c:pt>
                <c:pt idx="113">
                  <c:v>38868</c:v>
                </c:pt>
                <c:pt idx="114">
                  <c:v>38898</c:v>
                </c:pt>
                <c:pt idx="115">
                  <c:v>38929</c:v>
                </c:pt>
                <c:pt idx="116">
                  <c:v>38960</c:v>
                </c:pt>
                <c:pt idx="117">
                  <c:v>38990</c:v>
                </c:pt>
                <c:pt idx="118">
                  <c:v>39021</c:v>
                </c:pt>
                <c:pt idx="119">
                  <c:v>39051</c:v>
                </c:pt>
                <c:pt idx="120">
                  <c:v>39082</c:v>
                </c:pt>
                <c:pt idx="121">
                  <c:v>39113</c:v>
                </c:pt>
                <c:pt idx="122">
                  <c:v>39141</c:v>
                </c:pt>
                <c:pt idx="123">
                  <c:v>39172</c:v>
                </c:pt>
                <c:pt idx="124">
                  <c:v>39202</c:v>
                </c:pt>
                <c:pt idx="125">
                  <c:v>39233</c:v>
                </c:pt>
                <c:pt idx="126">
                  <c:v>39263</c:v>
                </c:pt>
                <c:pt idx="127">
                  <c:v>39294</c:v>
                </c:pt>
                <c:pt idx="128">
                  <c:v>39325</c:v>
                </c:pt>
                <c:pt idx="129">
                  <c:v>39355</c:v>
                </c:pt>
                <c:pt idx="130">
                  <c:v>39386</c:v>
                </c:pt>
                <c:pt idx="131">
                  <c:v>39416</c:v>
                </c:pt>
                <c:pt idx="132">
                  <c:v>39447</c:v>
                </c:pt>
                <c:pt idx="133">
                  <c:v>39478</c:v>
                </c:pt>
                <c:pt idx="134">
                  <c:v>39507</c:v>
                </c:pt>
                <c:pt idx="135">
                  <c:v>39538</c:v>
                </c:pt>
                <c:pt idx="136">
                  <c:v>39568</c:v>
                </c:pt>
                <c:pt idx="137">
                  <c:v>39599</c:v>
                </c:pt>
                <c:pt idx="138">
                  <c:v>39629</c:v>
                </c:pt>
                <c:pt idx="139">
                  <c:v>39660</c:v>
                </c:pt>
                <c:pt idx="140">
                  <c:v>39691</c:v>
                </c:pt>
                <c:pt idx="141">
                  <c:v>39721</c:v>
                </c:pt>
                <c:pt idx="142">
                  <c:v>39752</c:v>
                </c:pt>
                <c:pt idx="143">
                  <c:v>39782</c:v>
                </c:pt>
                <c:pt idx="144">
                  <c:v>39813</c:v>
                </c:pt>
                <c:pt idx="145">
                  <c:v>39844</c:v>
                </c:pt>
                <c:pt idx="146">
                  <c:v>39872</c:v>
                </c:pt>
                <c:pt idx="147">
                  <c:v>39903</c:v>
                </c:pt>
                <c:pt idx="148">
                  <c:v>39933</c:v>
                </c:pt>
                <c:pt idx="149">
                  <c:v>39964</c:v>
                </c:pt>
                <c:pt idx="150">
                  <c:v>39994</c:v>
                </c:pt>
                <c:pt idx="151">
                  <c:v>40025</c:v>
                </c:pt>
                <c:pt idx="152">
                  <c:v>40056</c:v>
                </c:pt>
                <c:pt idx="153">
                  <c:v>40086</c:v>
                </c:pt>
                <c:pt idx="154">
                  <c:v>40117</c:v>
                </c:pt>
                <c:pt idx="155">
                  <c:v>40147</c:v>
                </c:pt>
                <c:pt idx="156">
                  <c:v>40178</c:v>
                </c:pt>
                <c:pt idx="157">
                  <c:v>40209</c:v>
                </c:pt>
                <c:pt idx="158">
                  <c:v>40237</c:v>
                </c:pt>
                <c:pt idx="159">
                  <c:v>40268</c:v>
                </c:pt>
                <c:pt idx="160">
                  <c:v>40298</c:v>
                </c:pt>
                <c:pt idx="161">
                  <c:v>40329</c:v>
                </c:pt>
                <c:pt idx="162">
                  <c:v>40359</c:v>
                </c:pt>
                <c:pt idx="163">
                  <c:v>40390</c:v>
                </c:pt>
                <c:pt idx="164">
                  <c:v>40421</c:v>
                </c:pt>
                <c:pt idx="165">
                  <c:v>40451</c:v>
                </c:pt>
                <c:pt idx="166">
                  <c:v>40482</c:v>
                </c:pt>
                <c:pt idx="167">
                  <c:v>40512</c:v>
                </c:pt>
                <c:pt idx="168">
                  <c:v>40543</c:v>
                </c:pt>
                <c:pt idx="169">
                  <c:v>40574</c:v>
                </c:pt>
                <c:pt idx="170">
                  <c:v>40602</c:v>
                </c:pt>
                <c:pt idx="171">
                  <c:v>40633</c:v>
                </c:pt>
                <c:pt idx="172">
                  <c:v>40663</c:v>
                </c:pt>
                <c:pt idx="173">
                  <c:v>40694</c:v>
                </c:pt>
                <c:pt idx="174">
                  <c:v>40724</c:v>
                </c:pt>
                <c:pt idx="175">
                  <c:v>40755</c:v>
                </c:pt>
                <c:pt idx="176">
                  <c:v>40786</c:v>
                </c:pt>
                <c:pt idx="177">
                  <c:v>40816</c:v>
                </c:pt>
                <c:pt idx="178">
                  <c:v>40847</c:v>
                </c:pt>
                <c:pt idx="179">
                  <c:v>40877</c:v>
                </c:pt>
                <c:pt idx="180">
                  <c:v>40908</c:v>
                </c:pt>
                <c:pt idx="181">
                  <c:v>40939</c:v>
                </c:pt>
                <c:pt idx="182">
                  <c:v>40968</c:v>
                </c:pt>
                <c:pt idx="183">
                  <c:v>40999</c:v>
                </c:pt>
                <c:pt idx="184">
                  <c:v>41029</c:v>
                </c:pt>
                <c:pt idx="185">
                  <c:v>41060</c:v>
                </c:pt>
                <c:pt idx="186">
                  <c:v>41090</c:v>
                </c:pt>
                <c:pt idx="187">
                  <c:v>41121</c:v>
                </c:pt>
                <c:pt idx="188">
                  <c:v>41152</c:v>
                </c:pt>
                <c:pt idx="189">
                  <c:v>41182</c:v>
                </c:pt>
                <c:pt idx="190">
                  <c:v>41213</c:v>
                </c:pt>
                <c:pt idx="191">
                  <c:v>41243</c:v>
                </c:pt>
                <c:pt idx="192">
                  <c:v>41274</c:v>
                </c:pt>
                <c:pt idx="193">
                  <c:v>41305</c:v>
                </c:pt>
                <c:pt idx="194">
                  <c:v>41333</c:v>
                </c:pt>
                <c:pt idx="195">
                  <c:v>41364</c:v>
                </c:pt>
                <c:pt idx="196">
                  <c:v>41394</c:v>
                </c:pt>
                <c:pt idx="197">
                  <c:v>41425</c:v>
                </c:pt>
                <c:pt idx="198">
                  <c:v>41455</c:v>
                </c:pt>
                <c:pt idx="199">
                  <c:v>41486</c:v>
                </c:pt>
                <c:pt idx="200">
                  <c:v>41517</c:v>
                </c:pt>
                <c:pt idx="201">
                  <c:v>41547</c:v>
                </c:pt>
                <c:pt idx="202">
                  <c:v>41578</c:v>
                </c:pt>
                <c:pt idx="203">
                  <c:v>41608</c:v>
                </c:pt>
                <c:pt idx="204">
                  <c:v>41639</c:v>
                </c:pt>
                <c:pt idx="205">
                  <c:v>41670</c:v>
                </c:pt>
                <c:pt idx="206">
                  <c:v>41698</c:v>
                </c:pt>
                <c:pt idx="207">
                  <c:v>41729</c:v>
                </c:pt>
                <c:pt idx="208">
                  <c:v>41759</c:v>
                </c:pt>
                <c:pt idx="209">
                  <c:v>41790</c:v>
                </c:pt>
                <c:pt idx="210">
                  <c:v>41820</c:v>
                </c:pt>
                <c:pt idx="211">
                  <c:v>41851</c:v>
                </c:pt>
                <c:pt idx="212">
                  <c:v>41882</c:v>
                </c:pt>
                <c:pt idx="213">
                  <c:v>41912</c:v>
                </c:pt>
                <c:pt idx="214">
                  <c:v>41943</c:v>
                </c:pt>
                <c:pt idx="215">
                  <c:v>41973</c:v>
                </c:pt>
                <c:pt idx="216">
                  <c:v>42004</c:v>
                </c:pt>
                <c:pt idx="217">
                  <c:v>42035</c:v>
                </c:pt>
                <c:pt idx="218">
                  <c:v>42063</c:v>
                </c:pt>
                <c:pt idx="219">
                  <c:v>42094</c:v>
                </c:pt>
                <c:pt idx="220">
                  <c:v>42124</c:v>
                </c:pt>
                <c:pt idx="221">
                  <c:v>42155</c:v>
                </c:pt>
                <c:pt idx="222">
                  <c:v>42185</c:v>
                </c:pt>
                <c:pt idx="223">
                  <c:v>42216</c:v>
                </c:pt>
                <c:pt idx="224">
                  <c:v>42247</c:v>
                </c:pt>
                <c:pt idx="225">
                  <c:v>42277</c:v>
                </c:pt>
                <c:pt idx="226">
                  <c:v>42308</c:v>
                </c:pt>
                <c:pt idx="227">
                  <c:v>42338</c:v>
                </c:pt>
                <c:pt idx="228">
                  <c:v>42369</c:v>
                </c:pt>
                <c:pt idx="229">
                  <c:v>42400</c:v>
                </c:pt>
                <c:pt idx="230">
                  <c:v>42429</c:v>
                </c:pt>
                <c:pt idx="231">
                  <c:v>42460</c:v>
                </c:pt>
                <c:pt idx="232">
                  <c:v>42490</c:v>
                </c:pt>
                <c:pt idx="233">
                  <c:v>42521</c:v>
                </c:pt>
                <c:pt idx="234">
                  <c:v>42551</c:v>
                </c:pt>
                <c:pt idx="235">
                  <c:v>42582</c:v>
                </c:pt>
                <c:pt idx="236">
                  <c:v>42613</c:v>
                </c:pt>
                <c:pt idx="237">
                  <c:v>42643</c:v>
                </c:pt>
                <c:pt idx="238">
                  <c:v>42674</c:v>
                </c:pt>
                <c:pt idx="239">
                  <c:v>42704</c:v>
                </c:pt>
                <c:pt idx="240">
                  <c:v>42735</c:v>
                </c:pt>
                <c:pt idx="241">
                  <c:v>42766</c:v>
                </c:pt>
                <c:pt idx="242">
                  <c:v>42794</c:v>
                </c:pt>
                <c:pt idx="243">
                  <c:v>42825</c:v>
                </c:pt>
                <c:pt idx="244">
                  <c:v>42855</c:v>
                </c:pt>
                <c:pt idx="245">
                  <c:v>42886</c:v>
                </c:pt>
                <c:pt idx="246">
                  <c:v>42916</c:v>
                </c:pt>
                <c:pt idx="247">
                  <c:v>42947</c:v>
                </c:pt>
                <c:pt idx="248">
                  <c:v>42978</c:v>
                </c:pt>
                <c:pt idx="249">
                  <c:v>43008</c:v>
                </c:pt>
                <c:pt idx="250">
                  <c:v>43039</c:v>
                </c:pt>
                <c:pt idx="251">
                  <c:v>43069</c:v>
                </c:pt>
                <c:pt idx="252">
                  <c:v>43100</c:v>
                </c:pt>
                <c:pt idx="253">
                  <c:v>43131</c:v>
                </c:pt>
                <c:pt idx="254">
                  <c:v>43159</c:v>
                </c:pt>
                <c:pt idx="255">
                  <c:v>43190</c:v>
                </c:pt>
                <c:pt idx="256">
                  <c:v>43220</c:v>
                </c:pt>
                <c:pt idx="257">
                  <c:v>43251</c:v>
                </c:pt>
                <c:pt idx="258">
                  <c:v>43281</c:v>
                </c:pt>
                <c:pt idx="259">
                  <c:v>43312</c:v>
                </c:pt>
                <c:pt idx="260">
                  <c:v>43343</c:v>
                </c:pt>
                <c:pt idx="261">
                  <c:v>43373</c:v>
                </c:pt>
                <c:pt idx="262">
                  <c:v>43404</c:v>
                </c:pt>
                <c:pt idx="263">
                  <c:v>43434</c:v>
                </c:pt>
                <c:pt idx="264">
                  <c:v>43465</c:v>
                </c:pt>
                <c:pt idx="265">
                  <c:v>43496</c:v>
                </c:pt>
                <c:pt idx="266">
                  <c:v>43524</c:v>
                </c:pt>
                <c:pt idx="267">
                  <c:v>43555</c:v>
                </c:pt>
                <c:pt idx="268">
                  <c:v>43585</c:v>
                </c:pt>
                <c:pt idx="269">
                  <c:v>43616</c:v>
                </c:pt>
                <c:pt idx="270">
                  <c:v>43646</c:v>
                </c:pt>
                <c:pt idx="271">
                  <c:v>43677</c:v>
                </c:pt>
                <c:pt idx="272">
                  <c:v>43708</c:v>
                </c:pt>
                <c:pt idx="273">
                  <c:v>43738</c:v>
                </c:pt>
                <c:pt idx="274">
                  <c:v>43769</c:v>
                </c:pt>
                <c:pt idx="275">
                  <c:v>43799</c:v>
                </c:pt>
                <c:pt idx="276">
                  <c:v>43830</c:v>
                </c:pt>
                <c:pt idx="277">
                  <c:v>43861</c:v>
                </c:pt>
                <c:pt idx="278">
                  <c:v>43890</c:v>
                </c:pt>
                <c:pt idx="279">
                  <c:v>43921</c:v>
                </c:pt>
                <c:pt idx="280">
                  <c:v>43951</c:v>
                </c:pt>
                <c:pt idx="281">
                  <c:v>43982</c:v>
                </c:pt>
                <c:pt idx="282">
                  <c:v>44012</c:v>
                </c:pt>
                <c:pt idx="283">
                  <c:v>44043</c:v>
                </c:pt>
                <c:pt idx="284">
                  <c:v>44074</c:v>
                </c:pt>
                <c:pt idx="285">
                  <c:v>44104</c:v>
                </c:pt>
                <c:pt idx="286">
                  <c:v>44135</c:v>
                </c:pt>
                <c:pt idx="287">
                  <c:v>44165</c:v>
                </c:pt>
                <c:pt idx="288">
                  <c:v>44196</c:v>
                </c:pt>
                <c:pt idx="289">
                  <c:v>44227</c:v>
                </c:pt>
                <c:pt idx="290">
                  <c:v>44255</c:v>
                </c:pt>
                <c:pt idx="291">
                  <c:v>44286</c:v>
                </c:pt>
                <c:pt idx="292">
                  <c:v>44316</c:v>
                </c:pt>
                <c:pt idx="293">
                  <c:v>44347</c:v>
                </c:pt>
                <c:pt idx="294">
                  <c:v>44377</c:v>
                </c:pt>
                <c:pt idx="295">
                  <c:v>44408</c:v>
                </c:pt>
                <c:pt idx="296">
                  <c:v>44439</c:v>
                </c:pt>
                <c:pt idx="297">
                  <c:v>44469</c:v>
                </c:pt>
                <c:pt idx="298">
                  <c:v>44500</c:v>
                </c:pt>
                <c:pt idx="299">
                  <c:v>44530</c:v>
                </c:pt>
                <c:pt idx="300">
                  <c:v>44561</c:v>
                </c:pt>
              </c:numCache>
            </c:numRef>
          </c:cat>
          <c:val>
            <c:numRef>
              <c:f>Blad1!$F$2:$F$302</c:f>
              <c:numCache>
                <c:formatCode>General</c:formatCode>
                <c:ptCount val="301"/>
                <c:pt idx="0">
                  <c:v>100</c:v>
                </c:pt>
                <c:pt idx="1">
                  <c:v>100.17333788325151</c:v>
                </c:pt>
                <c:pt idx="2">
                  <c:v>100.34697622672071</c:v>
                </c:pt>
                <c:pt idx="3">
                  <c:v>100.52091555121901</c:v>
                </c:pt>
                <c:pt idx="4">
                  <c:v>100.6869340157953</c:v>
                </c:pt>
                <c:pt idx="5">
                  <c:v>100.85322667336347</c:v>
                </c:pt>
                <c:pt idx="6">
                  <c:v>101.01979397677552</c:v>
                </c:pt>
                <c:pt idx="7">
                  <c:v>101.18663637963139</c:v>
                </c:pt>
                <c:pt idx="8">
                  <c:v>101.35375433628019</c:v>
                </c:pt>
                <c:pt idx="9">
                  <c:v>101.52114830182141</c:v>
                </c:pt>
                <c:pt idx="10">
                  <c:v>101.69712291134041</c:v>
                </c:pt>
                <c:pt idx="11">
                  <c:v>101.87340255152262</c:v>
                </c:pt>
                <c:pt idx="12">
                  <c:v>102.04998775110172</c:v>
                </c:pt>
                <c:pt idx="13">
                  <c:v>102.21686121516629</c:v>
                </c:pt>
                <c:pt idx="14">
                  <c:v>102.38400755288447</c:v>
                </c:pt>
                <c:pt idx="15">
                  <c:v>102.55142721046279</c:v>
                </c:pt>
                <c:pt idx="16">
                  <c:v>102.72415551578129</c:v>
                </c:pt>
                <c:pt idx="17">
                  <c:v>102.89717474896173</c:v>
                </c:pt>
                <c:pt idx="18">
                  <c:v>103.07048540001658</c:v>
                </c:pt>
                <c:pt idx="19">
                  <c:v>103.23396450047204</c:v>
                </c:pt>
                <c:pt idx="20">
                  <c:v>103.39770289354828</c:v>
                </c:pt>
                <c:pt idx="21">
                  <c:v>103.56170099050685</c:v>
                </c:pt>
                <c:pt idx="22">
                  <c:v>103.6911228476001</c:v>
                </c:pt>
                <c:pt idx="23">
                  <c:v>103.82070644418714</c:v>
                </c:pt>
                <c:pt idx="24">
                  <c:v>103.95045198239505</c:v>
                </c:pt>
                <c:pt idx="25">
                  <c:v>104.05212123031103</c:v>
                </c:pt>
                <c:pt idx="26">
                  <c:v>104.15388991633213</c:v>
                </c:pt>
                <c:pt idx="27">
                  <c:v>104.25575813771428</c:v>
                </c:pt>
                <c:pt idx="28">
                  <c:v>104.33707539822133</c:v>
                </c:pt>
                <c:pt idx="29">
                  <c:v>104.41845608445158</c:v>
                </c:pt>
                <c:pt idx="30">
                  <c:v>104.49990024587571</c:v>
                </c:pt>
                <c:pt idx="31">
                  <c:v>104.58227128861385</c:v>
                </c:pt>
                <c:pt idx="32">
                  <c:v>104.66470725953533</c:v>
                </c:pt>
                <c:pt idx="33">
                  <c:v>104.74720820981918</c:v>
                </c:pt>
                <c:pt idx="34">
                  <c:v>104.83755925481751</c:v>
                </c:pt>
                <c:pt idx="35">
                  <c:v>104.92798823326601</c:v>
                </c:pt>
                <c:pt idx="36">
                  <c:v>105.01849521238718</c:v>
                </c:pt>
                <c:pt idx="37">
                  <c:v>105.1596680617363</c:v>
                </c:pt>
                <c:pt idx="38">
                  <c:v>105.30103068502336</c:v>
                </c:pt>
                <c:pt idx="39">
                  <c:v>105.44258333735513</c:v>
                </c:pt>
                <c:pt idx="40">
                  <c:v>105.58894852924382</c:v>
                </c:pt>
                <c:pt idx="41">
                  <c:v>105.73551689113005</c:v>
                </c:pt>
                <c:pt idx="42">
                  <c:v>105.88228870503474</c:v>
                </c:pt>
                <c:pt idx="43">
                  <c:v>106.03091519523052</c:v>
                </c:pt>
                <c:pt idx="44">
                  <c:v>106.17975031175898</c:v>
                </c:pt>
                <c:pt idx="45">
                  <c:v>106.32879434746796</c:v>
                </c:pt>
                <c:pt idx="46">
                  <c:v>106.48039435298843</c:v>
                </c:pt>
                <c:pt idx="47">
                  <c:v>106.63221050467902</c:v>
                </c:pt>
                <c:pt idx="48">
                  <c:v>106.78424311071367</c:v>
                </c:pt>
                <c:pt idx="49">
                  <c:v>106.94946660043405</c:v>
                </c:pt>
                <c:pt idx="50">
                  <c:v>107.11494573462743</c:v>
                </c:pt>
                <c:pt idx="51">
                  <c:v>107.28068090884348</c:v>
                </c:pt>
                <c:pt idx="52">
                  <c:v>107.45067961844396</c:v>
                </c:pt>
                <c:pt idx="53">
                  <c:v>107.62094771076107</c:v>
                </c:pt>
                <c:pt idx="54">
                  <c:v>107.79148561266305</c:v>
                </c:pt>
                <c:pt idx="55">
                  <c:v>107.97012946808528</c:v>
                </c:pt>
                <c:pt idx="56">
                  <c:v>108.14906939167001</c:v>
                </c:pt>
                <c:pt idx="57">
                  <c:v>108.32830587409386</c:v>
                </c:pt>
                <c:pt idx="58">
                  <c:v>108.49600718852935</c:v>
                </c:pt>
                <c:pt idx="59">
                  <c:v>108.6639681186824</c:v>
                </c:pt>
                <c:pt idx="60">
                  <c:v>108.83218906645997</c:v>
                </c:pt>
                <c:pt idx="61">
                  <c:v>109.0181310550266</c:v>
                </c:pt>
                <c:pt idx="62">
                  <c:v>109.20439072922841</c:v>
                </c:pt>
                <c:pt idx="63">
                  <c:v>109.39096863183771</c:v>
                </c:pt>
                <c:pt idx="64">
                  <c:v>109.61725855469224</c:v>
                </c:pt>
                <c:pt idx="65">
                  <c:v>109.84401658866989</c:v>
                </c:pt>
                <c:pt idx="66">
                  <c:v>110.07124370212144</c:v>
                </c:pt>
                <c:pt idx="67">
                  <c:v>110.3066042500392</c:v>
                </c:pt>
                <c:pt idx="68">
                  <c:v>110.54246805916901</c:v>
                </c:pt>
                <c:pt idx="69">
                  <c:v>110.77883620561239</c:v>
                </c:pt>
                <c:pt idx="70">
                  <c:v>110.98160326527179</c:v>
                </c:pt>
                <c:pt idx="71">
                  <c:v>111.18474146514073</c:v>
                </c:pt>
                <c:pt idx="72">
                  <c:v>111.3882514845458</c:v>
                </c:pt>
                <c:pt idx="73">
                  <c:v>111.57787730830216</c:v>
                </c:pt>
                <c:pt idx="74">
                  <c:v>111.76782594844674</c:v>
                </c:pt>
                <c:pt idx="75">
                  <c:v>111.95809795453772</c:v>
                </c:pt>
                <c:pt idx="76">
                  <c:v>112.10144482418704</c:v>
                </c:pt>
                <c:pt idx="77">
                  <c:v>112.24497522968963</c:v>
                </c:pt>
                <c:pt idx="78">
                  <c:v>112.38868940603778</c:v>
                </c:pt>
                <c:pt idx="79">
                  <c:v>112.51656185540512</c:v>
                </c:pt>
                <c:pt idx="80">
                  <c:v>112.64457979417529</c:v>
                </c:pt>
                <c:pt idx="81">
                  <c:v>112.77274338788173</c:v>
                </c:pt>
                <c:pt idx="82">
                  <c:v>112.90234276775884</c:v>
                </c:pt>
                <c:pt idx="83">
                  <c:v>113.03209108432721</c:v>
                </c:pt>
                <c:pt idx="84">
                  <c:v>113.16198850874612</c:v>
                </c:pt>
                <c:pt idx="85">
                  <c:v>113.27877602623647</c:v>
                </c:pt>
                <c:pt idx="86">
                  <c:v>113.39568407292944</c:v>
                </c:pt>
                <c:pt idx="87">
                  <c:v>113.5127127732158</c:v>
                </c:pt>
                <c:pt idx="88">
                  <c:v>113.59807042132906</c:v>
                </c:pt>
                <c:pt idx="89">
                  <c:v>113.68349225545208</c:v>
                </c:pt>
                <c:pt idx="90">
                  <c:v>113.76897832385055</c:v>
                </c:pt>
                <c:pt idx="91">
                  <c:v>113.85585436776388</c:v>
                </c:pt>
                <c:pt idx="92">
                  <c:v>113.94279675179135</c:v>
                </c:pt>
                <c:pt idx="93">
                  <c:v>114.02980552659145</c:v>
                </c:pt>
                <c:pt idx="94">
                  <c:v>114.1182281485541</c:v>
                </c:pt>
                <c:pt idx="95">
                  <c:v>114.20671933645035</c:v>
                </c:pt>
                <c:pt idx="96">
                  <c:v>114.29527914344858</c:v>
                </c:pt>
                <c:pt idx="97">
                  <c:v>114.38107411457352</c:v>
                </c:pt>
                <c:pt idx="98">
                  <c:v>114.46693348710792</c:v>
                </c:pt>
                <c:pt idx="99">
                  <c:v>114.55285730939424</c:v>
                </c:pt>
                <c:pt idx="100">
                  <c:v>114.62710866325402</c:v>
                </c:pt>
                <c:pt idx="101">
                  <c:v>114.70140814566929</c:v>
                </c:pt>
                <c:pt idx="102">
                  <c:v>114.77575578783622</c:v>
                </c:pt>
                <c:pt idx="103">
                  <c:v>114.8379602209621</c:v>
                </c:pt>
                <c:pt idx="104">
                  <c:v>114.90019836670852</c:v>
                </c:pt>
                <c:pt idx="105">
                  <c:v>114.96247024334653</c:v>
                </c:pt>
                <c:pt idx="106">
                  <c:v>115.02645183170939</c:v>
                </c:pt>
                <c:pt idx="107">
                  <c:v>115.09091679039616</c:v>
                </c:pt>
                <c:pt idx="108">
                  <c:v>115.15131832267033</c:v>
                </c:pt>
                <c:pt idx="109">
                  <c:v>115.2329296105226</c:v>
                </c:pt>
                <c:pt idx="110">
                  <c:v>115.32282787135244</c:v>
                </c:pt>
                <c:pt idx="111">
                  <c:v>115.4258607498162</c:v>
                </c:pt>
                <c:pt idx="112">
                  <c:v>115.52950953162701</c:v>
                </c:pt>
                <c:pt idx="113">
                  <c:v>115.64197987360251</c:v>
                </c:pt>
                <c:pt idx="114">
                  <c:v>115.77405820951728</c:v>
                </c:pt>
                <c:pt idx="115">
                  <c:v>115.91618177478048</c:v>
                </c:pt>
                <c:pt idx="116">
                  <c:v>116.05460984021271</c:v>
                </c:pt>
                <c:pt idx="117">
                  <c:v>116.22929824318554</c:v>
                </c:pt>
                <c:pt idx="118">
                  <c:v>116.40703106388338</c:v>
                </c:pt>
                <c:pt idx="119">
                  <c:v>116.59216836423604</c:v>
                </c:pt>
                <c:pt idx="120">
                  <c:v>116.80282364924314</c:v>
                </c:pt>
                <c:pt idx="121">
                  <c:v>117.01480417583862</c:v>
                </c:pt>
                <c:pt idx="122">
                  <c:v>117.25253658697656</c:v>
                </c:pt>
                <c:pt idx="123">
                  <c:v>117.49254823466779</c:v>
                </c:pt>
                <c:pt idx="124">
                  <c:v>117.73226614060725</c:v>
                </c:pt>
                <c:pt idx="125">
                  <c:v>117.97422860622596</c:v>
                </c:pt>
                <c:pt idx="126">
                  <c:v>118.23940548365231</c:v>
                </c:pt>
                <c:pt idx="127">
                  <c:v>118.50491886132636</c:v>
                </c:pt>
                <c:pt idx="128">
                  <c:v>118.77093211680368</c:v>
                </c:pt>
                <c:pt idx="129">
                  <c:v>119.07707130875974</c:v>
                </c:pt>
                <c:pt idx="130">
                  <c:v>119.38121152877633</c:v>
                </c:pt>
                <c:pt idx="131">
                  <c:v>119.70578601486319</c:v>
                </c:pt>
                <c:pt idx="132">
                  <c:v>120.03638286458045</c:v>
                </c:pt>
                <c:pt idx="133">
                  <c:v>120.36842645226304</c:v>
                </c:pt>
                <c:pt idx="134">
                  <c:v>120.72114310490416</c:v>
                </c:pt>
                <c:pt idx="135">
                  <c:v>121.08378368228861</c:v>
                </c:pt>
                <c:pt idx="136">
                  <c:v>121.45197432601246</c:v>
                </c:pt>
                <c:pt idx="137">
                  <c:v>121.82503294487842</c:v>
                </c:pt>
                <c:pt idx="138">
                  <c:v>122.20902882839478</c:v>
                </c:pt>
                <c:pt idx="139">
                  <c:v>122.61995030474741</c:v>
                </c:pt>
                <c:pt idx="140">
                  <c:v>123.03669400429095</c:v>
                </c:pt>
                <c:pt idx="141">
                  <c:v>123.47839695488202</c:v>
                </c:pt>
                <c:pt idx="142">
                  <c:v>123.9037170723122</c:v>
                </c:pt>
                <c:pt idx="143">
                  <c:v>124.32350082511347</c:v>
                </c:pt>
                <c:pt idx="144">
                  <c:v>124.62304548809483</c:v>
                </c:pt>
                <c:pt idx="145">
                  <c:v>124.90657107074441</c:v>
                </c:pt>
                <c:pt idx="146">
                  <c:v>125.1278190726121</c:v>
                </c:pt>
                <c:pt idx="147">
                  <c:v>125.34034370261949</c:v>
                </c:pt>
                <c:pt idx="148">
                  <c:v>125.51337232188718</c:v>
                </c:pt>
                <c:pt idx="149">
                  <c:v>125.68007558936918</c:v>
                </c:pt>
                <c:pt idx="150">
                  <c:v>125.83453538313958</c:v>
                </c:pt>
                <c:pt idx="151">
                  <c:v>125.96532416165782</c:v>
                </c:pt>
                <c:pt idx="152">
                  <c:v>126.08278090955235</c:v>
                </c:pt>
                <c:pt idx="153">
                  <c:v>126.1874442621431</c:v>
                </c:pt>
                <c:pt idx="154">
                  <c:v>126.26738877742947</c:v>
                </c:pt>
                <c:pt idx="155">
                  <c:v>126.34110223503922</c:v>
                </c:pt>
                <c:pt idx="156">
                  <c:v>126.41118631000542</c:v>
                </c:pt>
                <c:pt idx="157">
                  <c:v>126.4807543281178</c:v>
                </c:pt>
                <c:pt idx="158">
                  <c:v>126.54855853817566</c:v>
                </c:pt>
                <c:pt idx="159">
                  <c:v>126.61486837121899</c:v>
                </c:pt>
                <c:pt idx="160">
                  <c:v>126.67958678980619</c:v>
                </c:pt>
                <c:pt idx="161">
                  <c:v>126.74441177079271</c:v>
                </c:pt>
                <c:pt idx="162">
                  <c:v>126.81034115634391</c:v>
                </c:pt>
                <c:pt idx="163">
                  <c:v>126.88725869568815</c:v>
                </c:pt>
                <c:pt idx="164">
                  <c:v>126.96875957224539</c:v>
                </c:pt>
                <c:pt idx="165">
                  <c:v>127.0601319758857</c:v>
                </c:pt>
                <c:pt idx="166">
                  <c:v>127.17029567846429</c:v>
                </c:pt>
                <c:pt idx="167">
                  <c:v>127.2968242646465</c:v>
                </c:pt>
                <c:pt idx="168">
                  <c:v>127.44858144196623</c:v>
                </c:pt>
                <c:pt idx="169">
                  <c:v>127.60785491793619</c:v>
                </c:pt>
                <c:pt idx="170">
                  <c:v>127.78828630936239</c:v>
                </c:pt>
                <c:pt idx="171">
                  <c:v>127.98154777300091</c:v>
                </c:pt>
                <c:pt idx="172">
                  <c:v>128.18558610285095</c:v>
                </c:pt>
                <c:pt idx="173">
                  <c:v>128.40778028443518</c:v>
                </c:pt>
                <c:pt idx="174">
                  <c:v>128.63560779656424</c:v>
                </c:pt>
                <c:pt idx="175">
                  <c:v>128.87539772305732</c:v>
                </c:pt>
                <c:pt idx="176">
                  <c:v>129.1208943851673</c:v>
                </c:pt>
                <c:pt idx="177">
                  <c:v>129.37001942168337</c:v>
                </c:pt>
                <c:pt idx="178">
                  <c:v>129.62279109006295</c:v>
                </c:pt>
                <c:pt idx="179">
                  <c:v>129.88028485838655</c:v>
                </c:pt>
                <c:pt idx="180">
                  <c:v>130.14072550243179</c:v>
                </c:pt>
                <c:pt idx="181">
                  <c:v>130.40667343114978</c:v>
                </c:pt>
                <c:pt idx="182">
                  <c:v>130.66997663524796</c:v>
                </c:pt>
                <c:pt idx="183">
                  <c:v>130.92848517120538</c:v>
                </c:pt>
                <c:pt idx="184">
                  <c:v>131.18643746831469</c:v>
                </c:pt>
                <c:pt idx="185">
                  <c:v>131.44382812343798</c:v>
                </c:pt>
                <c:pt idx="186">
                  <c:v>131.70172378464744</c:v>
                </c:pt>
                <c:pt idx="187">
                  <c:v>131.9558282570747</c:v>
                </c:pt>
                <c:pt idx="188">
                  <c:v>132.21042299706301</c:v>
                </c:pt>
                <c:pt idx="189">
                  <c:v>132.45039852681717</c:v>
                </c:pt>
                <c:pt idx="190">
                  <c:v>132.68431616683034</c:v>
                </c:pt>
                <c:pt idx="191">
                  <c:v>132.92515186147835</c:v>
                </c:pt>
                <c:pt idx="192">
                  <c:v>133.15773492437398</c:v>
                </c:pt>
                <c:pt idx="193">
                  <c:v>133.38310295949722</c:v>
                </c:pt>
                <c:pt idx="194">
                  <c:v>133.6055788641977</c:v>
                </c:pt>
                <c:pt idx="195">
                  <c:v>133.82295884294888</c:v>
                </c:pt>
                <c:pt idx="196">
                  <c:v>134.03631001343427</c:v>
                </c:pt>
                <c:pt idx="197">
                  <c:v>134.24561026755558</c:v>
                </c:pt>
                <c:pt idx="198">
                  <c:v>134.45193787344871</c:v>
                </c:pt>
                <c:pt idx="199">
                  <c:v>134.65748087925445</c:v>
                </c:pt>
                <c:pt idx="200">
                  <c:v>134.86113101492964</c:v>
                </c:pt>
                <c:pt idx="201">
                  <c:v>135.06287831293105</c:v>
                </c:pt>
                <c:pt idx="202">
                  <c:v>135.26049794783879</c:v>
                </c:pt>
                <c:pt idx="203">
                  <c:v>135.45507872142204</c:v>
                </c:pt>
                <c:pt idx="204">
                  <c:v>135.64104754019871</c:v>
                </c:pt>
                <c:pt idx="205">
                  <c:v>135.81501807655425</c:v>
                </c:pt>
                <c:pt idx="206">
                  <c:v>135.98809574745954</c:v>
                </c:pt>
                <c:pt idx="207">
                  <c:v>136.15692329791335</c:v>
                </c:pt>
                <c:pt idx="208">
                  <c:v>136.3214825937963</c:v>
                </c:pt>
                <c:pt idx="209">
                  <c:v>136.48175589175537</c:v>
                </c:pt>
                <c:pt idx="210">
                  <c:v>136.63772584233359</c:v>
                </c:pt>
                <c:pt idx="211">
                  <c:v>136.76911189608276</c:v>
                </c:pt>
                <c:pt idx="212">
                  <c:v>136.88938675871944</c:v>
                </c:pt>
                <c:pt idx="213">
                  <c:v>137.00372166530656</c:v>
                </c:pt>
                <c:pt idx="214">
                  <c:v>137.11221153499636</c:v>
                </c:pt>
                <c:pt idx="215">
                  <c:v>137.20549787840264</c:v>
                </c:pt>
                <c:pt idx="216">
                  <c:v>137.28949296484714</c:v>
                </c:pt>
                <c:pt idx="217">
                  <c:v>137.36663959939634</c:v>
                </c:pt>
                <c:pt idx="218">
                  <c:v>137.43488429679607</c:v>
                </c:pt>
                <c:pt idx="219">
                  <c:v>137.49419535571414</c:v>
                </c:pt>
                <c:pt idx="220">
                  <c:v>137.54630003859583</c:v>
                </c:pt>
                <c:pt idx="221">
                  <c:v>137.59262454675311</c:v>
                </c:pt>
                <c:pt idx="222">
                  <c:v>137.63373152648694</c:v>
                </c:pt>
                <c:pt idx="223">
                  <c:v>137.6694537894563</c:v>
                </c:pt>
                <c:pt idx="224">
                  <c:v>137.70164994159975</c:v>
                </c:pt>
                <c:pt idx="225">
                  <c:v>137.73191915754816</c:v>
                </c:pt>
                <c:pt idx="226">
                  <c:v>137.76154236340403</c:v>
                </c:pt>
                <c:pt idx="227">
                  <c:v>137.79007240402777</c:v>
                </c:pt>
                <c:pt idx="228">
                  <c:v>137.81741683291173</c:v>
                </c:pt>
                <c:pt idx="229">
                  <c:v>137.84363212229374</c:v>
                </c:pt>
                <c:pt idx="230">
                  <c:v>137.86902703788039</c:v>
                </c:pt>
                <c:pt idx="231">
                  <c:v>137.89352079880354</c:v>
                </c:pt>
                <c:pt idx="232">
                  <c:v>137.91694080768846</c:v>
                </c:pt>
                <c:pt idx="233">
                  <c:v>137.93990592073041</c:v>
                </c:pt>
                <c:pt idx="234">
                  <c:v>137.96172740946761</c:v>
                </c:pt>
                <c:pt idx="235">
                  <c:v>137.98240461542321</c:v>
                </c:pt>
                <c:pt idx="236">
                  <c:v>138.00220096053982</c:v>
                </c:pt>
                <c:pt idx="237">
                  <c:v>138.02086337141853</c:v>
                </c:pt>
                <c:pt idx="238">
                  <c:v>138.0388966348047</c:v>
                </c:pt>
                <c:pt idx="239">
                  <c:v>138.05639236681489</c:v>
                </c:pt>
                <c:pt idx="240">
                  <c:v>138.07389031632061</c:v>
                </c:pt>
                <c:pt idx="241">
                  <c:v>138.09139048360294</c:v>
                </c:pt>
                <c:pt idx="242">
                  <c:v>138.10889286894297</c:v>
                </c:pt>
                <c:pt idx="243">
                  <c:v>138.12639747262182</c:v>
                </c:pt>
                <c:pt idx="244">
                  <c:v>138.14390429492065</c:v>
                </c:pt>
                <c:pt idx="245">
                  <c:v>138.16141333612066</c:v>
                </c:pt>
                <c:pt idx="246">
                  <c:v>138.17892459650309</c:v>
                </c:pt>
                <c:pt idx="247">
                  <c:v>138.19643807634921</c:v>
                </c:pt>
                <c:pt idx="248">
                  <c:v>138.21395377594033</c:v>
                </c:pt>
                <c:pt idx="249">
                  <c:v>138.23147169555779</c:v>
                </c:pt>
                <c:pt idx="250">
                  <c:v>138.24899183548297</c:v>
                </c:pt>
                <c:pt idx="251">
                  <c:v>138.26651419599727</c:v>
                </c:pt>
                <c:pt idx="252">
                  <c:v>138.28403877738214</c:v>
                </c:pt>
                <c:pt idx="253">
                  <c:v>138.30156557991907</c:v>
                </c:pt>
                <c:pt idx="254">
                  <c:v>138.3190946038896</c:v>
                </c:pt>
                <c:pt idx="255">
                  <c:v>138.33662584957526</c:v>
                </c:pt>
                <c:pt idx="256">
                  <c:v>138.35415931725763</c:v>
                </c:pt>
                <c:pt idx="257">
                  <c:v>138.37169500721836</c:v>
                </c:pt>
                <c:pt idx="258">
                  <c:v>138.3892329197391</c:v>
                </c:pt>
                <c:pt idx="259">
                  <c:v>138.40677305510155</c:v>
                </c:pt>
                <c:pt idx="260">
                  <c:v>138.42431541358746</c:v>
                </c:pt>
                <c:pt idx="261">
                  <c:v>138.44185999547858</c:v>
                </c:pt>
                <c:pt idx="262">
                  <c:v>138.45940680105673</c:v>
                </c:pt>
                <c:pt idx="263">
                  <c:v>138.47695583060374</c:v>
                </c:pt>
                <c:pt idx="264">
                  <c:v>138.49450708440148</c:v>
                </c:pt>
                <c:pt idx="265">
                  <c:v>138.50835653510899</c:v>
                </c:pt>
                <c:pt idx="266">
                  <c:v>138.522207370763</c:v>
                </c:pt>
                <c:pt idx="267">
                  <c:v>138.536059515001</c:v>
                </c:pt>
                <c:pt idx="268">
                  <c:v>138.54991319745901</c:v>
                </c:pt>
                <c:pt idx="269">
                  <c:v>138.56376818877899</c:v>
                </c:pt>
                <c:pt idx="270">
                  <c:v>138.57762456559701</c:v>
                </c:pt>
                <c:pt idx="271">
                  <c:v>138.59148232805401</c:v>
                </c:pt>
                <c:pt idx="272">
                  <c:v>138.60534147628701</c:v>
                </c:pt>
                <c:pt idx="273">
                  <c:v>138.615341476287</c:v>
                </c:pt>
                <c:pt idx="274">
                  <c:v>138.629203010434</c:v>
                </c:pt>
                <c:pt idx="275">
                  <c:v>138.64306593073499</c:v>
                </c:pt>
                <c:pt idx="276">
                  <c:v>138.65693023732899</c:v>
                </c:pt>
                <c:pt idx="277">
                  <c:v>138.670795930352</c:v>
                </c:pt>
                <c:pt idx="278">
                  <c:v>138.68466300994501</c:v>
                </c:pt>
                <c:pt idx="279">
                  <c:v>138.69853147624599</c:v>
                </c:pt>
                <c:pt idx="280">
                  <c:v>138.712401329394</c:v>
                </c:pt>
                <c:pt idx="281">
                  <c:v>138.726272569527</c:v>
                </c:pt>
                <c:pt idx="282">
                  <c:v>138.740145196784</c:v>
                </c:pt>
                <c:pt idx="283">
                  <c:v>138.75401921130299</c:v>
                </c:pt>
                <c:pt idx="284">
                  <c:v>138.767894613225</c:v>
                </c:pt>
                <c:pt idx="285">
                  <c:v>138.78177140268599</c:v>
                </c:pt>
                <c:pt idx="286">
                  <c:v>138.79564957982601</c:v>
                </c:pt>
                <c:pt idx="287">
                  <c:v>138.80952914478399</c:v>
                </c:pt>
                <c:pt idx="288">
                  <c:v>138.823410097698</c:v>
                </c:pt>
                <c:pt idx="289">
                  <c:v>138.84100526282188</c:v>
                </c:pt>
                <c:pt idx="290">
                  <c:v>138.85860265804396</c:v>
                </c:pt>
                <c:pt idx="291">
                  <c:v>138.87620228364688</c:v>
                </c:pt>
                <c:pt idx="292">
                  <c:v>138.89380413991333</c:v>
                </c:pt>
                <c:pt idx="293">
                  <c:v>138.91140822712603</c:v>
                </c:pt>
                <c:pt idx="294">
                  <c:v>138.92901454556778</c:v>
                </c:pt>
                <c:pt idx="295">
                  <c:v>138.94662309552135</c:v>
                </c:pt>
                <c:pt idx="296">
                  <c:v>138.96423387726955</c:v>
                </c:pt>
                <c:pt idx="297">
                  <c:v>138.98184689109527</c:v>
                </c:pt>
                <c:pt idx="298">
                  <c:v>138.99946213728143</c:v>
                </c:pt>
                <c:pt idx="299">
                  <c:v>139.01707961611095</c:v>
                </c:pt>
                <c:pt idx="300">
                  <c:v>139.0346993278668</c:v>
                </c:pt>
              </c:numCache>
            </c:numRef>
          </c:val>
          <c:smooth val="0"/>
          <c:extLst>
            <c:ext xmlns:c16="http://schemas.microsoft.com/office/drawing/2014/chart" uri="{C3380CC4-5D6E-409C-BE32-E72D297353CC}">
              <c16:uniqueId val="{00000004-4891-47F2-B9E8-EDBAAF0823A6}"/>
            </c:ext>
          </c:extLst>
        </c:ser>
        <c:dLbls>
          <c:showLegendKey val="0"/>
          <c:showVal val="0"/>
          <c:showCatName val="0"/>
          <c:showSerName val="0"/>
          <c:showPercent val="0"/>
          <c:showBubbleSize val="0"/>
        </c:dLbls>
        <c:smooth val="0"/>
        <c:axId val="394639504"/>
        <c:axId val="394642640"/>
      </c:lineChart>
      <c:catAx>
        <c:axId val="3946395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42640"/>
        <c:crosses val="autoZero"/>
        <c:auto val="0"/>
        <c:lblAlgn val="ctr"/>
        <c:lblOffset val="100"/>
        <c:tickLblSkip val="12"/>
        <c:noMultiLvlLbl val="1"/>
      </c:catAx>
      <c:valAx>
        <c:axId val="39464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9463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C15-486E-99A1-FA6F2EDA45B4}"/>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C15-486E-99A1-FA6F2EDA45B4}"/>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C15-486E-99A1-FA6F2EDA45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15-486E-99A1-FA6F2EDA45B4}"/>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4C15-486E-99A1-FA6F2EDA45B4}"/>
              </c:ext>
            </c:extLst>
          </c:dPt>
          <c:dLbls>
            <c:dLbl>
              <c:idx val="0"/>
              <c:layout>
                <c:manualLayout>
                  <c:x val="-9.735293635170604E-2"/>
                  <c:y val="-3.207012795275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15-486E-99A1-FA6F2EDA45B4}"/>
                </c:ext>
              </c:extLst>
            </c:dLbl>
            <c:dLbl>
              <c:idx val="3"/>
              <c:layout>
                <c:manualLayout>
                  <c:x val="2.214189549907333E-2"/>
                  <c:y val="8.6475820305504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15-486E-99A1-FA6F2EDA45B4}"/>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9-4C15-486E-99A1-FA6F2EDA45B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övrigt</c:v>
                </c:pt>
              </c:strCache>
            </c:strRef>
          </c:cat>
          <c:val>
            <c:numRef>
              <c:f>Blad1!$B$2:$B$6</c:f>
              <c:numCache>
                <c:formatCode>General</c:formatCode>
                <c:ptCount val="5"/>
                <c:pt idx="0">
                  <c:v>0.66</c:v>
                </c:pt>
                <c:pt idx="1">
                  <c:v>0.21</c:v>
                </c:pt>
                <c:pt idx="2">
                  <c:v>0.08</c:v>
                </c:pt>
                <c:pt idx="3">
                  <c:v>0.04</c:v>
                </c:pt>
                <c:pt idx="4">
                  <c:v>0.01</c:v>
                </c:pt>
              </c:numCache>
            </c:numRef>
          </c:val>
          <c:extLst>
            <c:ext xmlns:c16="http://schemas.microsoft.com/office/drawing/2014/chart" uri="{C3380CC4-5D6E-409C-BE32-E72D297353CC}">
              <c16:uniqueId val="{0000000A-4C15-486E-99A1-FA6F2EDA45B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A9-4115-8319-D9B460DAD6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A9-4115-8319-D9B460DAD6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A9-4115-8319-D9B460DAD6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A9-4115-8319-D9B460DAD6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A9-4115-8319-D9B460DAD6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A9-4115-8319-D9B460DAD6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A9-4115-8319-D9B460DAD6C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9A9-4115-8319-D9B460DAD6C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9A9-4115-8319-D9B460DAD6C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9A9-4115-8319-D9B460DAD6C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9A9-4115-8319-D9B460DAD6C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9A9-4115-8319-D9B460DAD6C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9A9-4115-8319-D9B460DAD6C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9A9-4115-8319-D9B460DAD6CF}"/>
              </c:ext>
            </c:extLst>
          </c:dPt>
          <c:dLbls>
            <c:dLbl>
              <c:idx val="8"/>
              <c:layout>
                <c:manualLayout>
                  <c:x val="-4.7490183071889805E-2"/>
                  <c:y val="1.052766594220971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A9-4115-8319-D9B460DAD6CF}"/>
                </c:ext>
              </c:extLst>
            </c:dLbl>
            <c:dLbl>
              <c:idx val="9"/>
              <c:layout>
                <c:manualLayout>
                  <c:x val="-7.5012222536145534E-2"/>
                  <c:y val="-1.684944359330649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A9-4115-8319-D9B460DAD6CF}"/>
                </c:ext>
              </c:extLst>
            </c:dLbl>
            <c:dLbl>
              <c:idx val="10"/>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5-49A9-4115-8319-D9B460DAD6CF}"/>
                </c:ext>
              </c:extLst>
            </c:dLbl>
            <c:dLbl>
              <c:idx val="11"/>
              <c:layout>
                <c:manualLayout>
                  <c:x val="9.92677124407811E-2"/>
                  <c:y val="-4.385648626500873E-2"/>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9A9-4115-8319-D9B460DAD6CF}"/>
                </c:ext>
              </c:extLst>
            </c:dLbl>
            <c:dLbl>
              <c:idx val="12"/>
              <c:layout>
                <c:manualLayout>
                  <c:x val="0.1273488356857109"/>
                  <c:y val="-4.6407999904989252E-3"/>
                </c:manualLayout>
              </c:layout>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9A9-4115-8319-D9B460DAD6CF}"/>
                </c:ext>
              </c:extLst>
            </c:dLbl>
            <c:dLbl>
              <c:idx val="13"/>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1B-49A9-4115-8319-D9B460DAD6CF}"/>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Blad1!$A$1:$A$14</c:f>
              <c:strCache>
                <c:ptCount val="14"/>
                <c:pt idx="0">
                  <c:v>Global </c:v>
                </c:pt>
                <c:pt idx="1">
                  <c:v>Sverige </c:v>
                </c:pt>
                <c:pt idx="2">
                  <c:v>Sverige &amp; Global </c:v>
                </c:pt>
                <c:pt idx="3">
                  <c:v>Branscher </c:v>
                </c:pt>
                <c:pt idx="4">
                  <c:v>Nordamerika </c:v>
                </c:pt>
                <c:pt idx="5">
                  <c:v>Norden </c:v>
                </c:pt>
                <c:pt idx="6">
                  <c:v>Europa</c:v>
                </c:pt>
                <c:pt idx="7">
                  <c:v>Andra marknader </c:v>
                </c:pt>
                <c:pt idx="8">
                  <c:v>Asien</c:v>
                </c:pt>
                <c:pt idx="9">
                  <c:v>Ryssland </c:v>
                </c:pt>
                <c:pt idx="10">
                  <c:v>Japan</c:v>
                </c:pt>
                <c:pt idx="11">
                  <c:v>Kina </c:v>
                </c:pt>
                <c:pt idx="12">
                  <c:v>Östeuropa </c:v>
                </c:pt>
                <c:pt idx="13">
                  <c:v>Indien </c:v>
                </c:pt>
              </c:strCache>
            </c:strRef>
          </c:cat>
          <c:val>
            <c:numRef>
              <c:f>Blad1!$B$1:$B$14</c:f>
              <c:numCache>
                <c:formatCode>General</c:formatCode>
                <c:ptCount val="14"/>
                <c:pt idx="0">
                  <c:v>0.42</c:v>
                </c:pt>
                <c:pt idx="1">
                  <c:v>0.26</c:v>
                </c:pt>
                <c:pt idx="2">
                  <c:v>0.08</c:v>
                </c:pt>
                <c:pt idx="3">
                  <c:v>7.0000000000000007E-2</c:v>
                </c:pt>
                <c:pt idx="4">
                  <c:v>0.05</c:v>
                </c:pt>
                <c:pt idx="5">
                  <c:v>0.04</c:v>
                </c:pt>
                <c:pt idx="6">
                  <c:v>0.03</c:v>
                </c:pt>
                <c:pt idx="7">
                  <c:v>0.02</c:v>
                </c:pt>
                <c:pt idx="8">
                  <c:v>0.01</c:v>
                </c:pt>
                <c:pt idx="9">
                  <c:v>0.01</c:v>
                </c:pt>
                <c:pt idx="10">
                  <c:v>0.01</c:v>
                </c:pt>
                <c:pt idx="11">
                  <c:v>0</c:v>
                </c:pt>
                <c:pt idx="12">
                  <c:v>0</c:v>
                </c:pt>
                <c:pt idx="13">
                  <c:v>0</c:v>
                </c:pt>
              </c:numCache>
            </c:numRef>
          </c:val>
          <c:extLst>
            <c:ext xmlns:c15="http://schemas.microsoft.com/office/drawing/2012/chart" uri="{02D57815-91ED-43cb-92C2-25804820EDAC}">
              <c15:filteredSeriesTitle>
                <c15:tx>
                  <c:strRef>
                    <c:extLst>
                      <c:ext uri="{02D57815-91ED-43cb-92C2-25804820EDAC}">
                        <c15:formulaRef>
                          <c15:sqref>Blad1!$B$1:$B$0</c15:sqref>
                        </c15:formulaRef>
                      </c:ext>
                    </c:extLst>
                  </c:strRef>
                </c15:tx>
              </c15:filteredSeriesTitle>
            </c:ext>
            <c:ext xmlns:c16="http://schemas.microsoft.com/office/drawing/2014/chart" uri="{C3380CC4-5D6E-409C-BE32-E72D297353CC}">
              <c16:uniqueId val="{0000001C-49A9-4115-8319-D9B460DAD6C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0.1860305697081982"/>
          <c:w val="0.17097579651217543"/>
          <c:h val="0.71267467132219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94CFA43C-42C2-49CB-B8F2-49665E074522}" type="datetimeFigureOut">
              <a:rPr lang="sv-SE" smtClean="0"/>
              <a:t>2022-09-06</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6A8720C-9788-408A-98A8-199BC0E7C9C0}" type="slidenum">
              <a:rPr lang="sv-SE" smtClean="0"/>
              <a:t>‹#›</a:t>
            </a:fld>
            <a:endParaRPr lang="sv-SE"/>
          </a:p>
        </p:txBody>
      </p:sp>
    </p:spTree>
    <p:extLst>
      <p:ext uri="{BB962C8B-B14F-4D97-AF65-F5344CB8AC3E}">
        <p14:creationId xmlns:p14="http://schemas.microsoft.com/office/powerpoint/2010/main" val="1358583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B53D875-C2C1-4C93-BC61-CD2E098A3403}" type="datetimeFigureOut">
              <a:rPr lang="sv-SE" smtClean="0"/>
              <a:t>2022-09-06</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A8B3367-3ED9-4ED1-ACE8-DA1DB43C8752}" type="slidenum">
              <a:rPr lang="sv-SE" smtClean="0"/>
              <a:t>‹#›</a:t>
            </a:fld>
            <a:endParaRPr lang="sv-SE"/>
          </a:p>
        </p:txBody>
      </p:sp>
    </p:spTree>
    <p:extLst>
      <p:ext uri="{BB962C8B-B14F-4D97-AF65-F5344CB8AC3E}">
        <p14:creationId xmlns:p14="http://schemas.microsoft.com/office/powerpoint/2010/main" val="11166185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allbarhetsprofil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185307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1"/>
            <a:ext cx="5439410" cy="4871905"/>
          </a:xfrm>
        </p:spPr>
        <p:txBody>
          <a:bodyPr/>
          <a:lstStyle/>
          <a:p>
            <a:r>
              <a:rPr lang="sv-SE" b="0" i="0" u="none" strike="noStrike" kern="1200" baseline="0" dirty="0">
                <a:solidFill>
                  <a:schemeClr val="tx1"/>
                </a:solidFill>
                <a:latin typeface="+mn-lt"/>
              </a:rPr>
              <a:t>När du vet vilken </a:t>
            </a:r>
            <a:r>
              <a:rPr lang="sv-SE" b="0" i="0" u="none" strike="noStrike" kern="1200" baseline="0" dirty="0" err="1">
                <a:solidFill>
                  <a:schemeClr val="tx1"/>
                </a:solidFill>
                <a:latin typeface="+mn-lt"/>
              </a:rPr>
              <a:t>fondtyp</a:t>
            </a:r>
            <a:r>
              <a:rPr lang="sv-SE" b="0" i="0" u="none" strike="noStrike" kern="1200" baseline="0" dirty="0">
                <a:solidFill>
                  <a:schemeClr val="tx1"/>
                </a:solidFill>
                <a:latin typeface="+mn-lt"/>
              </a:rPr>
              <a:t> du vill ha är det dags att välja fond. Det finns oftast flera fonder med samma placeringsinriktning att välja bland.</a:t>
            </a:r>
          </a:p>
          <a:p>
            <a:endParaRPr lang="sv-SE" b="0" i="0" u="none" strike="noStrike" kern="1200" baseline="0" dirty="0">
              <a:solidFill>
                <a:schemeClr val="tx1"/>
              </a:solidFill>
              <a:latin typeface="Georgia" panose="02040502050405020303" pitchFamily="18" charset="0"/>
            </a:endParaRPr>
          </a:p>
          <a:p>
            <a:r>
              <a:rPr lang="sv-SE" b="1" i="0" u="none" strike="noStrike" kern="1200" baseline="0" dirty="0">
                <a:solidFill>
                  <a:schemeClr val="tx1"/>
                </a:solidFill>
              </a:rPr>
              <a:t>Vad bör man jämföra?</a:t>
            </a:r>
          </a:p>
          <a:p>
            <a:endParaRPr lang="sv-SE" b="1" i="0" u="none" strike="noStrike" kern="1200" baseline="0" dirty="0">
              <a:solidFill>
                <a:schemeClr val="tx1"/>
              </a:solidFill>
            </a:endParaRPr>
          </a:p>
          <a:p>
            <a:r>
              <a:rPr lang="sv-SE" b="1" i="0" u="none" strike="noStrike" kern="1200" baseline="0" dirty="0">
                <a:solidFill>
                  <a:schemeClr val="tx1"/>
                </a:solidFill>
              </a:rPr>
              <a:t>Avkastning och avgift</a:t>
            </a:r>
          </a:p>
          <a:p>
            <a:r>
              <a:rPr lang="sv-SE" b="0" i="0" u="none" strike="noStrike" kern="1200" baseline="0" dirty="0">
                <a:solidFill>
                  <a:schemeClr val="tx1"/>
                </a:solidFill>
              </a:rPr>
              <a:t>Det är bra att vara prismedveten. Det innebär att du både ser till vad det kostar och vad du får för pengarna.</a:t>
            </a:r>
          </a:p>
          <a:p>
            <a:endParaRPr lang="sv-SE" b="0" i="0" u="none" strike="noStrike" kern="1200" baseline="0" dirty="0">
              <a:solidFill>
                <a:schemeClr val="tx1"/>
              </a:solidFill>
            </a:endParaRPr>
          </a:p>
          <a:p>
            <a:r>
              <a:rPr lang="sv-SE" b="0" i="0" u="none" strike="noStrike" kern="1200" baseline="0" dirty="0">
                <a:solidFill>
                  <a:schemeClr val="tx1"/>
                </a:solidFill>
              </a:rPr>
              <a:t>Vid jämförelse av fonder med liknande inriktning bör du ta hänsyn till både avkastning och avgift. Även om det är framtiden som vi är mest intresserade av, ger den historiska avkastningen ändå värdefull information om hur fonden har lyckats hittills.</a:t>
            </a:r>
          </a:p>
          <a:p>
            <a:endParaRPr lang="sv-SE" b="0" i="0" u="none" strike="noStrike" kern="1200" baseline="0" dirty="0">
              <a:solidFill>
                <a:schemeClr val="tx1"/>
              </a:solidFill>
            </a:endParaRPr>
          </a:p>
          <a:p>
            <a:r>
              <a:rPr lang="sv-SE" b="1" i="0" u="none" strike="noStrike" kern="1200" baseline="0" dirty="0">
                <a:solidFill>
                  <a:schemeClr val="tx1"/>
                </a:solidFill>
              </a:rPr>
              <a:t>Hållbarhet</a:t>
            </a:r>
          </a:p>
          <a:p>
            <a:r>
              <a:rPr lang="sv-SE" b="0" i="0" u="none" strike="noStrike" kern="1200" baseline="0" dirty="0">
                <a:solidFill>
                  <a:schemeClr val="tx1"/>
                </a:solidFill>
              </a:rPr>
              <a:t>För många sparare har hållbarhetsfrågan blivit allt viktigare och kan därmed också bli en faktor att ta hänsyn till vid val av fond. Fondbolag kan arbeta med frågan på olika sätt:</a:t>
            </a:r>
          </a:p>
          <a:p>
            <a:pPr marL="220622" indent="-220622">
              <a:buAutoNum type="arabicPeriod"/>
            </a:pPr>
            <a:r>
              <a:rPr lang="sv-SE" b="0" i="0" u="none" strike="noStrike" kern="1200" baseline="0" dirty="0">
                <a:solidFill>
                  <a:schemeClr val="tx1"/>
                </a:solidFill>
              </a:rPr>
              <a:t>Välja bort bolag, </a:t>
            </a:r>
            <a:r>
              <a:rPr lang="sv-SE" b="0" i="0" kern="1200" dirty="0">
                <a:solidFill>
                  <a:schemeClr val="tx1"/>
                </a:solidFill>
                <a:effectLst/>
              </a:rPr>
              <a:t>exempelvis de som sysslar med till exempel vapen, tobak och alkohol. </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Välja in bolag </a:t>
            </a:r>
            <a:r>
              <a:rPr lang="sv-SE" b="0" i="0" kern="1200" dirty="0">
                <a:solidFill>
                  <a:schemeClr val="tx1"/>
                </a:solidFill>
                <a:effectLst/>
              </a:rPr>
              <a:t>vilket innebär att fonden ”väljer in” aktier i företag som exempelvis arbetar aktivt för en bättre miljö eller ökad jämställdhet.</a:t>
            </a:r>
            <a:endParaRPr lang="sv-SE" b="0" i="0" u="none" strike="noStrike" kern="1200" baseline="0" dirty="0">
              <a:solidFill>
                <a:schemeClr val="tx1"/>
              </a:solidFill>
            </a:endParaRPr>
          </a:p>
          <a:p>
            <a:pPr marL="220622" indent="-220622">
              <a:buAutoNum type="arabicPeriod"/>
            </a:pPr>
            <a:r>
              <a:rPr lang="sv-SE" b="0" i="0" u="none" strike="noStrike" kern="1200" baseline="0" dirty="0">
                <a:solidFill>
                  <a:schemeClr val="tx1"/>
                </a:solidFill>
              </a:rPr>
              <a:t>Påverkansarbete. Som ägare kan fondbolaget (ensamt eller tillsammans med andra) p</a:t>
            </a:r>
            <a:r>
              <a:rPr lang="sv-SE" b="0" i="0" kern="1200" dirty="0">
                <a:solidFill>
                  <a:schemeClr val="tx1"/>
                </a:solidFill>
                <a:effectLst/>
              </a:rPr>
              <a:t>åverka de bolag som fonden har valt att investera i</a:t>
            </a:r>
            <a:r>
              <a:rPr lang="sv-SE" b="0" i="0" kern="1200" baseline="0" dirty="0">
                <a:solidFill>
                  <a:schemeClr val="tx1"/>
                </a:solidFill>
                <a:effectLst/>
              </a:rPr>
              <a:t> till exempel ge</a:t>
            </a:r>
            <a:r>
              <a:rPr lang="sv-SE" b="0" i="0" kern="1200" dirty="0">
                <a:solidFill>
                  <a:schemeClr val="tx1"/>
                </a:solidFill>
                <a:effectLst/>
              </a:rPr>
              <a:t>nom att delta och rösta på bolagsstämmor eller göra besök ute på och genom sitt ägarskap och</a:t>
            </a:r>
            <a:r>
              <a:rPr lang="sv-SE" b="0" i="0" kern="1200" baseline="0" dirty="0">
                <a:solidFill>
                  <a:schemeClr val="tx1"/>
                </a:solidFill>
                <a:effectLst/>
              </a:rPr>
              <a:t> </a:t>
            </a:r>
            <a:r>
              <a:rPr lang="sv-SE" b="0" i="0" kern="1200" dirty="0">
                <a:solidFill>
                  <a:schemeClr val="tx1"/>
                </a:solidFill>
                <a:effectLst/>
              </a:rPr>
              <a:t>engagemang påverka bolagen i positiv riktning. </a:t>
            </a:r>
            <a:endParaRPr lang="sv-SE" b="0" i="0" u="none" strike="noStrike" kern="1200" baseline="0" dirty="0">
              <a:solidFill>
                <a:schemeClr val="tx1"/>
              </a:solidFill>
            </a:endParaRPr>
          </a:p>
          <a:p>
            <a:pPr marL="220622" indent="-220622">
              <a:buAutoNum type="arabicPeriod"/>
            </a:pPr>
            <a:endParaRPr lang="sv-SE" b="0" i="0" u="none" strike="noStrike" kern="1200" baseline="0" dirty="0">
              <a:solidFill>
                <a:schemeClr val="tx1"/>
              </a:solidFill>
            </a:endParaRPr>
          </a:p>
          <a:p>
            <a:r>
              <a:rPr lang="sv-SE" b="1" i="0" u="none" strike="noStrike" kern="1200" baseline="0" dirty="0">
                <a:solidFill>
                  <a:schemeClr val="tx1"/>
                </a:solidFill>
              </a:rPr>
              <a:t>När du vill jämföra fonder med varandra finns det ett par hjälpmedel du kan använda dig av: </a:t>
            </a:r>
          </a:p>
          <a:p>
            <a:endParaRPr lang="sv-SE" b="1" i="0" u="none" strike="noStrike" kern="1200" baseline="0" dirty="0">
              <a:solidFill>
                <a:schemeClr val="tx1"/>
              </a:solidFill>
            </a:endParaRPr>
          </a:p>
          <a:p>
            <a:r>
              <a:rPr lang="sv-SE" b="1" i="0" u="none" strike="noStrike" kern="1200" baseline="0" dirty="0">
                <a:solidFill>
                  <a:schemeClr val="tx1"/>
                </a:solidFill>
              </a:rPr>
              <a:t>Faktablad</a:t>
            </a:r>
          </a:p>
          <a:p>
            <a:r>
              <a:rPr lang="sv-SE" b="0" i="0" u="none" strike="noStrike" kern="1200" baseline="0" dirty="0">
                <a:solidFill>
                  <a:schemeClr val="tx1"/>
                </a:solidFill>
              </a:rPr>
              <a:t>Alla fonder har faktablad med basfakta om fonden, till exempel placeringsinriktning, risk, historisk avkastning och avgifter.</a:t>
            </a:r>
          </a:p>
          <a:p>
            <a:r>
              <a:rPr lang="sv-SE" b="0" i="0" u="none" strike="noStrike" kern="1200" baseline="0" dirty="0">
                <a:solidFill>
                  <a:schemeClr val="tx1"/>
                </a:solidFill>
              </a:rPr>
              <a:t>Faktabladen finns på fondbolagens hemsidor och där du köper dina fonder. De kan underlätta jämförelser när du väljer mellan olika fonder.</a:t>
            </a:r>
          </a:p>
          <a:p>
            <a:endParaRPr lang="sv-SE" b="0" i="0" u="none" strike="noStrike" kern="1200" baseline="0" dirty="0">
              <a:solidFill>
                <a:schemeClr val="tx1"/>
              </a:solidFill>
            </a:endParaRPr>
          </a:p>
          <a:p>
            <a:r>
              <a:rPr lang="sv-SE" b="1" i="0" u="none" strike="noStrike" kern="1200" baseline="0" dirty="0">
                <a:solidFill>
                  <a:schemeClr val="tx1"/>
                </a:solidFill>
              </a:rPr>
              <a:t>Fondkollen</a:t>
            </a:r>
            <a:endParaRPr lang="sv-SE" b="0" i="0" u="none" strike="noStrike" kern="1200" baseline="0" dirty="0">
              <a:solidFill>
                <a:schemeClr val="tx1"/>
              </a:solidFill>
            </a:endParaRPr>
          </a:p>
          <a:p>
            <a:r>
              <a:rPr lang="sv-SE" b="0" i="0" u="none" strike="noStrike" kern="1200" baseline="0" dirty="0">
                <a:solidFill>
                  <a:schemeClr val="tx1"/>
                </a:solidFill>
              </a:rPr>
              <a:t>På fondkollen.se finns ett det två verktyg som kan användas för att jämföra fonder med varandra. Det enda verktyget ”kolla fonden” används för att jämföra fonder du redan har med andra fonder som placerar på samma sätt. Med verktyget ”hitta ny fond” får du upp en lista med de fonder som finns att välja på inom en viss kategori och se hur de har gått i jämförelse med varandra.</a:t>
            </a:r>
          </a:p>
          <a:p>
            <a:endParaRPr lang="sv-SE" b="0" i="0" u="none" strike="noStrike" kern="1200" baseline="0" dirty="0">
              <a:solidFill>
                <a:schemeClr val="tx1"/>
              </a:solidFill>
            </a:endParaRPr>
          </a:p>
          <a:p>
            <a:r>
              <a:rPr lang="sv-SE" b="1" i="0" u="none" strike="noStrike" kern="1200" baseline="0" dirty="0">
                <a:solidFill>
                  <a:schemeClr val="tx1"/>
                </a:solidFill>
              </a:rPr>
              <a:t>Hållbarhetsinformation:</a:t>
            </a:r>
          </a:p>
          <a:p>
            <a:pPr>
              <a:spcAft>
                <a:spcPts val="800"/>
              </a:spcAft>
            </a:pPr>
            <a:r>
              <a:rPr lang="sv-SE" dirty="0">
                <a:effectLst/>
                <a:ea typeface="Calibri" panose="020F0502020204030204" pitchFamily="34" charset="0"/>
                <a:cs typeface="Times New Roman" panose="02020603050405020304" pitchFamily="18" charset="0"/>
              </a:rPr>
              <a:t>2021 kom det ett nytt regelverk från EU som innebär att fonder måste klassificeras utifrån vilket hållbarhetsnivåarbete de har. Det finns två olika kategorier: artikel 9 (mörkgröna) och artikel 8 (ljusgröna). Begreppet ”grön” bör dock inte enbart förknippas med miljö i detta fall. Jag förklarar mer här nedan!</a:t>
            </a:r>
          </a:p>
          <a:p>
            <a:pPr fontAlgn="base">
              <a:spcAft>
                <a:spcPts val="800"/>
              </a:spcAft>
            </a:pPr>
            <a:r>
              <a:rPr lang="sv-SE" b="1" dirty="0">
                <a:solidFill>
                  <a:srgbClr val="000000"/>
                </a:solidFill>
                <a:effectLst/>
                <a:ea typeface="Calibri" panose="020F0502020204030204" pitchFamily="34" charset="0"/>
                <a:cs typeface="Times New Roman" panose="02020603050405020304" pitchFamily="18" charset="0"/>
              </a:rPr>
              <a:t>Ljusgrön fond (artikel 8)</a:t>
            </a:r>
            <a:r>
              <a:rPr lang="sv-SE" dirty="0">
                <a:solidFill>
                  <a:srgbClr val="000000"/>
                </a:solidFill>
                <a:effectLst/>
                <a:ea typeface="Calibri" panose="020F0502020204030204" pitchFamily="34" charset="0"/>
                <a:cs typeface="Times New Roman" panose="02020603050405020304" pitchFamily="18" charset="0"/>
              </a:rPr>
              <a:t>: Fonden främjar bland annat miljörelaterade eller sociala egenskaper. Detta är en bred kategori som innebär att </a:t>
            </a:r>
            <a:r>
              <a:rPr lang="sv-SE" dirty="0">
                <a:solidFill>
                  <a:srgbClr val="000000"/>
                </a:solidFill>
                <a:effectLst/>
                <a:ea typeface="Calibri" panose="020F0502020204030204" pitchFamily="34" charset="0"/>
                <a:cs typeface="Calibri" panose="020F0502020204030204" pitchFamily="34" charset="0"/>
              </a:rPr>
              <a:t>o</a:t>
            </a:r>
            <a:r>
              <a:rPr lang="sv-SE" dirty="0">
                <a:solidFill>
                  <a:srgbClr val="333333"/>
                </a:solidFill>
                <a:effectLst/>
                <a:ea typeface="Times New Roman" panose="02020603050405020304" pitchFamily="18" charset="0"/>
                <a:cs typeface="Calibri" panose="020F0502020204030204" pitchFamily="34" charset="0"/>
              </a:rPr>
              <a:t>m en fond exempelvis exkluderar bolag vars verksamhet är förknippad med kärnvapen eller barnarbete så ska fonden klassificeras som ljusgrön. Men den ljusgröna stämpeln säger inte nödvändigtvis något om hur miljövänlig fonden är, vilket kan vara lite missvisande då färgen grön ofta likställs med just miljömässig hållbarhet. En grundförutsättning för en ljusgrön fond är att alla bolag som fonden investerar i har bra ägarstyrning.</a:t>
            </a:r>
            <a:endParaRPr lang="sv-SE" dirty="0">
              <a:effectLst/>
              <a:ea typeface="Calibri" panose="020F0502020204030204" pitchFamily="34" charset="0"/>
              <a:cs typeface="Times New Roman" panose="02020603050405020304" pitchFamily="18" charset="0"/>
            </a:endParaRPr>
          </a:p>
          <a:p>
            <a:pPr>
              <a:spcAft>
                <a:spcPts val="800"/>
              </a:spcAft>
            </a:pPr>
            <a:r>
              <a:rPr lang="sv-SE" b="1" dirty="0">
                <a:effectLst/>
                <a:ea typeface="Calibri" panose="020F0502020204030204" pitchFamily="34" charset="0"/>
                <a:cs typeface="Times New Roman" panose="02020603050405020304" pitchFamily="18" charset="0"/>
              </a:rPr>
              <a:t>Mörkgrön fond (artikel 9):</a:t>
            </a:r>
            <a:r>
              <a:rPr lang="sv-SE" dirty="0">
                <a:effectLst/>
                <a:ea typeface="Calibri" panose="020F0502020204030204" pitchFamily="34" charset="0"/>
                <a:cs typeface="Times New Roman" panose="02020603050405020304" pitchFamily="18" charset="0"/>
              </a:rPr>
              <a:t> Fonden har hållbara investeringar som mål. Det innebär att i princip alla fondens innehav måste uppfylla krav på att vara hållbara investeringar, men återigen är det inte begränsat till enbart miljömål. Även för mörkgröna fonder gäller att de bolag fonden investerar i måste ha bra ägarstyrning.</a:t>
            </a:r>
          </a:p>
          <a:p>
            <a:r>
              <a:rPr lang="sv-SE" b="1" i="0" u="none" strike="noStrike" kern="1200" baseline="0" dirty="0">
                <a:solidFill>
                  <a:schemeClr val="tx1"/>
                </a:solidFill>
              </a:rPr>
              <a:t>Hållbarhetsprofil</a:t>
            </a:r>
          </a:p>
          <a:p>
            <a:r>
              <a:rPr lang="sv-SE" b="0" i="0" u="none" strike="noStrike" kern="1200" baseline="0" dirty="0">
                <a:solidFill>
                  <a:schemeClr val="tx1"/>
                </a:solidFill>
              </a:rPr>
              <a:t>Alla fonder som på något sätt säger sig ta hänsyn till hållbarhetsaspekter i sin förvaltning ska ha en hållbarhetsprofil. En hållbarhetsprofil är ett dokument som beskriver hur fonden arbetar med hållbarhetsfrågor och vilka strategier de använder. Hållbarhetsprofilerna finns på fondbolagens hemsidor och på </a:t>
            </a:r>
            <a:r>
              <a:rPr lang="sv-SE" b="0" i="0" u="none" strike="noStrike" kern="1200" baseline="0" dirty="0">
                <a:solidFill>
                  <a:schemeClr val="tx1"/>
                </a:solidFill>
                <a:hlinkClick r:id="rId3"/>
              </a:rPr>
              <a:t>www.hallbarhetsprofilen.se</a:t>
            </a:r>
            <a:r>
              <a:rPr lang="sv-SE" b="0" i="0" u="none" strike="noStrike" kern="1200" baseline="0" dirty="0">
                <a:solidFill>
                  <a:schemeClr val="tx1"/>
                </a:solidFill>
              </a:rPr>
              <a:t>.</a:t>
            </a:r>
          </a:p>
          <a:p>
            <a:endParaRPr lang="sv-SE" dirty="0"/>
          </a:p>
          <a:p>
            <a:r>
              <a:rPr lang="sv-SE" b="1" i="0" u="none" strike="noStrike" kern="1200" baseline="0" dirty="0">
                <a:solidFill>
                  <a:schemeClr val="tx1"/>
                </a:solidFill>
              </a:rPr>
              <a:t>Morningstars hållbarhetsrating (glober)</a:t>
            </a:r>
          </a:p>
          <a:p>
            <a:r>
              <a:rPr lang="sv-SE" b="0" i="0" kern="1200" dirty="0">
                <a:solidFill>
                  <a:schemeClr val="tx1"/>
                </a:solidFill>
                <a:effectLst/>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endParaRPr lang="sv-SE" b="1" i="0" u="none" strike="noStrike" kern="1200" baseline="0" dirty="0">
              <a:solidFill>
                <a:schemeClr val="tx1"/>
              </a:solidFill>
            </a:endParaRPr>
          </a:p>
          <a:p>
            <a:endParaRPr lang="sv-SE" dirty="0">
              <a:latin typeface="Georgia" panose="02040502050405020303" pitchFamily="18" charset="0"/>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88125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402348"/>
          </a:xfrm>
        </p:spPr>
        <p:txBody>
          <a:bodyPr/>
          <a:lstStyle/>
          <a:p>
            <a:r>
              <a:rPr lang="sv-SE" b="1" i="0" u="none" strike="noStrike" kern="1200" baseline="0" dirty="0">
                <a:solidFill>
                  <a:schemeClr val="tx1"/>
                </a:solidFill>
              </a:rPr>
              <a:t>Årlig avgift/förvaltningsavgift</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Den avgift du betalar fondbolaget för att de tar hand om förvaltningen av fonden. Denna avgift i</a:t>
            </a:r>
            <a:r>
              <a:rPr lang="sv-SE" dirty="0"/>
              <a:t>nkluderar förvaltning, distribution, administration, förvaring och tillsyn.</a:t>
            </a:r>
          </a:p>
          <a:p>
            <a:r>
              <a:rPr lang="sv-SE" b="0" i="0" kern="1200" dirty="0">
                <a:solidFill>
                  <a:schemeClr val="tx1"/>
                </a:solidFill>
                <a:effectLst/>
              </a:rPr>
              <a:t>Hur stor avgiften är skiljer sig åt mellan olika fonder. Det kan bero på fondbolagets administrativa kostnader, men även på fondens placeringsinriktning, hur aktiv förvaltningen är samt vilken service som erbjuds i form av rådgivning, tillgänglighet med mera.</a:t>
            </a:r>
            <a:r>
              <a:rPr lang="sv-SE" b="0" i="0" u="none" strike="noStrike" kern="1200" baseline="0" dirty="0">
                <a:solidFill>
                  <a:schemeClr val="tx1"/>
                </a:solidFill>
              </a:rPr>
              <a:t> Räntefonder och indexfonder har ofta lägre avgifter, medan aktivt förvaltade aktiefonder och särskilt på tillväxtmarknader, har normalt en högre avgift. </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124571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887134"/>
          </a:xfrm>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a:p>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78119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13</a:t>
            </a:fld>
            <a:endParaRPr lang="sv-SE"/>
          </a:p>
        </p:txBody>
      </p:sp>
    </p:spTree>
    <p:extLst>
      <p:ext uri="{BB962C8B-B14F-4D97-AF65-F5344CB8AC3E}">
        <p14:creationId xmlns:p14="http://schemas.microsoft.com/office/powerpoint/2010/main" val="26926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5057256"/>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eaLnBrk="1" hangingPunct="1">
              <a:spcBef>
                <a:spcPct val="0"/>
              </a:spcBef>
            </a:pPr>
            <a:endParaRPr lang="sv-SE" dirty="0">
              <a:latin typeface="+mn-lt"/>
            </a:endParaRPr>
          </a:p>
          <a:p>
            <a:pPr>
              <a:spcBef>
                <a:spcPct val="0"/>
              </a:spcBef>
            </a:pPr>
            <a:r>
              <a:rPr lang="sv-SE" dirty="0"/>
              <a:t>73</a:t>
            </a:r>
            <a:r>
              <a:rPr lang="sv-SE" baseline="0" dirty="0">
                <a:latin typeface="+mn-lt"/>
              </a:rPr>
              <a:t> procent av svenskarna i åldern 18-76 år sparar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286005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235801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263967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142856"/>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10889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24 åren,</a:t>
            </a:r>
            <a:r>
              <a:rPr lang="sv-SE" b="0" dirty="0">
                <a:latin typeface="+mn-lt"/>
              </a:rPr>
              <a:t> 1997- 2021.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Sparkonto och 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360067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71 procent, drygt två tredjedelar, kommer ifrån ackumulerad avkastning. Utan avkastningen skulle den svenska fondförmögenheten endast varit 29 procent av vad den var vid slutet av 2021. </a:t>
            </a:r>
          </a:p>
          <a:p>
            <a:endParaRPr lang="sv-SE" b="0"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226461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2021:</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(21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(42 procent). Sen kommer Sverigefonder (26 procent). I de gamla allemansfonderna (kategorin Sverige &amp; Global) finns ungefär 8 procent av pengarna som finns placerade i aktiefonder. Resterande 24 procent finns fördelade på branscher samt övriga marknader i världen.</a:t>
            </a:r>
          </a:p>
          <a:p>
            <a:endParaRPr lang="sv-SE" sz="1200" b="1"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202301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a:t>
            </a:r>
            <a:r>
              <a:rPr lang="sv-SE" dirty="0" err="1">
                <a:latin typeface="+mn-lt"/>
              </a:rPr>
              <a:t>fondtyp</a:t>
            </a:r>
            <a:r>
              <a:rPr lang="sv-SE" dirty="0">
                <a:latin typeface="+mn-lt"/>
              </a:rPr>
              <a:t>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97906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Fondbolagens förening</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Fonder och fondsparande</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2112973"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FONDER OCH FONDSPARANDE</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2</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Välj specifik fond genom att jämföra fonder inom samma kategori</a:t>
            </a:r>
          </a:p>
          <a:p>
            <a:endParaRPr lang="sv-SE" sz="2000" u="sng" dirty="0">
              <a:solidFill>
                <a:srgbClr val="FF0000"/>
              </a:solidFill>
              <a:latin typeface="+mj-lt"/>
              <a:ea typeface="Arial" charset="0"/>
              <a:cs typeface="Arial" charset="0"/>
            </a:endParaRPr>
          </a:p>
        </p:txBody>
      </p:sp>
      <p:pic>
        <p:nvPicPr>
          <p:cNvPr id="3" name="Bildobjekt 2"/>
          <p:cNvPicPr>
            <a:picLocks noChangeAspect="1"/>
          </p:cNvPicPr>
          <p:nvPr/>
        </p:nvPicPr>
        <p:blipFill>
          <a:blip r:embed="rId4"/>
          <a:stretch>
            <a:fillRect/>
          </a:stretch>
        </p:blipFill>
        <p:spPr>
          <a:xfrm>
            <a:off x="863803" y="2253405"/>
            <a:ext cx="10452848" cy="3370933"/>
          </a:xfrm>
          <a:prstGeom prst="rect">
            <a:avLst/>
          </a:prstGeom>
        </p:spPr>
      </p:pic>
    </p:spTree>
    <p:extLst>
      <p:ext uri="{BB962C8B-B14F-4D97-AF65-F5344CB8AC3E}">
        <p14:creationId xmlns:p14="http://schemas.microsoft.com/office/powerpoint/2010/main" val="21907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Fondavgifter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D3E9D24-BA58-4F47-BDA9-55F4E97D28B5}"/>
              </a:ext>
            </a:extLst>
          </p:cNvPr>
          <p:cNvSpPr txBox="1"/>
          <p:nvPr/>
        </p:nvSpPr>
        <p:spPr>
          <a:xfrm>
            <a:off x="940062" y="1617655"/>
            <a:ext cx="3208974" cy="491133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Årlig avgift – inkluderar avgift för förvaltning, distribution, administration, förvaring och tillsyn.</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1/365 av avgiften dras från värdet på dina fondandelar varje dag.</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 name="textruta 16">
            <a:extLst>
              <a:ext uri="{FF2B5EF4-FFF2-40B4-BE49-F238E27FC236}">
                <a16:creationId xmlns:a16="http://schemas.microsoft.com/office/drawing/2014/main" id="{3C57269E-4798-40C7-AF5D-ABAF3DBBFA3F}"/>
              </a:ext>
            </a:extLst>
          </p:cNvPr>
          <p:cNvSpPr txBox="1"/>
          <p:nvPr/>
        </p:nvSpPr>
        <p:spPr>
          <a:xfrm>
            <a:off x="10745075" y="6458169"/>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latin typeface="+mj-lt"/>
              </a:rPr>
              <a:t>Källa: ESMA 2021</a:t>
            </a:r>
          </a:p>
        </p:txBody>
      </p:sp>
      <p:pic>
        <p:nvPicPr>
          <p:cNvPr id="15" name="Bildobjekt 14">
            <a:extLst>
              <a:ext uri="{FF2B5EF4-FFF2-40B4-BE49-F238E27FC236}">
                <a16:creationId xmlns:a16="http://schemas.microsoft.com/office/drawing/2014/main" id="{A6F36D0E-A23D-4965-9DB7-B8BA2170D181}"/>
              </a:ext>
            </a:extLst>
          </p:cNvPr>
          <p:cNvPicPr>
            <a:picLocks noChangeAspect="1"/>
          </p:cNvPicPr>
          <p:nvPr/>
        </p:nvPicPr>
        <p:blipFill rotWithShape="1">
          <a:blip r:embed="rId4"/>
          <a:srcRect t="6546" b="11525"/>
          <a:stretch/>
        </p:blipFill>
        <p:spPr>
          <a:xfrm>
            <a:off x="4215928" y="1597640"/>
            <a:ext cx="2476021" cy="4627698"/>
          </a:xfrm>
          <a:prstGeom prst="rect">
            <a:avLst/>
          </a:prstGeom>
        </p:spPr>
      </p:pic>
      <p:pic>
        <p:nvPicPr>
          <p:cNvPr id="16" name="Bildobjekt 15">
            <a:extLst>
              <a:ext uri="{FF2B5EF4-FFF2-40B4-BE49-F238E27FC236}">
                <a16:creationId xmlns:a16="http://schemas.microsoft.com/office/drawing/2014/main" id="{9F2F3F0A-020F-40B2-865B-261CCD7531CE}"/>
              </a:ext>
            </a:extLst>
          </p:cNvPr>
          <p:cNvPicPr>
            <a:picLocks noChangeAspect="1"/>
          </p:cNvPicPr>
          <p:nvPr/>
        </p:nvPicPr>
        <p:blipFill>
          <a:blip r:embed="rId5"/>
          <a:stretch>
            <a:fillRect/>
          </a:stretch>
        </p:blipFill>
        <p:spPr>
          <a:xfrm>
            <a:off x="6811393" y="1597640"/>
            <a:ext cx="2496381" cy="4665221"/>
          </a:xfrm>
          <a:prstGeom prst="rect">
            <a:avLst/>
          </a:prstGeom>
        </p:spPr>
      </p:pic>
      <p:pic>
        <p:nvPicPr>
          <p:cNvPr id="18" name="Bildobjekt 17">
            <a:extLst>
              <a:ext uri="{FF2B5EF4-FFF2-40B4-BE49-F238E27FC236}">
                <a16:creationId xmlns:a16="http://schemas.microsoft.com/office/drawing/2014/main" id="{2CE16581-937A-4124-B5EA-6B78EB952319}"/>
              </a:ext>
            </a:extLst>
          </p:cNvPr>
          <p:cNvPicPr>
            <a:picLocks noChangeAspect="1"/>
          </p:cNvPicPr>
          <p:nvPr/>
        </p:nvPicPr>
        <p:blipFill>
          <a:blip r:embed="rId6"/>
          <a:stretch>
            <a:fillRect/>
          </a:stretch>
        </p:blipFill>
        <p:spPr>
          <a:xfrm>
            <a:off x="9374666" y="1610139"/>
            <a:ext cx="2477322" cy="4652722"/>
          </a:xfrm>
          <a:prstGeom prst="rect">
            <a:avLst/>
          </a:prstGeom>
        </p:spPr>
      </p:pic>
    </p:spTree>
    <p:extLst>
      <p:ext uri="{BB962C8B-B14F-4D97-AF65-F5344CB8AC3E}">
        <p14:creationId xmlns:p14="http://schemas.microsoft.com/office/powerpoint/2010/main" val="29980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1"/>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56515"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latin typeface="+mj-lt"/>
                <a:ea typeface="Arial" charset="0"/>
                <a:cs typeface="Arial" charset="0"/>
              </a:rPr>
              <a:t>FONDER OCH FONDSPARANDE</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endParaRPr lang="sv-SE" sz="2800" dirty="0">
              <a:solidFill>
                <a:schemeClr val="bg1"/>
              </a:solidFill>
              <a:latin typeface="Calibri Light" panose="020F0302020204030204" pitchFamily="34" charset="0"/>
              <a:ea typeface="Arial" charset="0"/>
              <a:cs typeface="Calibri Light" panose="020F0302020204030204" pitchFamily="34" charset="0"/>
            </a:endParaRPr>
          </a:p>
          <a:p>
            <a:pPr algn="ctr"/>
            <a:r>
              <a:rPr lang="sv-SE" sz="3600" dirty="0">
                <a:solidFill>
                  <a:schemeClr val="bg1"/>
                </a:solidFill>
                <a:latin typeface="Calibri Light" panose="020F0302020204030204" pitchFamily="34" charset="0"/>
                <a:ea typeface="Arial" charset="0"/>
                <a:cs typeface="Calibri Light" panose="020F0302020204030204" pitchFamily="34" charset="0"/>
              </a:rPr>
              <a:t>Avgiften är alltid avdragen </a:t>
            </a:r>
            <a:br>
              <a:rPr lang="sv-SE" sz="3600" dirty="0">
                <a:solidFill>
                  <a:schemeClr val="bg1"/>
                </a:solidFill>
                <a:latin typeface="Calibri Light" panose="020F0302020204030204" pitchFamily="34" charset="0"/>
                <a:ea typeface="Arial" charset="0"/>
                <a:cs typeface="Calibri Light" panose="020F0302020204030204" pitchFamily="34" charset="0"/>
              </a:rPr>
            </a:br>
            <a:r>
              <a:rPr lang="sv-SE" sz="3600" dirty="0">
                <a:solidFill>
                  <a:schemeClr val="bg1"/>
                </a:solidFill>
                <a:latin typeface="Calibri Light" panose="020F0302020204030204" pitchFamily="34" charset="0"/>
                <a:ea typeface="Arial" charset="0"/>
                <a:cs typeface="Calibri Light" panose="020F0302020204030204" pitchFamily="34" charset="0"/>
              </a:rPr>
              <a:t>när avkastningen visas!</a:t>
            </a:r>
          </a:p>
          <a:p>
            <a:pPr algn="ctr"/>
            <a:endParaRPr lang="sv-SE" sz="4000" dirty="0">
              <a:solidFill>
                <a:schemeClr val="bg1"/>
              </a:solidFill>
              <a:latin typeface="Calibri Light" panose="020F0302020204030204" pitchFamily="34" charset="0"/>
              <a:ea typeface="Arial" charset="0"/>
              <a:cs typeface="Calibri Light" panose="020F0302020204030204" pitchFamily="34" charset="0"/>
            </a:endParaRPr>
          </a:p>
        </p:txBody>
      </p:sp>
    </p:spTree>
    <p:extLst>
      <p:ext uri="{BB962C8B-B14F-4D97-AF65-F5344CB8AC3E}">
        <p14:creationId xmlns:p14="http://schemas.microsoft.com/office/powerpoint/2010/main" val="37628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76326"/>
            <a:ext cx="8142436" cy="758485"/>
          </a:xfrm>
          <a:prstGeom prst="rect">
            <a:avLst/>
          </a:prstGeom>
          <a:noFill/>
        </p:spPr>
        <p:txBody>
          <a:bodyPr wrap="square" lIns="91440" tIns="45720" rIns="91440" bIns="45720" rtlCol="0" anchor="t">
            <a:noAutofit/>
          </a:bodyPr>
          <a:lstStyle/>
          <a:p>
            <a:r>
              <a:rPr lang="sv-SE" sz="2800" b="1" dirty="0">
                <a:latin typeface="Calibri"/>
                <a:cs typeface="Calibri"/>
              </a:rPr>
              <a:t>Fondkollen – webbplats </a:t>
            </a:r>
            <a:endParaRPr lang="en-US" b="1" dirty="0"/>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73425" cy="579237"/>
            <a:chOff x="263374" y="6036660"/>
            <a:chExt cx="20734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903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6" name="Grupp 5"/>
          <p:cNvGrpSpPr/>
          <p:nvPr/>
        </p:nvGrpSpPr>
        <p:grpSpPr>
          <a:xfrm>
            <a:off x="3336699" y="2364868"/>
            <a:ext cx="5744308" cy="3523933"/>
            <a:chOff x="1645137" y="2624512"/>
            <a:chExt cx="5744308" cy="3523933"/>
          </a:xfrm>
        </p:grpSpPr>
        <p:pic>
          <p:nvPicPr>
            <p:cNvPr id="15" name="Platshållare för bild 4" descr="laptop-start.png"/>
            <p:cNvPicPr>
              <a:picLocks noChangeAspect="1"/>
            </p:cNvPicPr>
            <p:nvPr/>
          </p:nvPicPr>
          <p:blipFill rotWithShape="1">
            <a:blip r:embed="rId4">
              <a:extLst>
                <a:ext uri="{28A0092B-C50C-407E-A947-70E740481C1C}">
                  <a14:useLocalDpi xmlns:a14="http://schemas.microsoft.com/office/drawing/2010/main" val="0"/>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5360" y="2914158"/>
              <a:ext cx="4314255" cy="2418217"/>
            </a:xfrm>
            <a:prstGeom prst="rect">
              <a:avLst/>
            </a:prstGeom>
          </p:spPr>
        </p:pic>
      </p:grpSp>
    </p:spTree>
    <p:extLst>
      <p:ext uri="{BB962C8B-B14F-4D97-AF65-F5344CB8AC3E}">
        <p14:creationId xmlns:p14="http://schemas.microsoft.com/office/powerpoint/2010/main" val="239364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64134" cy="643467"/>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Nästan alla svenskar sparar i fonder</a:t>
            </a:r>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47955" cy="579237"/>
            <a:chOff x="263374" y="6036660"/>
            <a:chExt cx="204795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46491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18" name="textruta 117"/>
          <p:cNvSpPr txBox="1"/>
          <p:nvPr/>
        </p:nvSpPr>
        <p:spPr>
          <a:xfrm>
            <a:off x="1041004" y="3156873"/>
            <a:ext cx="2952328" cy="400110"/>
          </a:xfrm>
          <a:prstGeom prst="rect">
            <a:avLst/>
          </a:prstGeom>
          <a:noFill/>
        </p:spPr>
        <p:txBody>
          <a:bodyPr wrap="square" rtlCol="0">
            <a:spAutoFit/>
          </a:bodyPr>
          <a:lstStyle/>
          <a:p>
            <a:r>
              <a:rPr lang="sv-SE" sz="2000" dirty="0">
                <a:latin typeface="+mj-lt"/>
              </a:rPr>
              <a:t>Privat fondsparande</a:t>
            </a:r>
          </a:p>
        </p:txBody>
      </p:sp>
      <p:sp>
        <p:nvSpPr>
          <p:cNvPr id="119" name="textruta 118"/>
          <p:cNvSpPr txBox="1"/>
          <p:nvPr/>
        </p:nvSpPr>
        <p:spPr>
          <a:xfrm>
            <a:off x="1077351" y="4629461"/>
            <a:ext cx="2952328" cy="400110"/>
          </a:xfrm>
          <a:prstGeom prst="rect">
            <a:avLst/>
          </a:prstGeom>
          <a:noFill/>
        </p:spPr>
        <p:txBody>
          <a:bodyPr wrap="square" rtlCol="0">
            <a:spAutoFit/>
          </a:bodyPr>
          <a:lstStyle/>
          <a:p>
            <a:r>
              <a:rPr lang="sv-SE" sz="2000" dirty="0">
                <a:latin typeface="+mj-lt"/>
              </a:rPr>
              <a:t>Fonder till tjänstepension</a:t>
            </a:r>
          </a:p>
        </p:txBody>
      </p:sp>
      <p:sp>
        <p:nvSpPr>
          <p:cNvPr id="120" name="textruta 119"/>
          <p:cNvSpPr txBox="1"/>
          <p:nvPr/>
        </p:nvSpPr>
        <p:spPr>
          <a:xfrm>
            <a:off x="1080199" y="1685018"/>
            <a:ext cx="2952328" cy="400110"/>
          </a:xfrm>
          <a:prstGeom prst="rect">
            <a:avLst/>
          </a:prstGeom>
          <a:noFill/>
        </p:spPr>
        <p:txBody>
          <a:bodyPr wrap="square" rtlCol="0">
            <a:spAutoFit/>
          </a:bodyPr>
          <a:lstStyle/>
          <a:p>
            <a:r>
              <a:rPr lang="sv-SE" sz="2000" dirty="0">
                <a:latin typeface="+mj-lt"/>
              </a:rPr>
              <a:t>Premiepension</a:t>
            </a:r>
          </a:p>
        </p:txBody>
      </p:sp>
      <p:sp>
        <p:nvSpPr>
          <p:cNvPr id="121" name="Höger klammerparentes 120"/>
          <p:cNvSpPr/>
          <p:nvPr/>
        </p:nvSpPr>
        <p:spPr>
          <a:xfrm>
            <a:off x="5026291" y="4023469"/>
            <a:ext cx="469035" cy="1633656"/>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grpSp>
        <p:nvGrpSpPr>
          <p:cNvPr id="122" name="Grupp 121"/>
          <p:cNvGrpSpPr/>
          <p:nvPr/>
        </p:nvGrpSpPr>
        <p:grpSpPr>
          <a:xfrm>
            <a:off x="1139718" y="2295946"/>
            <a:ext cx="4878134" cy="538585"/>
            <a:chOff x="2948200" y="605934"/>
            <a:chExt cx="4878134" cy="538585"/>
          </a:xfrm>
        </p:grpSpPr>
        <p:grpSp>
          <p:nvGrpSpPr>
            <p:cNvPr id="187" name="Grupp 186"/>
            <p:cNvGrpSpPr/>
            <p:nvPr/>
          </p:nvGrpSpPr>
          <p:grpSpPr>
            <a:xfrm>
              <a:off x="2948200" y="607177"/>
              <a:ext cx="462191" cy="515252"/>
              <a:chOff x="3194099" y="910733"/>
              <a:chExt cx="771775" cy="860377"/>
            </a:xfrm>
            <a:solidFill>
              <a:srgbClr val="009AB0"/>
            </a:solidFill>
          </p:grpSpPr>
          <p:sp>
            <p:nvSpPr>
              <p:cNvPr id="215" name="Rektangel med rundade hörn på samma sida 21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6" name="Ellips 21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8" name="Grupp 187"/>
            <p:cNvGrpSpPr/>
            <p:nvPr/>
          </p:nvGrpSpPr>
          <p:grpSpPr>
            <a:xfrm>
              <a:off x="3445326" y="610555"/>
              <a:ext cx="462191" cy="515252"/>
              <a:chOff x="3194099" y="910733"/>
              <a:chExt cx="771775" cy="860377"/>
            </a:xfrm>
            <a:solidFill>
              <a:srgbClr val="009AB0"/>
            </a:solidFill>
          </p:grpSpPr>
          <p:sp>
            <p:nvSpPr>
              <p:cNvPr id="213" name="Rektangel med rundade hörn på samma sida 21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4" name="Ellips 21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9" name="Grupp 188"/>
            <p:cNvGrpSpPr/>
            <p:nvPr/>
          </p:nvGrpSpPr>
          <p:grpSpPr>
            <a:xfrm>
              <a:off x="3940400" y="610555"/>
              <a:ext cx="462191" cy="515252"/>
              <a:chOff x="3194099" y="910733"/>
              <a:chExt cx="771775" cy="860377"/>
            </a:xfrm>
            <a:solidFill>
              <a:srgbClr val="009AB0"/>
            </a:solidFill>
          </p:grpSpPr>
          <p:sp>
            <p:nvSpPr>
              <p:cNvPr id="211" name="Rektangel med rundade hörn på samma sida 21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2" name="Ellips 21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0" name="Grupp 189"/>
            <p:cNvGrpSpPr/>
            <p:nvPr/>
          </p:nvGrpSpPr>
          <p:grpSpPr>
            <a:xfrm>
              <a:off x="4433881" y="605934"/>
              <a:ext cx="462191" cy="519873"/>
              <a:chOff x="3194099" y="910733"/>
              <a:chExt cx="771775" cy="868094"/>
            </a:xfrm>
            <a:solidFill>
              <a:srgbClr val="009AB0"/>
            </a:solidFill>
          </p:grpSpPr>
          <p:sp>
            <p:nvSpPr>
              <p:cNvPr id="209" name="Rektangel med rundade hörn på samma sida 208"/>
              <p:cNvSpPr/>
              <p:nvPr/>
            </p:nvSpPr>
            <p:spPr>
              <a:xfrm>
                <a:off x="3194099" y="1319301"/>
                <a:ext cx="771775" cy="45952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0" name="Ellips 20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1" name="Grupp 190"/>
            <p:cNvGrpSpPr/>
            <p:nvPr/>
          </p:nvGrpSpPr>
          <p:grpSpPr>
            <a:xfrm>
              <a:off x="4925769" y="605934"/>
              <a:ext cx="462191" cy="527337"/>
              <a:chOff x="3194099" y="910733"/>
              <a:chExt cx="771775" cy="880557"/>
            </a:xfrm>
            <a:solidFill>
              <a:srgbClr val="009AB0"/>
            </a:solidFill>
          </p:grpSpPr>
          <p:sp>
            <p:nvSpPr>
              <p:cNvPr id="207" name="Rektangel med rundade hörn på samma sida 206"/>
              <p:cNvSpPr/>
              <p:nvPr/>
            </p:nvSpPr>
            <p:spPr>
              <a:xfrm>
                <a:off x="3194099" y="1290271"/>
                <a:ext cx="771775" cy="501019"/>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8" name="Ellips 20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2" name="Grupp 191"/>
            <p:cNvGrpSpPr/>
            <p:nvPr/>
          </p:nvGrpSpPr>
          <p:grpSpPr>
            <a:xfrm>
              <a:off x="5416064" y="610555"/>
              <a:ext cx="462191" cy="522716"/>
              <a:chOff x="3194099" y="910733"/>
              <a:chExt cx="771775" cy="872840"/>
            </a:xfrm>
            <a:solidFill>
              <a:srgbClr val="009AB0"/>
            </a:solidFill>
          </p:grpSpPr>
          <p:sp>
            <p:nvSpPr>
              <p:cNvPr id="205" name="Rektangel med rundade hörn på samma sida 204"/>
              <p:cNvSpPr/>
              <p:nvPr/>
            </p:nvSpPr>
            <p:spPr>
              <a:xfrm>
                <a:off x="3194099" y="1305451"/>
                <a:ext cx="771775" cy="478122"/>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6" name="Ellips 20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3" name="Grupp 192"/>
            <p:cNvGrpSpPr/>
            <p:nvPr/>
          </p:nvGrpSpPr>
          <p:grpSpPr>
            <a:xfrm>
              <a:off x="7364143" y="610555"/>
              <a:ext cx="462191" cy="533964"/>
              <a:chOff x="3194099" y="910733"/>
              <a:chExt cx="771775" cy="891622"/>
            </a:xfrm>
            <a:solidFill>
              <a:srgbClr val="009AB0"/>
            </a:solidFill>
          </p:grpSpPr>
          <p:sp>
            <p:nvSpPr>
              <p:cNvPr id="203" name="Rektangel med rundade hörn på samma sida 202"/>
              <p:cNvSpPr/>
              <p:nvPr/>
            </p:nvSpPr>
            <p:spPr>
              <a:xfrm>
                <a:off x="3194099" y="1305451"/>
                <a:ext cx="771775" cy="496904"/>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4" name="Ellips 20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4" name="Grupp 193"/>
            <p:cNvGrpSpPr/>
            <p:nvPr/>
          </p:nvGrpSpPr>
          <p:grpSpPr>
            <a:xfrm>
              <a:off x="6878590" y="605934"/>
              <a:ext cx="462191" cy="538585"/>
              <a:chOff x="3194099" y="910733"/>
              <a:chExt cx="771775" cy="899338"/>
            </a:xfrm>
            <a:solidFill>
              <a:srgbClr val="009AB0"/>
            </a:solidFill>
          </p:grpSpPr>
          <p:sp>
            <p:nvSpPr>
              <p:cNvPr id="201" name="Rektangel med rundade hörn på samma sida 200"/>
              <p:cNvSpPr/>
              <p:nvPr/>
            </p:nvSpPr>
            <p:spPr>
              <a:xfrm>
                <a:off x="3194099" y="1305451"/>
                <a:ext cx="771775" cy="504620"/>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2" name="Ellips 20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5" name="Grupp 194"/>
            <p:cNvGrpSpPr/>
            <p:nvPr/>
          </p:nvGrpSpPr>
          <p:grpSpPr>
            <a:xfrm>
              <a:off x="6391875" y="610555"/>
              <a:ext cx="462191" cy="533964"/>
              <a:chOff x="3194099" y="910733"/>
              <a:chExt cx="771775" cy="891623"/>
            </a:xfrm>
            <a:solidFill>
              <a:srgbClr val="009AB0"/>
            </a:solidFill>
          </p:grpSpPr>
          <p:sp>
            <p:nvSpPr>
              <p:cNvPr id="199" name="Rektangel med rundade hörn på samma sida 198"/>
              <p:cNvSpPr/>
              <p:nvPr/>
            </p:nvSpPr>
            <p:spPr>
              <a:xfrm>
                <a:off x="3194099" y="1305450"/>
                <a:ext cx="771775" cy="496906"/>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0" name="Ellips 19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6" name="Grupp 195"/>
            <p:cNvGrpSpPr/>
            <p:nvPr/>
          </p:nvGrpSpPr>
          <p:grpSpPr>
            <a:xfrm>
              <a:off x="5904766" y="605934"/>
              <a:ext cx="462191" cy="527338"/>
              <a:chOff x="3194099" y="910733"/>
              <a:chExt cx="771775" cy="880560"/>
            </a:xfrm>
            <a:solidFill>
              <a:srgbClr val="009AB0"/>
            </a:solidFill>
          </p:grpSpPr>
          <p:sp>
            <p:nvSpPr>
              <p:cNvPr id="197" name="Rektangel med rundade hörn på samma sida 196"/>
              <p:cNvSpPr/>
              <p:nvPr/>
            </p:nvSpPr>
            <p:spPr>
              <a:xfrm>
                <a:off x="3194099" y="1305452"/>
                <a:ext cx="771775" cy="485841"/>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8" name="Ellips 19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23" name="Grupp 122"/>
          <p:cNvGrpSpPr/>
          <p:nvPr/>
        </p:nvGrpSpPr>
        <p:grpSpPr>
          <a:xfrm>
            <a:off x="1144154" y="3908907"/>
            <a:ext cx="3660401" cy="390385"/>
            <a:chOff x="738877" y="3908907"/>
            <a:chExt cx="3660401" cy="390385"/>
          </a:xfrm>
        </p:grpSpPr>
        <p:grpSp>
          <p:nvGrpSpPr>
            <p:cNvPr id="157" name="Grupp 156"/>
            <p:cNvGrpSpPr/>
            <p:nvPr/>
          </p:nvGrpSpPr>
          <p:grpSpPr>
            <a:xfrm>
              <a:off x="738877" y="3915370"/>
              <a:ext cx="342143" cy="381421"/>
              <a:chOff x="3451929" y="910733"/>
              <a:chExt cx="771775" cy="860377"/>
            </a:xfrm>
            <a:solidFill>
              <a:srgbClr val="009AB0"/>
            </a:solidFill>
          </p:grpSpPr>
          <p:sp>
            <p:nvSpPr>
              <p:cNvPr id="185" name="Rektangel med rundade hörn på samma sida 18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6" name="Ellips 18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8" name="Grupp 157"/>
            <p:cNvGrpSpPr/>
            <p:nvPr/>
          </p:nvGrpSpPr>
          <p:grpSpPr>
            <a:xfrm>
              <a:off x="1106881" y="3917871"/>
              <a:ext cx="342143" cy="381421"/>
              <a:chOff x="3451929" y="910733"/>
              <a:chExt cx="771775" cy="860377"/>
            </a:xfrm>
            <a:solidFill>
              <a:srgbClr val="009AB0"/>
            </a:solidFill>
          </p:grpSpPr>
          <p:sp>
            <p:nvSpPr>
              <p:cNvPr id="183" name="Rektangel med rundade hörn på samma sida 182"/>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4" name="Ellips 183"/>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9" name="Grupp 158"/>
            <p:cNvGrpSpPr/>
            <p:nvPr/>
          </p:nvGrpSpPr>
          <p:grpSpPr>
            <a:xfrm>
              <a:off x="1473365" y="3917871"/>
              <a:ext cx="342143" cy="381421"/>
              <a:chOff x="3451929" y="910733"/>
              <a:chExt cx="771775" cy="860377"/>
            </a:xfrm>
            <a:solidFill>
              <a:srgbClr val="009AB0"/>
            </a:solidFill>
          </p:grpSpPr>
          <p:sp>
            <p:nvSpPr>
              <p:cNvPr id="181" name="Rektangel med rundade hörn på samma sida 180"/>
              <p:cNvSpPr/>
              <p:nvPr/>
            </p:nvSpPr>
            <p:spPr>
              <a:xfrm>
                <a:off x="3451929" y="1305452"/>
                <a:ext cx="771775" cy="465658"/>
              </a:xfrm>
              <a:prstGeom prst="round2Same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2" name="Ellips 181"/>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0" name="Grupp 159"/>
            <p:cNvGrpSpPr/>
            <p:nvPr/>
          </p:nvGrpSpPr>
          <p:grpSpPr>
            <a:xfrm>
              <a:off x="1838671" y="3914450"/>
              <a:ext cx="342143" cy="381421"/>
              <a:chOff x="3451929" y="910733"/>
              <a:chExt cx="771775" cy="860377"/>
            </a:xfrm>
            <a:solidFill>
              <a:srgbClr val="009AB0"/>
            </a:solidFill>
          </p:grpSpPr>
          <p:sp>
            <p:nvSpPr>
              <p:cNvPr id="179" name="Rektangel med rundade hörn på samma sida 178"/>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0" name="Ellips 179"/>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1" name="Grupp 160"/>
            <p:cNvGrpSpPr/>
            <p:nvPr/>
          </p:nvGrpSpPr>
          <p:grpSpPr>
            <a:xfrm>
              <a:off x="2202797" y="3914450"/>
              <a:ext cx="342143" cy="381421"/>
              <a:chOff x="3451929" y="910733"/>
              <a:chExt cx="771775" cy="860377"/>
            </a:xfrm>
            <a:solidFill>
              <a:srgbClr val="009AB0"/>
            </a:solidFill>
          </p:grpSpPr>
          <p:sp>
            <p:nvSpPr>
              <p:cNvPr id="177" name="Rektangel med rundade hörn på samma sida 17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8" name="Ellips 17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2" name="Grupp 161"/>
            <p:cNvGrpSpPr/>
            <p:nvPr/>
          </p:nvGrpSpPr>
          <p:grpSpPr>
            <a:xfrm>
              <a:off x="2565744" y="3917871"/>
              <a:ext cx="342143" cy="381421"/>
              <a:chOff x="3451929" y="910733"/>
              <a:chExt cx="771775" cy="860377"/>
            </a:xfrm>
            <a:solidFill>
              <a:srgbClr val="009AB0"/>
            </a:solidFill>
          </p:grpSpPr>
          <p:sp>
            <p:nvSpPr>
              <p:cNvPr id="175" name="Rektangel med rundade hörn på samma sida 174"/>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6" name="Ellips 175"/>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3" name="Grupp 162"/>
            <p:cNvGrpSpPr/>
            <p:nvPr/>
          </p:nvGrpSpPr>
          <p:grpSpPr>
            <a:xfrm>
              <a:off x="4057135" y="3908907"/>
              <a:ext cx="342143" cy="381421"/>
              <a:chOff x="3451929" y="910733"/>
              <a:chExt cx="771775" cy="860377"/>
            </a:xfrm>
            <a:solidFill>
              <a:srgbClr val="009AB0"/>
            </a:solidFill>
          </p:grpSpPr>
          <p:sp>
            <p:nvSpPr>
              <p:cNvPr id="173" name="Rektangel med rundade hörn på samma sida 172"/>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4" name="Ellips 173"/>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4" name="Grupp 163"/>
            <p:cNvGrpSpPr/>
            <p:nvPr/>
          </p:nvGrpSpPr>
          <p:grpSpPr>
            <a:xfrm>
              <a:off x="3679771" y="3909968"/>
              <a:ext cx="342143" cy="381421"/>
              <a:chOff x="3451929" y="910733"/>
              <a:chExt cx="771775" cy="860377"/>
            </a:xfrm>
            <a:solidFill>
              <a:srgbClr val="009AB0"/>
            </a:solidFill>
          </p:grpSpPr>
          <p:sp>
            <p:nvSpPr>
              <p:cNvPr id="171" name="Rektangel med rundade hörn på samma sida 170"/>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2" name="Ellips 171"/>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5" name="Grupp 164"/>
            <p:cNvGrpSpPr/>
            <p:nvPr/>
          </p:nvGrpSpPr>
          <p:grpSpPr>
            <a:xfrm>
              <a:off x="3301546" y="3908907"/>
              <a:ext cx="342143" cy="381421"/>
              <a:chOff x="3451929" y="910733"/>
              <a:chExt cx="771775" cy="860377"/>
            </a:xfrm>
            <a:solidFill>
              <a:srgbClr val="009AB0"/>
            </a:solidFill>
          </p:grpSpPr>
          <p:sp>
            <p:nvSpPr>
              <p:cNvPr id="169" name="Rektangel med rundade hörn på samma sida 168"/>
              <p:cNvSpPr/>
              <p:nvPr/>
            </p:nvSpPr>
            <p:spPr>
              <a:xfrm>
                <a:off x="345192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70" name="Ellips 169"/>
              <p:cNvSpPr/>
              <p:nvPr/>
            </p:nvSpPr>
            <p:spPr>
              <a:xfrm>
                <a:off x="3603923" y="910733"/>
                <a:ext cx="465127" cy="487681"/>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66" name="Grupp 165"/>
            <p:cNvGrpSpPr/>
            <p:nvPr/>
          </p:nvGrpSpPr>
          <p:grpSpPr>
            <a:xfrm>
              <a:off x="2927512" y="3914450"/>
              <a:ext cx="342143" cy="381421"/>
              <a:chOff x="3451929" y="910733"/>
              <a:chExt cx="771775" cy="860377"/>
            </a:xfrm>
            <a:solidFill>
              <a:srgbClr val="009AB0"/>
            </a:solidFill>
          </p:grpSpPr>
          <p:sp>
            <p:nvSpPr>
              <p:cNvPr id="167" name="Rektangel med rundade hörn på samma sida 166"/>
              <p:cNvSpPr/>
              <p:nvPr/>
            </p:nvSpPr>
            <p:spPr>
              <a:xfrm>
                <a:off x="345192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8" name="Ellips 167"/>
              <p:cNvSpPr/>
              <p:nvPr/>
            </p:nvSpPr>
            <p:spPr>
              <a:xfrm>
                <a:off x="3603923" y="910733"/>
                <a:ext cx="465127" cy="487681"/>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8" name="Grupp 7"/>
          <p:cNvGrpSpPr/>
          <p:nvPr/>
        </p:nvGrpSpPr>
        <p:grpSpPr>
          <a:xfrm>
            <a:off x="5785623" y="4524046"/>
            <a:ext cx="3660401" cy="390385"/>
            <a:chOff x="5647154" y="4491664"/>
            <a:chExt cx="3660401" cy="390385"/>
          </a:xfrm>
        </p:grpSpPr>
        <p:grpSp>
          <p:nvGrpSpPr>
            <p:cNvPr id="125" name="Grupp 124"/>
            <p:cNvGrpSpPr/>
            <p:nvPr/>
          </p:nvGrpSpPr>
          <p:grpSpPr>
            <a:xfrm>
              <a:off x="5647154" y="4498127"/>
              <a:ext cx="342143" cy="381421"/>
              <a:chOff x="3194099" y="910733"/>
              <a:chExt cx="771775" cy="860377"/>
            </a:xfrm>
            <a:solidFill>
              <a:srgbClr val="009AB0"/>
            </a:solidFill>
          </p:grpSpPr>
          <p:sp>
            <p:nvSpPr>
              <p:cNvPr id="153" name="Rektangel med rundade hörn på samma sida 15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4" name="Ellips 15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6" name="Grupp 125"/>
            <p:cNvGrpSpPr/>
            <p:nvPr/>
          </p:nvGrpSpPr>
          <p:grpSpPr>
            <a:xfrm>
              <a:off x="6015158" y="4500628"/>
              <a:ext cx="342143" cy="381421"/>
              <a:chOff x="3194099" y="910733"/>
              <a:chExt cx="771775" cy="860377"/>
            </a:xfrm>
            <a:solidFill>
              <a:srgbClr val="009AB0"/>
            </a:solidFill>
          </p:grpSpPr>
          <p:sp>
            <p:nvSpPr>
              <p:cNvPr id="151" name="Rektangel med rundade hörn på samma sida 1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2" name="Ellips 1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7" name="Grupp 126"/>
            <p:cNvGrpSpPr/>
            <p:nvPr/>
          </p:nvGrpSpPr>
          <p:grpSpPr>
            <a:xfrm>
              <a:off x="6381642" y="4500628"/>
              <a:ext cx="342143" cy="381421"/>
              <a:chOff x="3194099" y="910733"/>
              <a:chExt cx="771775" cy="860377"/>
            </a:xfrm>
            <a:solidFill>
              <a:srgbClr val="009AB0"/>
            </a:solidFill>
          </p:grpSpPr>
          <p:sp>
            <p:nvSpPr>
              <p:cNvPr id="149" name="Rektangel med rundade hörn på samma sida 148"/>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0" name="Ellips 149"/>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8" name="Grupp 127"/>
            <p:cNvGrpSpPr/>
            <p:nvPr/>
          </p:nvGrpSpPr>
          <p:grpSpPr>
            <a:xfrm>
              <a:off x="6746948" y="4497207"/>
              <a:ext cx="342143" cy="381421"/>
              <a:chOff x="3194099" y="910733"/>
              <a:chExt cx="771775" cy="860377"/>
            </a:xfrm>
            <a:solidFill>
              <a:srgbClr val="009AB0"/>
            </a:solidFill>
          </p:grpSpPr>
          <p:sp>
            <p:nvSpPr>
              <p:cNvPr id="147" name="Rektangel med rundade hörn på samma sida 14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8" name="Ellips 14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29" name="Grupp 128"/>
            <p:cNvGrpSpPr/>
            <p:nvPr/>
          </p:nvGrpSpPr>
          <p:grpSpPr>
            <a:xfrm>
              <a:off x="7111074" y="4497207"/>
              <a:ext cx="342143" cy="381421"/>
              <a:chOff x="3194099" y="910733"/>
              <a:chExt cx="771775" cy="860377"/>
            </a:xfrm>
            <a:solidFill>
              <a:srgbClr val="009AB0"/>
            </a:solidFill>
          </p:grpSpPr>
          <p:sp>
            <p:nvSpPr>
              <p:cNvPr id="145" name="Rektangel med rundade hörn på samma sida 1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6" name="Ellips 1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0" name="Grupp 129"/>
            <p:cNvGrpSpPr/>
            <p:nvPr/>
          </p:nvGrpSpPr>
          <p:grpSpPr>
            <a:xfrm>
              <a:off x="7474021" y="4500628"/>
              <a:ext cx="342143" cy="381421"/>
              <a:chOff x="3194099" y="910733"/>
              <a:chExt cx="771775" cy="860377"/>
            </a:xfrm>
            <a:solidFill>
              <a:srgbClr val="009AB0"/>
            </a:solidFill>
          </p:grpSpPr>
          <p:sp>
            <p:nvSpPr>
              <p:cNvPr id="143" name="Rektangel med rundade hörn på samma sida 142"/>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4" name="Ellips 143"/>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1" name="Grupp 130"/>
            <p:cNvGrpSpPr/>
            <p:nvPr/>
          </p:nvGrpSpPr>
          <p:grpSpPr>
            <a:xfrm>
              <a:off x="8965412" y="4491664"/>
              <a:ext cx="342143" cy="381421"/>
              <a:chOff x="3194099" y="910733"/>
              <a:chExt cx="771775" cy="860377"/>
            </a:xfrm>
            <a:solidFill>
              <a:srgbClr val="009AB0"/>
            </a:solidFill>
          </p:grpSpPr>
          <p:sp>
            <p:nvSpPr>
              <p:cNvPr id="141" name="Rektangel med rundade hörn på samma sida 140"/>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2" name="Ellips 141"/>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2" name="Grupp 131"/>
            <p:cNvGrpSpPr/>
            <p:nvPr/>
          </p:nvGrpSpPr>
          <p:grpSpPr>
            <a:xfrm>
              <a:off x="8588048" y="4492725"/>
              <a:ext cx="342143" cy="381421"/>
              <a:chOff x="3194099" y="910733"/>
              <a:chExt cx="771775" cy="860377"/>
            </a:xfrm>
            <a:solidFill>
              <a:srgbClr val="009AB0"/>
            </a:solidFill>
          </p:grpSpPr>
          <p:sp>
            <p:nvSpPr>
              <p:cNvPr id="139" name="Rektangel med rundade hörn på samma sida 138"/>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40" name="Ellips 139"/>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33" name="Grupp 132"/>
            <p:cNvGrpSpPr/>
            <p:nvPr/>
          </p:nvGrpSpPr>
          <p:grpSpPr>
            <a:xfrm>
              <a:off x="7835789" y="4497207"/>
              <a:ext cx="342143" cy="381421"/>
              <a:chOff x="3194099" y="910733"/>
              <a:chExt cx="771775" cy="860377"/>
            </a:xfrm>
            <a:solidFill>
              <a:srgbClr val="009AB0"/>
            </a:solidFill>
          </p:grpSpPr>
          <p:sp>
            <p:nvSpPr>
              <p:cNvPr id="137" name="Rektangel med rundade hörn på samma sida 136"/>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8" name="Ellips 137"/>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34" name="Grupp 133"/>
            <p:cNvGrpSpPr/>
            <p:nvPr/>
          </p:nvGrpSpPr>
          <p:grpSpPr>
            <a:xfrm>
              <a:off x="8211329" y="4500628"/>
              <a:ext cx="342143" cy="381421"/>
              <a:chOff x="3194099" y="910733"/>
              <a:chExt cx="771775" cy="860377"/>
            </a:xfrm>
            <a:solidFill>
              <a:srgbClr val="009AB0"/>
            </a:solidFill>
          </p:grpSpPr>
          <p:sp>
            <p:nvSpPr>
              <p:cNvPr id="135" name="Rektangel med rundade hörn på samma sida 13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6" name="Ellips 13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 name="Grupp 6"/>
          <p:cNvGrpSpPr/>
          <p:nvPr/>
        </p:nvGrpSpPr>
        <p:grpSpPr>
          <a:xfrm>
            <a:off x="1080199" y="5154556"/>
            <a:ext cx="3685799" cy="386152"/>
            <a:chOff x="944800" y="5154556"/>
            <a:chExt cx="3685799" cy="386152"/>
          </a:xfrm>
        </p:grpSpPr>
        <p:grpSp>
          <p:nvGrpSpPr>
            <p:cNvPr id="6" name="Grupp 5"/>
            <p:cNvGrpSpPr/>
            <p:nvPr/>
          </p:nvGrpSpPr>
          <p:grpSpPr>
            <a:xfrm>
              <a:off x="944800" y="5154556"/>
              <a:ext cx="3685799" cy="386152"/>
              <a:chOff x="624577" y="5183384"/>
              <a:chExt cx="3685799" cy="386152"/>
            </a:xfrm>
          </p:grpSpPr>
          <p:grpSp>
            <p:nvGrpSpPr>
              <p:cNvPr id="241" name="Grupp 240"/>
              <p:cNvGrpSpPr/>
              <p:nvPr/>
            </p:nvGrpSpPr>
            <p:grpSpPr>
              <a:xfrm>
                <a:off x="624577" y="5185614"/>
                <a:ext cx="342143" cy="381421"/>
                <a:chOff x="3194099" y="910733"/>
                <a:chExt cx="771775" cy="860377"/>
              </a:xfrm>
              <a:solidFill>
                <a:srgbClr val="009AB0"/>
              </a:solidFill>
            </p:grpSpPr>
            <p:sp>
              <p:nvSpPr>
                <p:cNvPr id="242" name="Rektangel med rundade hörn på samma sida 241"/>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3" name="Ellips 242"/>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4" name="Grupp 243"/>
              <p:cNvGrpSpPr/>
              <p:nvPr/>
            </p:nvGrpSpPr>
            <p:grpSpPr>
              <a:xfrm>
                <a:off x="992581" y="5188115"/>
                <a:ext cx="342143" cy="381421"/>
                <a:chOff x="3194099" y="910733"/>
                <a:chExt cx="771775" cy="860377"/>
              </a:xfrm>
              <a:solidFill>
                <a:srgbClr val="009AB0"/>
              </a:solidFill>
            </p:grpSpPr>
            <p:sp>
              <p:nvSpPr>
                <p:cNvPr id="245" name="Rektangel med rundade hörn på samma sida 244"/>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6" name="Ellips 245"/>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47" name="Grupp 246"/>
              <p:cNvGrpSpPr/>
              <p:nvPr/>
            </p:nvGrpSpPr>
            <p:grpSpPr>
              <a:xfrm>
                <a:off x="1359065" y="5188115"/>
                <a:ext cx="342143" cy="381421"/>
                <a:chOff x="3194099" y="910733"/>
                <a:chExt cx="771775" cy="860377"/>
              </a:xfrm>
              <a:solidFill>
                <a:srgbClr val="009AB0"/>
              </a:solidFill>
            </p:grpSpPr>
            <p:sp>
              <p:nvSpPr>
                <p:cNvPr id="248" name="Rektangel med rundade hörn på samma sida 247"/>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9" name="Ellips 248"/>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0" name="Grupp 249"/>
              <p:cNvGrpSpPr/>
              <p:nvPr/>
            </p:nvGrpSpPr>
            <p:grpSpPr>
              <a:xfrm>
                <a:off x="1724371" y="5184694"/>
                <a:ext cx="342143" cy="381421"/>
                <a:chOff x="3194099" y="910733"/>
                <a:chExt cx="771775" cy="860377"/>
              </a:xfrm>
              <a:solidFill>
                <a:srgbClr val="009AB0"/>
              </a:solidFill>
            </p:grpSpPr>
            <p:sp>
              <p:nvSpPr>
                <p:cNvPr id="251" name="Rektangel med rundade hörn på samma sida 250"/>
                <p:cNvSpPr/>
                <p:nvPr/>
              </p:nvSpPr>
              <p:spPr>
                <a:xfrm>
                  <a:off x="3194099" y="1305452"/>
                  <a:ext cx="771775" cy="465658"/>
                </a:xfrm>
                <a:prstGeom prst="round2SameRect">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2" name="Ellips 251"/>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3" name="Grupp 252"/>
              <p:cNvGrpSpPr/>
              <p:nvPr/>
            </p:nvGrpSpPr>
            <p:grpSpPr>
              <a:xfrm>
                <a:off x="2098837" y="5184694"/>
                <a:ext cx="342143" cy="381421"/>
                <a:chOff x="3217423" y="910733"/>
                <a:chExt cx="771775" cy="860377"/>
              </a:xfrm>
              <a:solidFill>
                <a:srgbClr val="009AB0"/>
              </a:solidFill>
            </p:grpSpPr>
            <p:sp>
              <p:nvSpPr>
                <p:cNvPr id="254" name="Rektangel med rundade hörn på samma sida 253"/>
                <p:cNvSpPr/>
                <p:nvPr/>
              </p:nvSpPr>
              <p:spPr>
                <a:xfrm>
                  <a:off x="3217423" y="1305452"/>
                  <a:ext cx="771775" cy="465658"/>
                </a:xfrm>
                <a:prstGeom prst="round2SameRect">
                  <a:avLst/>
                </a:prstGeom>
                <a:solidFill>
                  <a:schemeClr val="bg1"/>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55" name="Ellips 254"/>
                <p:cNvSpPr/>
                <p:nvPr/>
              </p:nvSpPr>
              <p:spPr>
                <a:xfrm>
                  <a:off x="3346093" y="910733"/>
                  <a:ext cx="465128" cy="487680"/>
                </a:xfrm>
                <a:prstGeom prst="ellipse">
                  <a:avLst/>
                </a:prstGeom>
                <a:grp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56" name="Grupp 255"/>
              <p:cNvGrpSpPr/>
              <p:nvPr/>
            </p:nvGrpSpPr>
            <p:grpSpPr>
              <a:xfrm>
                <a:off x="2459910" y="5183882"/>
                <a:ext cx="342143" cy="381421"/>
                <a:chOff x="3194099" y="910733"/>
                <a:chExt cx="771775" cy="860377"/>
              </a:xfrm>
              <a:solidFill>
                <a:srgbClr val="009AB0"/>
              </a:solidFill>
            </p:grpSpPr>
            <p:sp>
              <p:nvSpPr>
                <p:cNvPr id="257" name="Rektangel med rundade hörn på samma sida 256"/>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58" name="Ellips 257"/>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59" name="Grupp 258"/>
              <p:cNvGrpSpPr/>
              <p:nvPr/>
            </p:nvGrpSpPr>
            <p:grpSpPr>
              <a:xfrm>
                <a:off x="3968233" y="5183384"/>
                <a:ext cx="342143" cy="381421"/>
                <a:chOff x="3194099" y="910733"/>
                <a:chExt cx="771775" cy="860377"/>
              </a:xfrm>
              <a:solidFill>
                <a:srgbClr val="009AB0"/>
              </a:solidFill>
            </p:grpSpPr>
            <p:sp>
              <p:nvSpPr>
                <p:cNvPr id="260" name="Rektangel med rundade hörn på samma sida 25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1" name="Ellips 26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2" name="Grupp 261"/>
              <p:cNvGrpSpPr/>
              <p:nvPr/>
            </p:nvGrpSpPr>
            <p:grpSpPr>
              <a:xfrm>
                <a:off x="3590869" y="5184445"/>
                <a:ext cx="342143" cy="381421"/>
                <a:chOff x="3194099" y="910733"/>
                <a:chExt cx="771775" cy="860377"/>
              </a:xfrm>
              <a:solidFill>
                <a:srgbClr val="009AB0"/>
              </a:solidFill>
            </p:grpSpPr>
            <p:sp>
              <p:nvSpPr>
                <p:cNvPr id="263" name="Rektangel med rundade hörn på samma sida 262"/>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4" name="Ellips 263"/>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265" name="Grupp 264"/>
              <p:cNvGrpSpPr/>
              <p:nvPr/>
            </p:nvGrpSpPr>
            <p:grpSpPr>
              <a:xfrm>
                <a:off x="2838610" y="5184694"/>
                <a:ext cx="342143" cy="381421"/>
                <a:chOff x="3194099" y="910733"/>
                <a:chExt cx="771775" cy="860377"/>
              </a:xfrm>
              <a:solidFill>
                <a:srgbClr val="009AB0"/>
              </a:solidFill>
            </p:grpSpPr>
            <p:sp>
              <p:nvSpPr>
                <p:cNvPr id="266" name="Rektangel med rundade hörn på samma sida 265"/>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267" name="Ellips 266"/>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349" name="Grupp 348"/>
            <p:cNvGrpSpPr/>
            <p:nvPr/>
          </p:nvGrpSpPr>
          <p:grpSpPr>
            <a:xfrm>
              <a:off x="3530790" y="5154556"/>
              <a:ext cx="342143" cy="381421"/>
              <a:chOff x="3194099" y="910733"/>
              <a:chExt cx="771775" cy="860377"/>
            </a:xfrm>
            <a:solidFill>
              <a:srgbClr val="009AB0"/>
            </a:solidFill>
          </p:grpSpPr>
          <p:sp>
            <p:nvSpPr>
              <p:cNvPr id="350" name="Rektangel med rundade hörn på samma sida 349"/>
              <p:cNvSpPr/>
              <p:nvPr/>
            </p:nvSpPr>
            <p:spPr>
              <a:xfrm>
                <a:off x="3194099" y="1305452"/>
                <a:ext cx="771775" cy="465658"/>
              </a:xfrm>
              <a:prstGeom prst="round2SameRect">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351" name="Ellips 350"/>
              <p:cNvSpPr/>
              <p:nvPr/>
            </p:nvSpPr>
            <p:spPr>
              <a:xfrm>
                <a:off x="3346093" y="910733"/>
                <a:ext cx="465128" cy="487680"/>
              </a:xfrm>
              <a:prstGeom prst="ellipse">
                <a:avLst/>
              </a:prstGeom>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352" name="textruta 8"/>
          <p:cNvSpPr txBox="1"/>
          <p:nvPr/>
        </p:nvSpPr>
        <p:spPr>
          <a:xfrm>
            <a:off x="5753364" y="3958713"/>
            <a:ext cx="4060063" cy="400110"/>
          </a:xfrm>
          <a:prstGeom prst="rect">
            <a:avLst/>
          </a:prstGeom>
          <a:noFill/>
        </p:spPr>
        <p:txBody>
          <a:bodyPr wrap="square" rtlCol="0">
            <a:spAutoFit/>
          </a:bodyPr>
          <a:lstStyle/>
          <a:p>
            <a:r>
              <a:rPr lang="sv-SE" sz="2000" dirty="0">
                <a:latin typeface="+mj-lt"/>
              </a:rPr>
              <a:t>Privat fondsparande + tjänstepension</a:t>
            </a:r>
          </a:p>
        </p:txBody>
      </p:sp>
    </p:spTree>
    <p:extLst>
      <p:ext uri="{BB962C8B-B14F-4D97-AF65-F5344CB8AC3E}">
        <p14:creationId xmlns:p14="http://schemas.microsoft.com/office/powerpoint/2010/main" val="18583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9" y="645"/>
            <a:ext cx="6108192" cy="6856710"/>
          </a:xfrm>
          <a:prstGeom prst="rect">
            <a:avLst/>
          </a:prstGeom>
        </p:spPr>
      </p:pic>
      <p:sp>
        <p:nvSpPr>
          <p:cNvPr id="14" name="textruta 13"/>
          <p:cNvSpPr txBox="1"/>
          <p:nvPr/>
        </p:nvSpPr>
        <p:spPr>
          <a:xfrm>
            <a:off x="7079868" y="1141716"/>
            <a:ext cx="3960666" cy="523482"/>
          </a:xfrm>
          <a:prstGeom prst="rect">
            <a:avLst/>
          </a:prstGeom>
          <a:noFill/>
        </p:spPr>
        <p:txBody>
          <a:bodyPr wrap="square" lIns="91440" tIns="45720" rIns="91440" bIns="45720" rtlCol="0" anchor="t">
            <a:noAutofit/>
          </a:bodyPr>
          <a:lstStyle/>
          <a:p>
            <a:r>
              <a:rPr lang="sv-SE" sz="2800" b="1" dirty="0">
                <a:latin typeface="Calibri"/>
                <a:ea typeface="Arial" charset="0"/>
                <a:cs typeface="Calibri"/>
              </a:rPr>
              <a:t>Vad är en fond? </a:t>
            </a:r>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7083878" y="1708868"/>
            <a:ext cx="3867901" cy="1352831"/>
          </a:xfrm>
          <a:prstGeom prst="rect">
            <a:avLst/>
          </a:prstGeom>
          <a:noFill/>
        </p:spPr>
        <p:txBody>
          <a:bodyPr wrap="square" lIns="91440" tIns="45720" rIns="91440" bIns="45720" rtlCol="0" anchor="t">
            <a:noAutofit/>
          </a:bodyPr>
          <a:lstStyle/>
          <a:p>
            <a:pPr>
              <a:spcBef>
                <a:spcPct val="20000"/>
              </a:spcBef>
              <a:spcAft>
                <a:spcPct val="0"/>
              </a:spcAft>
              <a:tabLst>
                <a:tab pos="214313" algn="l"/>
              </a:tabLst>
            </a:pPr>
            <a:r>
              <a:rPr lang="sv-SE" sz="2000" dirty="0">
                <a:latin typeface="+mj-lt"/>
                <a:ea typeface="+mn-lt"/>
                <a:cs typeface="+mn-lt"/>
              </a:rPr>
              <a:t>En fond är en samling/portfölj av värdepapper (aktier och räntor).</a:t>
            </a:r>
            <a:br>
              <a:rPr lang="sv-SE" sz="2000" dirty="0">
                <a:latin typeface="+mj-lt"/>
                <a:ea typeface="+mn-lt"/>
                <a:cs typeface="+mn-lt"/>
              </a:rPr>
            </a:br>
            <a:r>
              <a:rPr lang="sv-SE" sz="2000" dirty="0">
                <a:latin typeface="+mj-lt"/>
                <a:ea typeface="+mn-lt"/>
                <a:cs typeface="+mn-lt"/>
              </a:rPr>
              <a:t>Som fondsparare får du del av fondens samlade tillgångar. </a:t>
            </a:r>
          </a:p>
          <a:p>
            <a:pPr>
              <a:lnSpc>
                <a:spcPct val="150000"/>
              </a:lnSpc>
              <a:spcBef>
                <a:spcPct val="20000"/>
              </a:spcBef>
              <a:spcAft>
                <a:spcPct val="0"/>
              </a:spcAft>
              <a:tabLst>
                <a:tab pos="214313" algn="l"/>
              </a:tabLst>
            </a:pPr>
            <a:endParaRPr lang="sv-SE" sz="2000" dirty="0">
              <a:latin typeface="+mj-lt"/>
              <a:ea typeface="+mn-lt"/>
              <a:cs typeface="+mn-lt"/>
            </a:endParaRPr>
          </a:p>
        </p:txBody>
      </p:sp>
      <p:sp>
        <p:nvSpPr>
          <p:cNvPr id="3" name="Rektangel 2"/>
          <p:cNvSpPr/>
          <p:nvPr/>
        </p:nvSpPr>
        <p:spPr>
          <a:xfrm>
            <a:off x="0" y="0"/>
            <a:ext cx="6109021" cy="6857355"/>
          </a:xfrm>
          <a:prstGeom prst="rect">
            <a:avLst/>
          </a:prstGeom>
          <a:solidFill>
            <a:srgbClr val="009CB3"/>
          </a:solidFill>
          <a:ln>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148530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FONDER OCH FONDSPARANDE</a:t>
            </a:r>
          </a:p>
        </p:txBody>
      </p:sp>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96" y="1328423"/>
            <a:ext cx="3657917" cy="4200508"/>
          </a:xfrm>
          <a:prstGeom prst="rect">
            <a:avLst/>
          </a:prstGeom>
        </p:spPr>
      </p:pic>
      <p:sp>
        <p:nvSpPr>
          <p:cNvPr id="5" name="Rektangel 4"/>
          <p:cNvSpPr/>
          <p:nvPr/>
        </p:nvSpPr>
        <p:spPr>
          <a:xfrm>
            <a:off x="7083878" y="3103736"/>
            <a:ext cx="3689225" cy="1754326"/>
          </a:xfrm>
          <a:prstGeom prst="rect">
            <a:avLst/>
          </a:prstGeom>
        </p:spPr>
        <p:txBody>
          <a:bodyPr wrap="square">
            <a:spAutoFit/>
          </a:bodyPr>
          <a:lstStyle/>
          <a:p>
            <a:pPr>
              <a:spcBef>
                <a:spcPct val="20000"/>
              </a:spcBef>
              <a:spcAft>
                <a:spcPct val="0"/>
              </a:spcAft>
              <a:tabLst>
                <a:tab pos="214313" algn="l"/>
              </a:tabLst>
            </a:pPr>
            <a:r>
              <a:rPr lang="sv-SE" sz="2000" b="1" dirty="0">
                <a:latin typeface="+mj-lt"/>
                <a:ea typeface="+mn-lt"/>
                <a:cs typeface="+mn-lt"/>
              </a:rPr>
              <a:t>Detta innebär att du även med en mindre insättning kan få:</a:t>
            </a:r>
          </a:p>
          <a:p>
            <a:pPr>
              <a:spcBef>
                <a:spcPct val="20000"/>
              </a:spcBef>
              <a:spcAft>
                <a:spcPct val="0"/>
              </a:spcAft>
              <a:tabLst>
                <a:tab pos="214313" algn="l"/>
              </a:tabLst>
            </a:pPr>
            <a:r>
              <a:rPr lang="sv-SE" sz="2000" dirty="0">
                <a:latin typeface="+mj-lt"/>
                <a:ea typeface="+mn-lt"/>
                <a:cs typeface="+mn-lt"/>
              </a:rPr>
              <a:t>• Tillgång till placeringar över hela 	världen</a:t>
            </a:r>
          </a:p>
          <a:p>
            <a:pPr>
              <a:spcBef>
                <a:spcPct val="20000"/>
              </a:spcBef>
              <a:spcAft>
                <a:spcPct val="0"/>
              </a:spcAft>
              <a:tabLst>
                <a:tab pos="214313" algn="l"/>
              </a:tabLst>
            </a:pPr>
            <a:r>
              <a:rPr lang="sv-SE" sz="2000" dirty="0">
                <a:latin typeface="+mj-lt"/>
                <a:ea typeface="+mn-lt"/>
                <a:cs typeface="+mn-lt"/>
              </a:rPr>
              <a:t>• Automatisk riskspridning</a:t>
            </a:r>
          </a:p>
        </p:txBody>
      </p:sp>
    </p:spTree>
    <p:extLst>
      <p:ext uri="{BB962C8B-B14F-4D97-AF65-F5344CB8AC3E}">
        <p14:creationId xmlns:p14="http://schemas.microsoft.com/office/powerpoint/2010/main" val="37994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Konsumentskyddet är omfattande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5" name="Grupp 154"/>
          <p:cNvGrpSpPr/>
          <p:nvPr/>
        </p:nvGrpSpPr>
        <p:grpSpPr>
          <a:xfrm>
            <a:off x="2981757" y="1757413"/>
            <a:ext cx="6216939" cy="4332246"/>
            <a:chOff x="1419225" y="1879993"/>
            <a:chExt cx="6216939" cy="4332246"/>
          </a:xfrm>
        </p:grpSpPr>
        <p:pic>
          <p:nvPicPr>
            <p:cNvPr id="156" name="Bildobjekt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899" y="3690696"/>
              <a:ext cx="1597155" cy="1615443"/>
            </a:xfrm>
            <a:prstGeom prst="rect">
              <a:avLst/>
            </a:prstGeom>
          </p:spPr>
        </p:pic>
        <p:pic>
          <p:nvPicPr>
            <p:cNvPr id="217" name="Bildobjekt 2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109" y="1879993"/>
              <a:ext cx="1597155" cy="1615443"/>
            </a:xfrm>
            <a:prstGeom prst="rect">
              <a:avLst/>
            </a:prstGeom>
          </p:spPr>
        </p:pic>
        <p:sp>
          <p:nvSpPr>
            <p:cNvPr id="218" name="textruta 217"/>
            <p:cNvSpPr txBox="1"/>
            <p:nvPr/>
          </p:nvSpPr>
          <p:spPr>
            <a:xfrm>
              <a:off x="4492914" y="2110982"/>
              <a:ext cx="3143250" cy="1015663"/>
            </a:xfrm>
            <a:prstGeom prst="rect">
              <a:avLst/>
            </a:prstGeom>
            <a:noFill/>
          </p:spPr>
          <p:txBody>
            <a:bodyPr wrap="square" rtlCol="0">
              <a:spAutoFit/>
            </a:bodyPr>
            <a:lstStyle/>
            <a:p>
              <a:pPr algn="ctr"/>
              <a:r>
                <a:rPr lang="sv-SE" sz="2400" dirty="0">
                  <a:latin typeface="+mj-lt"/>
                </a:rPr>
                <a:t>Fond</a:t>
              </a:r>
            </a:p>
            <a:p>
              <a:pPr algn="ctr"/>
              <a:r>
                <a:rPr lang="sv-SE" i="1" dirty="0">
                  <a:latin typeface="+mj-lt"/>
                </a:rPr>
                <a:t>Ägs gemensamt </a:t>
              </a:r>
              <a:br>
                <a:rPr lang="sv-SE" i="1" dirty="0">
                  <a:latin typeface="+mj-lt"/>
                </a:rPr>
              </a:br>
              <a:r>
                <a:rPr lang="sv-SE" i="1" dirty="0">
                  <a:latin typeface="+mj-lt"/>
                </a:rPr>
                <a:t>av spararna</a:t>
              </a:r>
            </a:p>
          </p:txBody>
        </p:sp>
        <p:pic>
          <p:nvPicPr>
            <p:cNvPr id="219" name="Bildobjekt 2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914" y="3722927"/>
              <a:ext cx="1597155" cy="1615443"/>
            </a:xfrm>
            <a:prstGeom prst="rect">
              <a:avLst/>
            </a:prstGeom>
          </p:spPr>
        </p:pic>
        <p:sp>
          <p:nvSpPr>
            <p:cNvPr id="220" name="textruta 219"/>
            <p:cNvSpPr txBox="1"/>
            <p:nvPr/>
          </p:nvSpPr>
          <p:spPr>
            <a:xfrm>
              <a:off x="1419225" y="5473575"/>
              <a:ext cx="3143250" cy="738664"/>
            </a:xfrm>
            <a:prstGeom prst="rect">
              <a:avLst/>
            </a:prstGeom>
            <a:noFill/>
          </p:spPr>
          <p:txBody>
            <a:bodyPr wrap="square" rtlCol="0">
              <a:spAutoFit/>
            </a:bodyPr>
            <a:lstStyle/>
            <a:p>
              <a:pPr algn="ctr"/>
              <a:r>
                <a:rPr lang="sv-SE" sz="2400" dirty="0">
                  <a:latin typeface="+mj-lt"/>
                </a:rPr>
                <a:t>Fondbolag</a:t>
              </a:r>
            </a:p>
            <a:p>
              <a:pPr algn="ctr"/>
              <a:r>
                <a:rPr lang="sv-SE" i="1" dirty="0">
                  <a:latin typeface="+mj-lt"/>
                </a:rPr>
                <a:t>Förvaltar</a:t>
              </a:r>
            </a:p>
          </p:txBody>
        </p:sp>
        <p:sp>
          <p:nvSpPr>
            <p:cNvPr id="221" name="textruta 220"/>
            <p:cNvSpPr txBox="1"/>
            <p:nvPr/>
          </p:nvSpPr>
          <p:spPr>
            <a:xfrm>
              <a:off x="4208686" y="5473575"/>
              <a:ext cx="3143250" cy="738664"/>
            </a:xfrm>
            <a:prstGeom prst="rect">
              <a:avLst/>
            </a:prstGeom>
            <a:noFill/>
          </p:spPr>
          <p:txBody>
            <a:bodyPr wrap="square" rtlCol="0">
              <a:spAutoFit/>
            </a:bodyPr>
            <a:lstStyle/>
            <a:p>
              <a:pPr algn="ctr"/>
              <a:r>
                <a:rPr lang="sv-SE" sz="2400" dirty="0">
                  <a:latin typeface="+mj-lt"/>
                </a:rPr>
                <a:t>Förvaringsinstitut</a:t>
              </a:r>
            </a:p>
            <a:p>
              <a:pPr algn="ctr"/>
              <a:r>
                <a:rPr lang="sv-SE" i="1" dirty="0">
                  <a:latin typeface="+mj-lt"/>
                </a:rPr>
                <a:t>Förvarar fondens tillgångar</a:t>
              </a:r>
            </a:p>
          </p:txBody>
        </p:sp>
      </p:grpSp>
    </p:spTree>
    <p:extLst>
      <p:ext uri="{BB962C8B-B14F-4D97-AF65-F5344CB8AC3E}">
        <p14:creationId xmlns:p14="http://schemas.microsoft.com/office/powerpoint/2010/main" val="41582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Vilka fonder finns att välja på?</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5" name="Grupp 14"/>
          <p:cNvGrpSpPr/>
          <p:nvPr/>
        </p:nvGrpSpPr>
        <p:grpSpPr>
          <a:xfrm>
            <a:off x="2272289" y="2050916"/>
            <a:ext cx="7635875" cy="4546600"/>
            <a:chOff x="369888" y="2106413"/>
            <a:chExt cx="7635875" cy="4546600"/>
          </a:xfrm>
        </p:grpSpPr>
        <p:sp>
          <p:nvSpPr>
            <p:cNvPr id="16" name="Line 7"/>
            <p:cNvSpPr>
              <a:spLocks noChangeShapeType="1"/>
            </p:cNvSpPr>
            <p:nvPr/>
          </p:nvSpPr>
          <p:spPr bwMode="auto">
            <a:xfrm flipV="1">
              <a:off x="1433513" y="2454472"/>
              <a:ext cx="6234112" cy="3698479"/>
            </a:xfrm>
            <a:prstGeom prst="line">
              <a:avLst/>
            </a:prstGeom>
            <a:noFill/>
            <a:ln w="50800">
              <a:solidFill>
                <a:srgbClr val="0093A7"/>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8" name="Group 29"/>
            <p:cNvGrpSpPr>
              <a:grpSpLocks/>
            </p:cNvGrpSpPr>
            <p:nvPr/>
          </p:nvGrpSpPr>
          <p:grpSpPr bwMode="auto">
            <a:xfrm>
              <a:off x="369888" y="2106413"/>
              <a:ext cx="7512050" cy="4546600"/>
              <a:chOff x="233" y="1215"/>
              <a:chExt cx="4732" cy="2864"/>
            </a:xfrm>
          </p:grpSpPr>
          <p:sp>
            <p:nvSpPr>
              <p:cNvPr id="41" name="Line 5"/>
              <p:cNvSpPr>
                <a:spLocks noChangeShapeType="1"/>
              </p:cNvSpPr>
              <p:nvPr/>
            </p:nvSpPr>
            <p:spPr bwMode="auto">
              <a:xfrm>
                <a:off x="882" y="3776"/>
                <a:ext cx="4083" cy="17"/>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2" name="Line 6"/>
              <p:cNvSpPr>
                <a:spLocks noChangeShapeType="1"/>
              </p:cNvSpPr>
              <p:nvPr/>
            </p:nvSpPr>
            <p:spPr bwMode="auto">
              <a:xfrm flipV="1">
                <a:off x="882" y="1418"/>
                <a:ext cx="0" cy="2375"/>
              </a:xfrm>
              <a:prstGeom prst="line">
                <a:avLst/>
              </a:prstGeom>
              <a:noFill/>
              <a:ln w="28575">
                <a:solidFill>
                  <a:srgbClr val="0093A7"/>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43" name="Text Box 8"/>
              <p:cNvSpPr txBox="1">
                <a:spLocks noChangeArrowheads="1"/>
              </p:cNvSpPr>
              <p:nvPr/>
            </p:nvSpPr>
            <p:spPr bwMode="auto">
              <a:xfrm>
                <a:off x="544" y="3572"/>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44" name="Text Box 9"/>
              <p:cNvSpPr txBox="1">
                <a:spLocks noChangeArrowheads="1"/>
              </p:cNvSpPr>
              <p:nvPr/>
            </p:nvSpPr>
            <p:spPr bwMode="auto">
              <a:xfrm>
                <a:off x="544" y="1215"/>
                <a:ext cx="2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Hög</a:t>
                </a:r>
              </a:p>
            </p:txBody>
          </p:sp>
          <p:sp>
            <p:nvSpPr>
              <p:cNvPr id="45" name="Text Box 10"/>
              <p:cNvSpPr txBox="1">
                <a:spLocks noChangeArrowheads="1"/>
              </p:cNvSpPr>
              <p:nvPr/>
            </p:nvSpPr>
            <p:spPr bwMode="auto">
              <a:xfrm>
                <a:off x="4588" y="3849"/>
                <a:ext cx="3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Lång</a:t>
                </a:r>
              </a:p>
            </p:txBody>
          </p:sp>
          <p:sp>
            <p:nvSpPr>
              <p:cNvPr id="46" name="Text Box 11"/>
              <p:cNvSpPr txBox="1">
                <a:spLocks noChangeArrowheads="1"/>
              </p:cNvSpPr>
              <p:nvPr/>
            </p:nvSpPr>
            <p:spPr bwMode="auto">
              <a:xfrm>
                <a:off x="233" y="2344"/>
                <a:ext cx="51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Risk/</a:t>
                </a:r>
              </a:p>
              <a:p>
                <a:r>
                  <a:rPr lang="sv-SE" sz="1200" b="1" dirty="0">
                    <a:latin typeface="+mj-lt"/>
                    <a:ea typeface="ＭＳ Ｐゴシック" pitchFamily="34" charset="-128"/>
                    <a:cs typeface="Arial" pitchFamily="34" charset="0"/>
                  </a:rPr>
                  <a:t>Möjlig</a:t>
                </a:r>
              </a:p>
              <a:p>
                <a:r>
                  <a:rPr lang="sv-SE" sz="1200" b="1" dirty="0">
                    <a:latin typeface="+mj-lt"/>
                    <a:ea typeface="ＭＳ Ｐゴシック" pitchFamily="34" charset="-128"/>
                    <a:cs typeface="Arial" pitchFamily="34" charset="0"/>
                  </a:rPr>
                  <a:t>avkastning</a:t>
                </a:r>
              </a:p>
            </p:txBody>
          </p:sp>
          <p:sp>
            <p:nvSpPr>
              <p:cNvPr id="47" name="Text Box 12"/>
              <p:cNvSpPr txBox="1">
                <a:spLocks noChangeArrowheads="1"/>
              </p:cNvSpPr>
              <p:nvPr/>
            </p:nvSpPr>
            <p:spPr bwMode="auto">
              <a:xfrm>
                <a:off x="2705" y="3846"/>
                <a:ext cx="5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b="1" dirty="0">
                    <a:latin typeface="+mj-lt"/>
                    <a:ea typeface="ＭＳ Ｐゴシック" pitchFamily="34" charset="-128"/>
                    <a:cs typeface="Arial" pitchFamily="34" charset="0"/>
                  </a:rPr>
                  <a:t>Spartid</a:t>
                </a:r>
              </a:p>
            </p:txBody>
          </p:sp>
        </p:grpSp>
        <p:sp>
          <p:nvSpPr>
            <p:cNvPr id="19" name="Text Box 14"/>
            <p:cNvSpPr txBox="1">
              <a:spLocks noChangeArrowheads="1"/>
            </p:cNvSpPr>
            <p:nvPr/>
          </p:nvSpPr>
          <p:spPr bwMode="auto">
            <a:xfrm>
              <a:off x="3315493" y="3800771"/>
              <a:ext cx="117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6600CC"/>
                  </a:solidFill>
                  <a:latin typeface="+mj-lt"/>
                  <a:ea typeface="ＭＳ Ｐゴシック" pitchFamily="34" charset="-128"/>
                  <a:cs typeface="Arial" pitchFamily="34" charset="0"/>
                </a:rPr>
                <a:t>Blandfonder</a:t>
              </a:r>
            </a:p>
          </p:txBody>
        </p:sp>
        <p:sp>
          <p:nvSpPr>
            <p:cNvPr id="20" name="Text Box 15"/>
            <p:cNvSpPr txBox="1">
              <a:spLocks noChangeArrowheads="1"/>
            </p:cNvSpPr>
            <p:nvPr/>
          </p:nvSpPr>
          <p:spPr bwMode="auto">
            <a:xfrm>
              <a:off x="3522899" y="3463937"/>
              <a:ext cx="1773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Globala aktiefonder</a:t>
              </a:r>
            </a:p>
          </p:txBody>
        </p:sp>
        <p:grpSp>
          <p:nvGrpSpPr>
            <p:cNvPr id="21" name="Group 33"/>
            <p:cNvGrpSpPr>
              <a:grpSpLocks/>
            </p:cNvGrpSpPr>
            <p:nvPr/>
          </p:nvGrpSpPr>
          <p:grpSpPr bwMode="auto">
            <a:xfrm>
              <a:off x="4238626" y="2973188"/>
              <a:ext cx="1944688" cy="519112"/>
              <a:chOff x="2670" y="1761"/>
              <a:chExt cx="1225" cy="327"/>
            </a:xfrm>
          </p:grpSpPr>
          <p:sp>
            <p:nvSpPr>
              <p:cNvPr id="39" name="Text Box 16"/>
              <p:cNvSpPr txBox="1">
                <a:spLocks noChangeArrowheads="1"/>
              </p:cNvSpPr>
              <p:nvPr/>
            </p:nvSpPr>
            <p:spPr bwMode="auto">
              <a:xfrm>
                <a:off x="2670" y="1761"/>
                <a:ext cx="12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Regionala aktiefonder</a:t>
                </a:r>
              </a:p>
            </p:txBody>
          </p:sp>
          <p:sp>
            <p:nvSpPr>
              <p:cNvPr id="40" name="Text Box 20"/>
              <p:cNvSpPr txBox="1">
                <a:spLocks noChangeArrowheads="1"/>
              </p:cNvSpPr>
              <p:nvPr/>
            </p:nvSpPr>
            <p:spPr bwMode="auto">
              <a:xfrm>
                <a:off x="3098" y="1915"/>
                <a:ext cx="6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Europafonder</a:t>
                </a:r>
              </a:p>
            </p:txBody>
          </p:sp>
        </p:grpSp>
        <p:grpSp>
          <p:nvGrpSpPr>
            <p:cNvPr id="22" name="Group 34"/>
            <p:cNvGrpSpPr>
              <a:grpSpLocks/>
            </p:cNvGrpSpPr>
            <p:nvPr/>
          </p:nvGrpSpPr>
          <p:grpSpPr bwMode="auto">
            <a:xfrm>
              <a:off x="5599111" y="2503291"/>
              <a:ext cx="1279524" cy="490538"/>
              <a:chOff x="3527" y="1465"/>
              <a:chExt cx="806" cy="309"/>
            </a:xfrm>
          </p:grpSpPr>
          <p:sp>
            <p:nvSpPr>
              <p:cNvPr id="37" name="Text Box 17"/>
              <p:cNvSpPr txBox="1">
                <a:spLocks noChangeArrowheads="1"/>
              </p:cNvSpPr>
              <p:nvPr/>
            </p:nvSpPr>
            <p:spPr bwMode="auto">
              <a:xfrm>
                <a:off x="3527" y="1465"/>
                <a:ext cx="80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Länderfonder</a:t>
                </a:r>
              </a:p>
            </p:txBody>
          </p:sp>
          <p:sp>
            <p:nvSpPr>
              <p:cNvPr id="38" name="Text Box 21"/>
              <p:cNvSpPr txBox="1">
                <a:spLocks noChangeArrowheads="1"/>
              </p:cNvSpPr>
              <p:nvPr/>
            </p:nvSpPr>
            <p:spPr bwMode="auto">
              <a:xfrm>
                <a:off x="3632" y="1600"/>
                <a:ext cx="6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Sverigefonder</a:t>
                </a:r>
              </a:p>
            </p:txBody>
          </p:sp>
        </p:grpSp>
        <p:grpSp>
          <p:nvGrpSpPr>
            <p:cNvPr id="23" name="Group 35"/>
            <p:cNvGrpSpPr>
              <a:grpSpLocks/>
            </p:cNvGrpSpPr>
            <p:nvPr/>
          </p:nvGrpSpPr>
          <p:grpSpPr bwMode="auto">
            <a:xfrm>
              <a:off x="6069015" y="2114350"/>
              <a:ext cx="1360488" cy="500063"/>
              <a:chOff x="3823" y="1220"/>
              <a:chExt cx="857" cy="315"/>
            </a:xfrm>
          </p:grpSpPr>
          <p:sp>
            <p:nvSpPr>
              <p:cNvPr id="33" name="Text Box 18"/>
              <p:cNvSpPr txBox="1">
                <a:spLocks noChangeArrowheads="1"/>
              </p:cNvSpPr>
              <p:nvPr/>
            </p:nvSpPr>
            <p:spPr bwMode="auto">
              <a:xfrm>
                <a:off x="3823" y="1220"/>
                <a:ext cx="8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D60093"/>
                    </a:solidFill>
                    <a:latin typeface="+mj-lt"/>
                    <a:ea typeface="ＭＳ Ｐゴシック" pitchFamily="34" charset="-128"/>
                    <a:cs typeface="Arial" pitchFamily="34" charset="0"/>
                  </a:rPr>
                  <a:t>Branschfonder</a:t>
                </a:r>
              </a:p>
            </p:txBody>
          </p:sp>
          <p:sp>
            <p:nvSpPr>
              <p:cNvPr id="36" name="Text Box 22"/>
              <p:cNvSpPr txBox="1">
                <a:spLocks noChangeArrowheads="1"/>
              </p:cNvSpPr>
              <p:nvPr/>
            </p:nvSpPr>
            <p:spPr bwMode="auto">
              <a:xfrm>
                <a:off x="4177" y="1362"/>
                <a:ext cx="4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j-lt"/>
                    <a:ea typeface="ＭＳ Ｐゴシック" pitchFamily="34" charset="-128"/>
                    <a:cs typeface="Arial" pitchFamily="34" charset="0"/>
                  </a:rPr>
                  <a:t>IT-fonder</a:t>
                </a:r>
              </a:p>
            </p:txBody>
          </p:sp>
        </p:grpSp>
        <p:grpSp>
          <p:nvGrpSpPr>
            <p:cNvPr id="24" name="Group 31"/>
            <p:cNvGrpSpPr>
              <a:grpSpLocks/>
            </p:cNvGrpSpPr>
            <p:nvPr/>
          </p:nvGrpSpPr>
          <p:grpSpPr bwMode="auto">
            <a:xfrm>
              <a:off x="2178051" y="4273354"/>
              <a:ext cx="1658938" cy="523876"/>
              <a:chOff x="1261" y="2816"/>
              <a:chExt cx="1045" cy="330"/>
            </a:xfrm>
          </p:grpSpPr>
          <p:sp>
            <p:nvSpPr>
              <p:cNvPr id="31" name="Text Box 24"/>
              <p:cNvSpPr txBox="1">
                <a:spLocks noChangeArrowheads="1"/>
              </p:cNvSpPr>
              <p:nvPr/>
            </p:nvSpPr>
            <p:spPr bwMode="auto">
              <a:xfrm>
                <a:off x="1261" y="2816"/>
                <a:ext cx="10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Långa räntefonder</a:t>
                </a:r>
              </a:p>
            </p:txBody>
          </p:sp>
          <p:sp>
            <p:nvSpPr>
              <p:cNvPr id="32" name="Text Box 25"/>
              <p:cNvSpPr txBox="1">
                <a:spLocks noChangeArrowheads="1"/>
              </p:cNvSpPr>
              <p:nvPr/>
            </p:nvSpPr>
            <p:spPr bwMode="auto">
              <a:xfrm>
                <a:off x="1399" y="2972"/>
                <a:ext cx="8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Obligationsfonder</a:t>
                </a:r>
              </a:p>
            </p:txBody>
          </p:sp>
        </p:grpSp>
        <p:grpSp>
          <p:nvGrpSpPr>
            <p:cNvPr id="25" name="Group 30"/>
            <p:cNvGrpSpPr>
              <a:grpSpLocks/>
            </p:cNvGrpSpPr>
            <p:nvPr/>
          </p:nvGrpSpPr>
          <p:grpSpPr bwMode="auto">
            <a:xfrm>
              <a:off x="1408113" y="4725793"/>
              <a:ext cx="1735138" cy="519113"/>
              <a:chOff x="887" y="2865"/>
              <a:chExt cx="1093" cy="327"/>
            </a:xfrm>
          </p:grpSpPr>
          <p:sp>
            <p:nvSpPr>
              <p:cNvPr id="29" name="Text Box 26"/>
              <p:cNvSpPr txBox="1">
                <a:spLocks noChangeArrowheads="1"/>
              </p:cNvSpPr>
              <p:nvPr/>
            </p:nvSpPr>
            <p:spPr bwMode="auto">
              <a:xfrm>
                <a:off x="887" y="2865"/>
                <a:ext cx="10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b="1" dirty="0">
                    <a:solidFill>
                      <a:srgbClr val="006699"/>
                    </a:solidFill>
                    <a:latin typeface="+mj-lt"/>
                    <a:ea typeface="ＭＳ Ｐゴシック" pitchFamily="34" charset="-128"/>
                    <a:cs typeface="Arial" pitchFamily="34" charset="0"/>
                  </a:rPr>
                  <a:t>Korta räntefonder</a:t>
                </a:r>
              </a:p>
            </p:txBody>
          </p:sp>
          <p:sp>
            <p:nvSpPr>
              <p:cNvPr id="30" name="Text Box 27"/>
              <p:cNvSpPr txBox="1">
                <a:spLocks noChangeArrowheads="1"/>
              </p:cNvSpPr>
              <p:nvPr/>
            </p:nvSpPr>
            <p:spPr bwMode="auto">
              <a:xfrm>
                <a:off x="911" y="3018"/>
                <a:ext cx="10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6" name="Text Box 28"/>
            <p:cNvSpPr txBox="1">
              <a:spLocks noChangeArrowheads="1"/>
            </p:cNvSpPr>
            <p:nvPr/>
          </p:nvSpPr>
          <p:spPr bwMode="auto">
            <a:xfrm rot="-1860000">
              <a:off x="2173288" y="4116188"/>
              <a:ext cx="5832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7" name="Text Box 25"/>
            <p:cNvSpPr txBox="1">
              <a:spLocks noChangeArrowheads="1"/>
            </p:cNvSpPr>
            <p:nvPr/>
          </p:nvSpPr>
          <p:spPr bwMode="auto">
            <a:xfrm>
              <a:off x="3270249" y="4025539"/>
              <a:ext cx="1360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j-lt"/>
                  <a:ea typeface="ＭＳ Ｐゴシック" pitchFamily="34" charset="-128"/>
                  <a:cs typeface="Arial" pitchFamily="34" charset="0"/>
                </a:rPr>
                <a:t>Generationsfonder</a:t>
              </a:r>
            </a:p>
          </p:txBody>
        </p:sp>
        <p:sp>
          <p:nvSpPr>
            <p:cNvPr id="28" name="Text Box 15"/>
            <p:cNvSpPr txBox="1">
              <a:spLocks noChangeArrowheads="1"/>
            </p:cNvSpPr>
            <p:nvPr/>
          </p:nvSpPr>
          <p:spPr bwMode="auto">
            <a:xfrm>
              <a:off x="5723609" y="4241021"/>
              <a:ext cx="1151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b="1" dirty="0">
                  <a:solidFill>
                    <a:srgbClr val="007488"/>
                  </a:solidFill>
                  <a:latin typeface="+mj-lt"/>
                  <a:ea typeface="ＭＳ Ｐゴシック" pitchFamily="34" charset="-128"/>
                  <a:cs typeface="Arial" pitchFamily="34" charset="0"/>
                </a:rPr>
                <a:t>Hed</a:t>
              </a:r>
              <a:r>
                <a:rPr lang="sv-SE" sz="1400" b="1" dirty="0">
                  <a:solidFill>
                    <a:srgbClr val="7030A0"/>
                  </a:solidFill>
                  <a:latin typeface="+mj-lt"/>
                  <a:ea typeface="ＭＳ Ｐゴシック" pitchFamily="34" charset="-128"/>
                  <a:cs typeface="Arial" pitchFamily="34" charset="0"/>
                </a:rPr>
                <a:t>gefo</a:t>
              </a:r>
              <a:r>
                <a:rPr lang="sv-SE" sz="1400" b="1" dirty="0">
                  <a:solidFill>
                    <a:srgbClr val="D60093"/>
                  </a:solidFill>
                  <a:latin typeface="+mj-lt"/>
                  <a:ea typeface="ＭＳ Ｐゴシック" pitchFamily="34" charset="-128"/>
                  <a:cs typeface="Arial" pitchFamily="34" charset="0"/>
                </a:rPr>
                <a:t>nder</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Olika fondtyper har olika risknivå och därför lämpliga för olika spartider</a:t>
            </a:r>
            <a:endParaRPr lang="sv-SE" sz="2000" u="sng" dirty="0">
              <a:solidFill>
                <a:srgbClr val="FF0000"/>
              </a:solidFill>
              <a:latin typeface="+mj-lt"/>
              <a:ea typeface="Arial" charset="0"/>
              <a:cs typeface="Arial" charset="0"/>
            </a:endParaRPr>
          </a:p>
        </p:txBody>
      </p:sp>
    </p:spTree>
    <p:extLst>
      <p:ext uri="{BB962C8B-B14F-4D97-AF65-F5344CB8AC3E}">
        <p14:creationId xmlns:p14="http://schemas.microsoft.com/office/powerpoint/2010/main" val="30712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Avkastning för olika fondtyper 1997-2021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aphicFrame>
        <p:nvGraphicFramePr>
          <p:cNvPr id="19" name="Tabell 18"/>
          <p:cNvGraphicFramePr>
            <a:graphicFrameLocks noGrp="1"/>
          </p:cNvGraphicFramePr>
          <p:nvPr>
            <p:extLst>
              <p:ext uri="{D42A27DB-BD31-4B8C-83A1-F6EECF244321}">
                <p14:modId xmlns:p14="http://schemas.microsoft.com/office/powerpoint/2010/main" val="1562822021"/>
              </p:ext>
            </p:extLst>
          </p:nvPr>
        </p:nvGraphicFramePr>
        <p:xfrm>
          <a:off x="8912772" y="6460973"/>
          <a:ext cx="3142593" cy="375285"/>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j-lt"/>
                        </a:rPr>
                        <a:t>Källa: Morningstar och SCB per den 31/12 - 2021</a:t>
                      </a:r>
                    </a:p>
                    <a:p>
                      <a:pPr algn="l" fontAlgn="b"/>
                      <a:endParaRPr lang="sv-SE" sz="1200" b="0" i="0" u="none" strike="noStrike" dirty="0">
                        <a:effectLst/>
                        <a:latin typeface="+mj-lt"/>
                      </a:endParaRPr>
                    </a:p>
                  </a:txBody>
                  <a:tcPr marL="9525" marR="9525" marT="9525" marB="0" anchor="b">
                    <a:noFill/>
                  </a:tcPr>
                </a:tc>
                <a:extLst>
                  <a:ext uri="{0D108BD9-81ED-4DB2-BD59-A6C34878D82A}">
                    <a16:rowId xmlns:a16="http://schemas.microsoft.com/office/drawing/2014/main" val="10000"/>
                  </a:ext>
                </a:extLst>
              </a:tr>
            </a:tbl>
          </a:graphicData>
        </a:graphic>
      </p:graphicFrame>
      <p:graphicFrame>
        <p:nvGraphicFramePr>
          <p:cNvPr id="11" name="Chart 3"/>
          <p:cNvGraphicFramePr>
            <a:graphicFrameLocks/>
          </p:cNvGraphicFramePr>
          <p:nvPr>
            <p:extLst>
              <p:ext uri="{D42A27DB-BD31-4B8C-83A1-F6EECF244321}">
                <p14:modId xmlns:p14="http://schemas.microsoft.com/office/powerpoint/2010/main" val="823418857"/>
              </p:ext>
            </p:extLst>
          </p:nvPr>
        </p:nvGraphicFramePr>
        <p:xfrm>
          <a:off x="1854154" y="1597326"/>
          <a:ext cx="8472146" cy="4604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5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Fondförmögenhetens utveckling 1979-2021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14" name="textruta 13">
            <a:extLst>
              <a:ext uri="{FF2B5EF4-FFF2-40B4-BE49-F238E27FC236}">
                <a16:creationId xmlns:a16="http://schemas.microsoft.com/office/drawing/2014/main" id="{9C9ECC71-412A-49F7-8E1D-472F67DF7CE5}"/>
              </a:ext>
            </a:extLst>
          </p:cNvPr>
          <p:cNvSpPr txBox="1"/>
          <p:nvPr/>
        </p:nvSpPr>
        <p:spPr>
          <a:xfrm>
            <a:off x="9717913" y="6457156"/>
            <a:ext cx="2652761" cy="276999"/>
          </a:xfrm>
          <a:prstGeom prst="rect">
            <a:avLst/>
          </a:prstGeom>
          <a:noFill/>
        </p:spPr>
        <p:txBody>
          <a:bodyPr wrap="square" rtlCol="0">
            <a:spAutoFit/>
          </a:bodyPr>
          <a:lstStyle/>
          <a:p>
            <a:r>
              <a:rPr lang="sv-SE" sz="1200" dirty="0">
                <a:latin typeface="+mj-lt"/>
              </a:rPr>
              <a:t>Källa: Fondbolagens förening - 2022</a:t>
            </a:r>
          </a:p>
        </p:txBody>
      </p:sp>
      <p:pic>
        <p:nvPicPr>
          <p:cNvPr id="11" name="Bildobjekt 10">
            <a:extLst>
              <a:ext uri="{FF2B5EF4-FFF2-40B4-BE49-F238E27FC236}">
                <a16:creationId xmlns:a16="http://schemas.microsoft.com/office/drawing/2014/main" id="{B65C1AA9-0282-44ED-99BD-9723C948808B}"/>
              </a:ext>
            </a:extLst>
          </p:cNvPr>
          <p:cNvPicPr>
            <a:picLocks noChangeAspect="1"/>
          </p:cNvPicPr>
          <p:nvPr/>
        </p:nvPicPr>
        <p:blipFill>
          <a:blip r:embed="rId4"/>
          <a:stretch>
            <a:fillRect/>
          </a:stretch>
        </p:blipFill>
        <p:spPr>
          <a:xfrm>
            <a:off x="2309806" y="1618056"/>
            <a:ext cx="7560841" cy="4566525"/>
          </a:xfrm>
          <a:prstGeom prst="rect">
            <a:avLst/>
          </a:prstGeom>
        </p:spPr>
      </p:pic>
    </p:spTree>
    <p:extLst>
      <p:ext uri="{BB962C8B-B14F-4D97-AF65-F5344CB8AC3E}">
        <p14:creationId xmlns:p14="http://schemas.microsoft.com/office/powerpoint/2010/main" val="5408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0852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Mest pengar finns i aktiefonder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grpSp>
        <p:nvGrpSpPr>
          <p:cNvPr id="11" name="Grupp 10"/>
          <p:cNvGrpSpPr/>
          <p:nvPr/>
        </p:nvGrpSpPr>
        <p:grpSpPr>
          <a:xfrm>
            <a:off x="-321324" y="1079031"/>
            <a:ext cx="10736711" cy="5338652"/>
            <a:chOff x="-594631" y="1443214"/>
            <a:chExt cx="8507980" cy="4230452"/>
          </a:xfrm>
        </p:grpSpPr>
        <p:sp>
          <p:nvSpPr>
            <p:cNvPr id="12" name="textruta 11"/>
            <p:cNvSpPr txBox="1"/>
            <p:nvPr/>
          </p:nvSpPr>
          <p:spPr>
            <a:xfrm>
              <a:off x="234380" y="4984140"/>
              <a:ext cx="3014573"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Total </a:t>
              </a:r>
              <a:br>
                <a:rPr lang="sv-SE" dirty="0">
                  <a:solidFill>
                    <a:srgbClr val="000000"/>
                  </a:solidFill>
                  <a:latin typeface="+mj-lt"/>
                </a:rPr>
              </a:br>
              <a:r>
                <a:rPr lang="sv-SE" dirty="0">
                  <a:solidFill>
                    <a:srgbClr val="000000"/>
                  </a:solidFill>
                  <a:latin typeface="+mj-lt"/>
                </a:rPr>
                <a:t>fondförmögenhet</a:t>
              </a:r>
            </a:p>
          </p:txBody>
        </p:sp>
        <p:sp>
          <p:nvSpPr>
            <p:cNvPr id="14" name="textruta 13"/>
            <p:cNvSpPr txBox="1"/>
            <p:nvPr/>
          </p:nvSpPr>
          <p:spPr>
            <a:xfrm>
              <a:off x="4101545" y="5027335"/>
              <a:ext cx="3811804" cy="646331"/>
            </a:xfrm>
            <a:prstGeom prst="rect">
              <a:avLst/>
            </a:prstGeom>
            <a:noFill/>
          </p:spPr>
          <p:txBody>
            <a:bodyPr wrap="square" rtlCol="0">
              <a:spAutoFit/>
            </a:bodyPr>
            <a:lstStyle/>
            <a:p>
              <a:pPr algn="ctr" defTabSz="914400" fontAlgn="base">
                <a:spcBef>
                  <a:spcPct val="0"/>
                </a:spcBef>
                <a:spcAft>
                  <a:spcPct val="0"/>
                </a:spcAft>
              </a:pPr>
              <a:r>
                <a:rPr lang="sv-SE" dirty="0">
                  <a:solidFill>
                    <a:srgbClr val="000000"/>
                  </a:solidFill>
                  <a:latin typeface="+mj-lt"/>
                </a:rPr>
                <a:t>Fondförmögenhet i </a:t>
              </a:r>
              <a:br>
                <a:rPr lang="sv-SE" dirty="0">
                  <a:solidFill>
                    <a:srgbClr val="000000"/>
                  </a:solidFill>
                  <a:latin typeface="+mj-lt"/>
                </a:rPr>
              </a:br>
              <a:r>
                <a:rPr lang="sv-SE" dirty="0">
                  <a:solidFill>
                    <a:srgbClr val="000000"/>
                  </a:solidFill>
                  <a:latin typeface="+mj-lt"/>
                </a:rPr>
                <a:t>aktiefonder</a:t>
              </a:r>
            </a:p>
          </p:txBody>
        </p:sp>
        <p:graphicFrame>
          <p:nvGraphicFramePr>
            <p:cNvPr id="16" name="Diagram 15"/>
            <p:cNvGraphicFramePr/>
            <p:nvPr>
              <p:extLst>
                <p:ext uri="{D42A27DB-BD31-4B8C-83A1-F6EECF244321}">
                  <p14:modId xmlns:p14="http://schemas.microsoft.com/office/powerpoint/2010/main" val="952775172"/>
                </p:ext>
              </p:extLst>
            </p:nvPr>
          </p:nvGraphicFramePr>
          <p:xfrm>
            <a:off x="-594631" y="1443214"/>
            <a:ext cx="5376182" cy="3584121"/>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textruta 17"/>
          <p:cNvSpPr txBox="1"/>
          <p:nvPr/>
        </p:nvSpPr>
        <p:spPr>
          <a:xfrm>
            <a:off x="9646853" y="6448312"/>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2022</a:t>
            </a:r>
          </a:p>
        </p:txBody>
      </p:sp>
      <p:graphicFrame>
        <p:nvGraphicFramePr>
          <p:cNvPr id="21" name="Diagram 20">
            <a:extLst>
              <a:ext uri="{FF2B5EF4-FFF2-40B4-BE49-F238E27FC236}">
                <a16:creationId xmlns:a16="http://schemas.microsoft.com/office/drawing/2014/main" id="{8000CECA-4E36-4494-8A35-883CC1175094}"/>
              </a:ext>
            </a:extLst>
          </p:cNvPr>
          <p:cNvGraphicFramePr>
            <a:graphicFrameLocks/>
          </p:cNvGraphicFramePr>
          <p:nvPr>
            <p:extLst>
              <p:ext uri="{D42A27DB-BD31-4B8C-83A1-F6EECF244321}">
                <p14:modId xmlns:p14="http://schemas.microsoft.com/office/powerpoint/2010/main" val="3338408284"/>
              </p:ext>
            </p:extLst>
          </p:nvPr>
        </p:nvGraphicFramePr>
        <p:xfrm>
          <a:off x="5736921" y="1536076"/>
          <a:ext cx="5885974" cy="40255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59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84958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välja fonder: Steg 1</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2091205" cy="579237"/>
            <a:chOff x="263374" y="6036660"/>
            <a:chExt cx="209120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150816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FONDER OCH FONDSPARANDE</a:t>
              </a:r>
            </a:p>
          </p:txBody>
        </p:sp>
      </p:grpSp>
      <p:sp>
        <p:nvSpPr>
          <p:cNvPr id="48" name="textruta 47">
            <a:extLst>
              <a:ext uri="{FF2B5EF4-FFF2-40B4-BE49-F238E27FC236}">
                <a16:creationId xmlns:a16="http://schemas.microsoft.com/office/drawing/2014/main" id="{5D3E9D24-BA58-4F47-BDA9-55F4E97D28B5}"/>
              </a:ext>
            </a:extLst>
          </p:cNvPr>
          <p:cNvSpPr txBox="1"/>
          <p:nvPr/>
        </p:nvSpPr>
        <p:spPr>
          <a:xfrm>
            <a:off x="938571" y="1432494"/>
            <a:ext cx="8882762" cy="60002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Hitta rätt sorts fond</a:t>
            </a:r>
            <a:endParaRPr lang="sv-SE" sz="2000" u="sng" dirty="0">
              <a:solidFill>
                <a:srgbClr val="FF0000"/>
              </a:solidFill>
              <a:latin typeface="+mj-lt"/>
              <a:ea typeface="Arial" charset="0"/>
              <a:cs typeface="Arial" charset="0"/>
            </a:endParaRPr>
          </a:p>
        </p:txBody>
      </p:sp>
      <p:pic>
        <p:nvPicPr>
          <p:cNvPr id="6" name="Bildobjekt 5"/>
          <p:cNvPicPr>
            <a:picLocks noChangeAspect="1"/>
          </p:cNvPicPr>
          <p:nvPr/>
        </p:nvPicPr>
        <p:blipFill>
          <a:blip r:embed="rId4"/>
          <a:stretch>
            <a:fillRect/>
          </a:stretch>
        </p:blipFill>
        <p:spPr>
          <a:xfrm>
            <a:off x="1442954" y="2095723"/>
            <a:ext cx="9294545" cy="3608734"/>
          </a:xfrm>
          <a:prstGeom prst="rect">
            <a:avLst/>
          </a:prstGeom>
        </p:spPr>
      </p:pic>
    </p:spTree>
    <p:extLst>
      <p:ext uri="{BB962C8B-B14F-4D97-AF65-F5344CB8AC3E}">
        <p14:creationId xmlns:p14="http://schemas.microsoft.com/office/powerpoint/2010/main" val="399640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3" ma:contentTypeDescription="Skapa ett nytt dokument." ma:contentTypeScope="" ma:versionID="f8171e940e5cb388e70dad35b19da6eb">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de526dc4bcf1deb4a636d638d1386d52"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0DE466-6F36-44E3-AA47-357E0299E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FE726D-1AB8-4479-AE80-48C567E4C8D5}">
  <ds:schemaRefs>
    <ds:schemaRef ds:uri="http://schemas.microsoft.com/sharepoint/v3/contenttype/forms"/>
  </ds:schemaRefs>
</ds:datastoreItem>
</file>

<file path=customXml/itemProps3.xml><?xml version="1.0" encoding="utf-8"?>
<ds:datastoreItem xmlns:ds="http://schemas.openxmlformats.org/officeDocument/2006/customXml" ds:itemID="{5C350EDB-010A-4BD0-8A9A-6EE9283326AF}">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4607566f-1f79-4f5d-83a9-e2ecf0037801"/>
    <ds:schemaRef ds:uri="4d81acc2-f705-4b52-a6f2-f401f3ddbb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48741</TotalTime>
  <Words>3114</Words>
  <Application>Microsoft Office PowerPoint</Application>
  <PresentationFormat>Bredbild</PresentationFormat>
  <Paragraphs>208</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Georgia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217</cp:revision>
  <cp:lastPrinted>2020-01-09T09:56:59Z</cp:lastPrinted>
  <dcterms:created xsi:type="dcterms:W3CDTF">2017-01-17T13:01:29Z</dcterms:created>
  <dcterms:modified xsi:type="dcterms:W3CDTF">2022-09-06T13:56:08Z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0x010100B7394BF9B68A9D4DB65815DA5DFDBDB2</vt:lpwstr>
  </property>
</Properties>
</file>