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7" r:id="rId2"/>
    <p:sldId id="288" r:id="rId3"/>
    <p:sldId id="311" r:id="rId4"/>
    <p:sldId id="308" r:id="rId5"/>
    <p:sldId id="312" r:id="rId6"/>
    <p:sldId id="313" r:id="rId7"/>
    <p:sldId id="314" r:id="rId8"/>
    <p:sldId id="289" r:id="rId9"/>
    <p:sldId id="315" r:id="rId10"/>
    <p:sldId id="309" r:id="rId11"/>
    <p:sldId id="316" r:id="rId12"/>
    <p:sldId id="301" r:id="rId13"/>
    <p:sldId id="305" r:id="rId14"/>
    <p:sldId id="317" r:id="rId15"/>
  </p:sldIdLst>
  <p:sldSz cx="12192000" cy="6858000"/>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8E2"/>
    <a:srgbClr val="009CB3"/>
    <a:srgbClr val="DADADA"/>
    <a:srgbClr val="000000"/>
    <a:srgbClr val="004D5F"/>
    <a:srgbClr val="86BC25"/>
    <a:srgbClr val="212121"/>
    <a:srgbClr val="D9E5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0" autoAdjust="0"/>
    <p:restoredTop sz="74558" autoAdjust="0"/>
  </p:normalViewPr>
  <p:slideViewPr>
    <p:cSldViewPr snapToGrid="0" snapToObjects="1">
      <p:cViewPr varScale="1">
        <p:scale>
          <a:sx n="63" d="100"/>
          <a:sy n="63" d="100"/>
        </p:scale>
        <p:origin x="1238"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9" d="100"/>
          <a:sy n="59" d="100"/>
        </p:scale>
        <p:origin x="3288"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3.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A4D8E2"/>
            </a:solidFill>
          </c:spPr>
          <c:dPt>
            <c:idx val="0"/>
            <c:bubble3D val="0"/>
            <c:spPr>
              <a:solidFill>
                <a:srgbClr val="A4D8E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F86-458A-8971-DD5683191093}"/>
              </c:ext>
            </c:extLst>
          </c:dPt>
          <c:dPt>
            <c:idx val="1"/>
            <c:bubble3D val="0"/>
            <c:spPr>
              <a:solidFill>
                <a:srgbClr val="009CB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F86-458A-8971-DD5683191093}"/>
              </c:ext>
            </c:extLst>
          </c:dPt>
          <c:cat>
            <c:strRef>
              <c:f>Blad3!$F$11:$F$12</c:f>
              <c:strCache>
                <c:ptCount val="2"/>
                <c:pt idx="0">
                  <c:v>Börsen</c:v>
                </c:pt>
                <c:pt idx="1">
                  <c:v>Sparkonto</c:v>
                </c:pt>
              </c:strCache>
            </c:strRef>
          </c:cat>
          <c:val>
            <c:numRef>
              <c:f>Blad3!$G$11:$G$12</c:f>
              <c:numCache>
                <c:formatCode>0%</c:formatCode>
                <c:ptCount val="2"/>
                <c:pt idx="0">
                  <c:v>0.4</c:v>
                </c:pt>
                <c:pt idx="1">
                  <c:v>0.6</c:v>
                </c:pt>
              </c:numCache>
            </c:numRef>
          </c:val>
          <c:extLst>
            <c:ext xmlns:c16="http://schemas.microsoft.com/office/drawing/2014/chart" uri="{C3380CC4-5D6E-409C-BE32-E72D297353CC}">
              <c16:uniqueId val="{00000004-0F86-458A-8971-DD5683191093}"/>
            </c:ext>
          </c:extLst>
        </c:ser>
        <c:dLbls>
          <c:showLegendKey val="0"/>
          <c:showVal val="0"/>
          <c:showCatName val="0"/>
          <c:showSerName val="0"/>
          <c:showPercent val="0"/>
          <c:showBubbleSize val="0"/>
          <c:showLeaderLines val="1"/>
        </c:dLbls>
        <c:firstSliceAng val="360"/>
      </c:pieChart>
      <c:spPr>
        <a:noFill/>
        <a:ln>
          <a:noFill/>
        </a:ln>
        <a:effectLst/>
      </c:spPr>
    </c:plotArea>
    <c:legend>
      <c:legendPos val="r"/>
      <c:layout>
        <c:manualLayout>
          <c:xMode val="edge"/>
          <c:yMode val="edge"/>
          <c:x val="0.66028467585987338"/>
          <c:y val="0.17321939728220651"/>
          <c:w val="0.33971532414012656"/>
          <c:h val="0.33876206546426674"/>
        </c:manualLayout>
      </c:layout>
      <c:overlay val="0"/>
      <c:txPr>
        <a:bodyPr/>
        <a:lstStyle/>
        <a:p>
          <a:pPr>
            <a:defRPr sz="1800"/>
          </a:pPr>
          <a:endParaRPr lang="sv-SE"/>
        </a:p>
      </c:txPr>
    </c:legend>
    <c:plotVisOnly val="1"/>
    <c:dispBlanksAs val="gap"/>
    <c:showDLblsOverMax val="0"/>
  </c:chart>
  <c:spPr>
    <a:noFill/>
    <a:ln>
      <a:noFill/>
    </a:ln>
    <a:effectLst/>
  </c:spPr>
  <c:txPr>
    <a:bodyPr/>
    <a:lstStyle/>
    <a:p>
      <a:pPr>
        <a:defRPr/>
      </a:pPr>
      <a:endParaRPr lang="sv-SE"/>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A4D8E2"/>
            </a:solidFill>
          </c:spPr>
          <c:dPt>
            <c:idx val="0"/>
            <c:bubble3D val="0"/>
            <c:spPr>
              <a:solidFill>
                <a:srgbClr val="A4D8E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7A6-497F-8092-AEA0C96ACE63}"/>
              </c:ext>
            </c:extLst>
          </c:dPt>
          <c:dPt>
            <c:idx val="1"/>
            <c:bubble3D val="0"/>
            <c:spPr>
              <a:solidFill>
                <a:srgbClr val="009CB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7A6-497F-8092-AEA0C96ACE63}"/>
              </c:ext>
            </c:extLst>
          </c:dPt>
          <c:cat>
            <c:strRef>
              <c:f>Blad3!$F$17:$F$18</c:f>
              <c:strCache>
                <c:ptCount val="2"/>
                <c:pt idx="0">
                  <c:v>Börsen</c:v>
                </c:pt>
                <c:pt idx="1">
                  <c:v>Sparkonto</c:v>
                </c:pt>
              </c:strCache>
            </c:strRef>
          </c:cat>
          <c:val>
            <c:numRef>
              <c:f>Blad3!$G$17:$G$18</c:f>
              <c:numCache>
                <c:formatCode>0%</c:formatCode>
                <c:ptCount val="2"/>
                <c:pt idx="0">
                  <c:v>0.8</c:v>
                </c:pt>
                <c:pt idx="1">
                  <c:v>0.2</c:v>
                </c:pt>
              </c:numCache>
            </c:numRef>
          </c:val>
          <c:extLst>
            <c:ext xmlns:c16="http://schemas.microsoft.com/office/drawing/2014/chart" uri="{C3380CC4-5D6E-409C-BE32-E72D297353CC}">
              <c16:uniqueId val="{00000004-67A6-497F-8092-AEA0C96ACE6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sv-SE"/>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A4D8E2"/>
            </a:solidFill>
          </c:spPr>
          <c:dPt>
            <c:idx val="0"/>
            <c:bubble3D val="0"/>
            <c:spPr>
              <a:solidFill>
                <a:srgbClr val="009CB3"/>
              </a:solidFill>
              <a:ln w="19050">
                <a:solidFill>
                  <a:schemeClr val="lt1"/>
                </a:solidFill>
              </a:ln>
              <a:effectLst/>
            </c:spPr>
            <c:extLst>
              <c:ext xmlns:c16="http://schemas.microsoft.com/office/drawing/2014/chart" uri="{C3380CC4-5D6E-409C-BE32-E72D297353CC}">
                <c16:uniqueId val="{00000001-2D4A-4CED-8E7B-39E0BE5DE15D}"/>
              </c:ext>
            </c:extLst>
          </c:dPt>
          <c:dPt>
            <c:idx val="1"/>
            <c:bubble3D val="0"/>
            <c:spPr>
              <a:solidFill>
                <a:srgbClr val="A4D8E2"/>
              </a:solidFill>
              <a:ln w="19050">
                <a:solidFill>
                  <a:schemeClr val="lt1"/>
                </a:solidFill>
              </a:ln>
              <a:effectLst/>
            </c:spPr>
            <c:extLst>
              <c:ext xmlns:c16="http://schemas.microsoft.com/office/drawing/2014/chart" uri="{C3380CC4-5D6E-409C-BE32-E72D297353CC}">
                <c16:uniqueId val="{00000003-2D4A-4CED-8E7B-39E0BE5DE15D}"/>
              </c:ext>
            </c:extLst>
          </c:dPt>
          <c:dPt>
            <c:idx val="2"/>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5-2D4A-4CED-8E7B-39E0BE5DE15D}"/>
              </c:ext>
            </c:extLst>
          </c:dPt>
          <c:dLbls>
            <c:dLbl>
              <c:idx val="0"/>
              <c:layout>
                <c:manualLayout>
                  <c:x val="-0.18930026319691279"/>
                  <c:y val="4.1331442395928925E-3"/>
                </c:manualLayout>
              </c:layout>
              <c:tx>
                <c:rich>
                  <a:bodyPr/>
                  <a:lstStyle/>
                  <a:p>
                    <a:fld id="{999D95D5-0256-420D-B0A9-F21B41DD48FE}" type="VALUE">
                      <a:rPr lang="en-US" b="0">
                        <a:latin typeface="+mj-lt"/>
                      </a:rPr>
                      <a:pPr/>
                      <a:t>[VÄRDE]</a:t>
                    </a:fld>
                    <a:endParaRPr lang="sv-SE"/>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4A-4CED-8E7B-39E0BE5DE15D}"/>
                </c:ext>
              </c:extLst>
            </c:dLbl>
            <c:dLbl>
              <c:idx val="1"/>
              <c:tx>
                <c:rich>
                  <a:bodyPr/>
                  <a:lstStyle/>
                  <a:p>
                    <a:fld id="{7DD8248B-028E-47EB-BE6E-9B2868FBAE2D}" type="VALUE">
                      <a:rPr lang="en-US" b="0">
                        <a:latin typeface="+mj-lt"/>
                      </a:rPr>
                      <a:pPr/>
                      <a:t>[VÄRDE]</a:t>
                    </a:fld>
                    <a:endParaRPr lang="sv-SE"/>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D4A-4CED-8E7B-39E0BE5DE15D}"/>
                </c:ext>
              </c:extLst>
            </c:dLbl>
            <c:dLbl>
              <c:idx val="2"/>
              <c:tx>
                <c:rich>
                  <a:bodyPr/>
                  <a:lstStyle/>
                  <a:p>
                    <a:fld id="{8EB1E3D4-B41E-4F77-AFE4-BFCAA2F89D18}" type="VALUE">
                      <a:rPr lang="en-US" b="0">
                        <a:latin typeface="+mj-lt"/>
                      </a:rPr>
                      <a:pPr/>
                      <a:t>[VÄRDE]</a:t>
                    </a:fld>
                    <a:endParaRPr lang="sv-SE"/>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D4A-4CED-8E7B-39E0BE5DE15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Sheet2!$B$6:$B$8</c:f>
              <c:strCache>
                <c:ptCount val="3"/>
                <c:pt idx="0">
                  <c:v>Globalfond</c:v>
                </c:pt>
                <c:pt idx="1">
                  <c:v>Sverigefond</c:v>
                </c:pt>
                <c:pt idx="2">
                  <c:v>Tillväxtmarknadsfond</c:v>
                </c:pt>
              </c:strCache>
            </c:strRef>
          </c:cat>
          <c:val>
            <c:numRef>
              <c:f>Sheet2!$C$6:$C$8</c:f>
              <c:numCache>
                <c:formatCode>0%</c:formatCode>
                <c:ptCount val="3"/>
                <c:pt idx="0">
                  <c:v>0.5</c:v>
                </c:pt>
                <c:pt idx="1">
                  <c:v>0.35</c:v>
                </c:pt>
                <c:pt idx="2">
                  <c:v>0.15</c:v>
                </c:pt>
              </c:numCache>
            </c:numRef>
          </c:val>
          <c:extLst>
            <c:ext xmlns:c16="http://schemas.microsoft.com/office/drawing/2014/chart" uri="{C3380CC4-5D6E-409C-BE32-E72D297353CC}">
              <c16:uniqueId val="{00000006-2D4A-4CED-8E7B-39E0BE5DE15D}"/>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578314986535182"/>
          <c:y val="0.25658453460901004"/>
          <c:w val="0.34216850134648175"/>
          <c:h val="0.48683058513258248"/>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sv-SE"/>
        </a:p>
      </c:txPr>
    </c:legend>
    <c:plotVisOnly val="1"/>
    <c:dispBlanksAs val="gap"/>
    <c:showDLblsOverMax val="0"/>
  </c:chart>
  <c:spPr>
    <a:noFill/>
    <a:ln>
      <a:noFill/>
    </a:ln>
    <a:effectLst/>
  </c:spPr>
  <c:txPr>
    <a:bodyPr/>
    <a:lstStyle/>
    <a:p>
      <a:pPr>
        <a:defRPr/>
      </a:pPr>
      <a:endParaRPr lang="sv-SE"/>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0"/>
          <c:dPt>
            <c:idx val="0"/>
            <c:bubble3D val="0"/>
            <c:spPr>
              <a:solidFill>
                <a:srgbClr val="009AB0"/>
              </a:solidFill>
              <a:ln w="19050">
                <a:solidFill>
                  <a:schemeClr val="lt1"/>
                </a:solidFill>
              </a:ln>
              <a:effectLst/>
            </c:spPr>
            <c:extLst>
              <c:ext xmlns:c16="http://schemas.microsoft.com/office/drawing/2014/chart" uri="{C3380CC4-5D6E-409C-BE32-E72D297353CC}">
                <c16:uniqueId val="{00000001-149C-4272-B4B2-6E0E5AD71E56}"/>
              </c:ext>
            </c:extLst>
          </c:dPt>
          <c:dPt>
            <c:idx val="1"/>
            <c:bubble3D val="0"/>
            <c:spPr>
              <a:solidFill>
                <a:srgbClr val="A4D8E2"/>
              </a:solidFill>
              <a:ln w="19050">
                <a:solidFill>
                  <a:schemeClr val="lt1"/>
                </a:solidFill>
              </a:ln>
              <a:effectLst/>
            </c:spPr>
            <c:extLst>
              <c:ext xmlns:c16="http://schemas.microsoft.com/office/drawing/2014/chart" uri="{C3380CC4-5D6E-409C-BE32-E72D297353CC}">
                <c16:uniqueId val="{00000003-149C-4272-B4B2-6E0E5AD71E56}"/>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5-149C-4272-B4B2-6E0E5AD71E56}"/>
              </c:ext>
            </c:extLst>
          </c:dPt>
          <c:dPt>
            <c:idx val="3"/>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7-149C-4272-B4B2-6E0E5AD71E56}"/>
              </c:ext>
            </c:extLst>
          </c:dPt>
          <c:dPt>
            <c:idx val="4"/>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9-149C-4272-B4B2-6E0E5AD71E56}"/>
              </c:ext>
            </c:extLst>
          </c:dPt>
          <c:dPt>
            <c:idx val="5"/>
            <c:bubble3D val="0"/>
            <c:spPr>
              <a:solidFill>
                <a:srgbClr val="FF6699">
                  <a:alpha val="32941"/>
                </a:srgbClr>
              </a:solidFill>
              <a:ln w="19050">
                <a:solidFill>
                  <a:schemeClr val="lt1"/>
                </a:solidFill>
              </a:ln>
              <a:effectLst/>
            </c:spPr>
            <c:extLst>
              <c:ext xmlns:c16="http://schemas.microsoft.com/office/drawing/2014/chart" uri="{C3380CC4-5D6E-409C-BE32-E72D297353CC}">
                <c16:uniqueId val="{0000000B-149C-4272-B4B2-6E0E5AD71E56}"/>
              </c:ext>
            </c:extLst>
          </c:dPt>
          <c:dLbls>
            <c:dLbl>
              <c:idx val="0"/>
              <c:layout>
                <c:manualLayout>
                  <c:x val="-0.15679092769819752"/>
                  <c:y val="8.0767459953108384E-2"/>
                </c:manualLayout>
              </c:layout>
              <c:tx>
                <c:rich>
                  <a:bodyPr/>
                  <a:lstStyle/>
                  <a:p>
                    <a:fld id="{E0BBDFD5-2588-4C69-B77F-8FD552D81851}" type="VALUE">
                      <a:rPr lang="en-US" b="0">
                        <a:latin typeface="+mj-lt"/>
                      </a:rPr>
                      <a:pPr/>
                      <a:t>[VÄRDE]</a:t>
                    </a:fld>
                    <a:endParaRPr lang="sv-SE"/>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49C-4272-B4B2-6E0E5AD71E56}"/>
                </c:ext>
              </c:extLst>
            </c:dLbl>
            <c:dLbl>
              <c:idx val="1"/>
              <c:tx>
                <c:rich>
                  <a:bodyPr/>
                  <a:lstStyle/>
                  <a:p>
                    <a:fld id="{3D72B0C9-ACA0-4A02-AB31-06EB7FA0B874}" type="VALUE">
                      <a:rPr lang="en-US" b="0">
                        <a:latin typeface="+mj-lt"/>
                      </a:rPr>
                      <a:pPr/>
                      <a:t>[VÄRDE]</a:t>
                    </a:fld>
                    <a:endParaRPr lang="sv-SE"/>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49C-4272-B4B2-6E0E5AD71E56}"/>
                </c:ext>
              </c:extLst>
            </c:dLbl>
            <c:dLbl>
              <c:idx val="2"/>
              <c:tx>
                <c:rich>
                  <a:bodyPr/>
                  <a:lstStyle/>
                  <a:p>
                    <a:fld id="{49C3D9A1-578A-49D6-92B2-D8B45BEAB853}" type="VALUE">
                      <a:rPr lang="en-US" b="0">
                        <a:latin typeface="+mj-lt"/>
                      </a:rPr>
                      <a:pPr/>
                      <a:t>[VÄRDE]</a:t>
                    </a:fld>
                    <a:endParaRPr lang="sv-SE"/>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49C-4272-B4B2-6E0E5AD71E5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sv-SE"/>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Sheet2!$B$12:$B$17</c:f>
              <c:strCache>
                <c:ptCount val="6"/>
                <c:pt idx="0">
                  <c:v>Globalfond</c:v>
                </c:pt>
                <c:pt idx="1">
                  <c:v>Sverigefond</c:v>
                </c:pt>
                <c:pt idx="2">
                  <c:v>Tillväxtmarknadsfond</c:v>
                </c:pt>
                <c:pt idx="3">
                  <c:v>Branchsfond 1 </c:v>
                </c:pt>
                <c:pt idx="4">
                  <c:v>Branschfond 2</c:v>
                </c:pt>
                <c:pt idx="5">
                  <c:v>Branschfond 3</c:v>
                </c:pt>
              </c:strCache>
            </c:strRef>
          </c:cat>
          <c:val>
            <c:numRef>
              <c:f>Sheet2!$C$12:$C$17</c:f>
              <c:numCache>
                <c:formatCode>0%</c:formatCode>
                <c:ptCount val="6"/>
                <c:pt idx="0">
                  <c:v>0.4</c:v>
                </c:pt>
                <c:pt idx="1">
                  <c:v>0.3</c:v>
                </c:pt>
                <c:pt idx="2">
                  <c:v>0.15</c:v>
                </c:pt>
                <c:pt idx="3">
                  <c:v>0.05</c:v>
                </c:pt>
                <c:pt idx="4">
                  <c:v>0.05</c:v>
                </c:pt>
                <c:pt idx="5">
                  <c:v>0.05</c:v>
                </c:pt>
              </c:numCache>
            </c:numRef>
          </c:val>
          <c:extLst>
            <c:ext xmlns:c16="http://schemas.microsoft.com/office/drawing/2014/chart" uri="{C3380CC4-5D6E-409C-BE32-E72D297353CC}">
              <c16:uniqueId val="{0000000C-149C-4272-B4B2-6E0E5AD71E56}"/>
            </c:ext>
          </c:extLst>
        </c:ser>
        <c:dLbls>
          <c:dLblPos val="bestFit"/>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56316158313665765"/>
          <c:y val="0.18608629347579625"/>
          <c:w val="0.4368384168633424"/>
          <c:h val="0.5839299243995376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5D0626-7EF0-4A1C-BF2A-CB76E721DE9A}"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8249EFE8-C2B9-4F2E-9BC3-47DE5D27D47D}">
      <dgm:prSet custT="1"/>
      <dgm:spPr>
        <a:solidFill>
          <a:srgbClr val="009AB0"/>
        </a:solidFill>
        <a:ln>
          <a:solidFill>
            <a:srgbClr val="009AB0"/>
          </a:solidFill>
        </a:ln>
      </dgm:spPr>
      <dgm:t>
        <a:bodyPr/>
        <a:lstStyle/>
        <a:p>
          <a:r>
            <a:rPr lang="en-US" sz="2800" dirty="0" err="1">
              <a:latin typeface="+mj-lt"/>
            </a:rPr>
            <a:t>Kapitalflöden</a:t>
          </a:r>
          <a:endParaRPr lang="en-US" sz="2800" dirty="0">
            <a:latin typeface="+mj-lt"/>
          </a:endParaRPr>
        </a:p>
      </dgm:t>
    </dgm:pt>
    <dgm:pt modelId="{8BA610C4-4240-440C-9AD8-EC46734D39EA}" type="parTrans" cxnId="{4F18E281-722A-4202-A43F-B72CE88EBFD4}">
      <dgm:prSet/>
      <dgm:spPr/>
      <dgm:t>
        <a:bodyPr/>
        <a:lstStyle/>
        <a:p>
          <a:endParaRPr lang="en-US"/>
        </a:p>
      </dgm:t>
    </dgm:pt>
    <dgm:pt modelId="{CBC621FD-9922-4291-A238-A896EF462D2A}" type="sibTrans" cxnId="{4F18E281-722A-4202-A43F-B72CE88EBFD4}">
      <dgm:prSet/>
      <dgm:spPr>
        <a:noFill/>
        <a:ln>
          <a:noFill/>
        </a:ln>
      </dgm:spPr>
      <dgm:t>
        <a:bodyPr/>
        <a:lstStyle/>
        <a:p>
          <a:endParaRPr lang="en-US"/>
        </a:p>
      </dgm:t>
    </dgm:pt>
    <dgm:pt modelId="{5D07826A-DB04-4C90-A96B-630AD8B6AF11}">
      <dgm:prSet custT="1"/>
      <dgm:spPr>
        <a:solidFill>
          <a:srgbClr val="009AB0"/>
        </a:solidFill>
        <a:ln>
          <a:solidFill>
            <a:srgbClr val="009AB0"/>
          </a:solidFill>
        </a:ln>
      </dgm:spPr>
      <dgm:t>
        <a:bodyPr/>
        <a:lstStyle/>
        <a:p>
          <a:r>
            <a:rPr lang="en-US" sz="2800" dirty="0" err="1">
              <a:latin typeface="+mj-lt"/>
            </a:rPr>
            <a:t>Regleringar</a:t>
          </a:r>
          <a:r>
            <a:rPr lang="en-US" sz="2800" dirty="0">
              <a:latin typeface="+mj-lt"/>
            </a:rPr>
            <a:t> </a:t>
          </a:r>
        </a:p>
      </dgm:t>
    </dgm:pt>
    <dgm:pt modelId="{3DAE5365-58B5-4D9B-A7EE-1E5CD99978C2}" type="parTrans" cxnId="{CB126A06-D0F6-44D5-9742-052A8EE340BC}">
      <dgm:prSet/>
      <dgm:spPr/>
      <dgm:t>
        <a:bodyPr/>
        <a:lstStyle/>
        <a:p>
          <a:endParaRPr lang="en-US"/>
        </a:p>
      </dgm:t>
    </dgm:pt>
    <dgm:pt modelId="{51B56CDB-920D-453E-9755-3DD10E42E2EE}" type="sibTrans" cxnId="{CB126A06-D0F6-44D5-9742-052A8EE340BC}">
      <dgm:prSet/>
      <dgm:spPr>
        <a:noFill/>
        <a:ln>
          <a:noFill/>
        </a:ln>
      </dgm:spPr>
      <dgm:t>
        <a:bodyPr/>
        <a:lstStyle/>
        <a:p>
          <a:endParaRPr lang="en-US"/>
        </a:p>
      </dgm:t>
    </dgm:pt>
    <dgm:pt modelId="{EEFEAB6E-CA7A-4E18-9888-D082F3AD1E22}">
      <dgm:prSet custT="1"/>
      <dgm:spPr>
        <a:solidFill>
          <a:srgbClr val="009AB0"/>
        </a:solidFill>
        <a:ln>
          <a:solidFill>
            <a:srgbClr val="009AB0"/>
          </a:solidFill>
        </a:ln>
      </dgm:spPr>
      <dgm:t>
        <a:bodyPr/>
        <a:lstStyle/>
        <a:p>
          <a:r>
            <a:rPr lang="en-US" sz="2800" dirty="0">
              <a:latin typeface="+mj-lt"/>
            </a:rPr>
            <a:t>Mer </a:t>
          </a:r>
          <a:r>
            <a:rPr lang="en-US" sz="2800" dirty="0" err="1">
              <a:latin typeface="+mj-lt"/>
            </a:rPr>
            <a:t>välskötta</a:t>
          </a:r>
          <a:r>
            <a:rPr lang="en-US" sz="2800" dirty="0">
              <a:latin typeface="+mj-lt"/>
            </a:rPr>
            <a:t> </a:t>
          </a:r>
          <a:r>
            <a:rPr lang="en-US" sz="2800" dirty="0" err="1">
              <a:latin typeface="+mj-lt"/>
            </a:rPr>
            <a:t>bolag</a:t>
          </a:r>
          <a:endParaRPr lang="en-US" sz="2800" dirty="0">
            <a:latin typeface="+mj-lt"/>
          </a:endParaRPr>
        </a:p>
      </dgm:t>
    </dgm:pt>
    <dgm:pt modelId="{C0AF1AEF-4176-4B88-B083-8F1986B45100}" type="parTrans" cxnId="{804037C8-F5A3-455E-A0A2-D51D561999C8}">
      <dgm:prSet/>
      <dgm:spPr/>
      <dgm:t>
        <a:bodyPr/>
        <a:lstStyle/>
        <a:p>
          <a:endParaRPr lang="en-US"/>
        </a:p>
      </dgm:t>
    </dgm:pt>
    <dgm:pt modelId="{0A36EC59-7139-41D8-BC3E-0CDBA7CB5321}" type="sibTrans" cxnId="{804037C8-F5A3-455E-A0A2-D51D561999C8}">
      <dgm:prSet/>
      <dgm:spPr>
        <a:noFill/>
        <a:ln>
          <a:noFill/>
        </a:ln>
      </dgm:spPr>
      <dgm:t>
        <a:bodyPr/>
        <a:lstStyle/>
        <a:p>
          <a:endParaRPr lang="en-US"/>
        </a:p>
      </dgm:t>
    </dgm:pt>
    <dgm:pt modelId="{F96425BE-2860-4EA7-8944-F76C070CCB1C}">
      <dgm:prSet custT="1"/>
      <dgm:spPr>
        <a:solidFill>
          <a:srgbClr val="009AB0"/>
        </a:solidFill>
        <a:ln>
          <a:solidFill>
            <a:srgbClr val="009AB0"/>
          </a:solidFill>
        </a:ln>
      </dgm:spPr>
      <dgm:t>
        <a:bodyPr/>
        <a:lstStyle/>
        <a:p>
          <a:r>
            <a:rPr lang="en-US" sz="2800" dirty="0" err="1">
              <a:latin typeface="+mj-lt"/>
            </a:rPr>
            <a:t>Framtidens</a:t>
          </a:r>
          <a:r>
            <a:rPr lang="en-US" sz="2800" dirty="0">
              <a:latin typeface="+mj-lt"/>
            </a:rPr>
            <a:t> </a:t>
          </a:r>
          <a:r>
            <a:rPr lang="en-US" sz="2800" dirty="0" err="1">
              <a:latin typeface="+mj-lt"/>
            </a:rPr>
            <a:t>bolag</a:t>
          </a:r>
          <a:r>
            <a:rPr lang="en-US" sz="2800" dirty="0">
              <a:latin typeface="+mj-lt"/>
            </a:rPr>
            <a:t> </a:t>
          </a:r>
        </a:p>
      </dgm:t>
    </dgm:pt>
    <dgm:pt modelId="{A9CFBED7-E08C-4E16-B01F-D762BC4A2111}" type="parTrans" cxnId="{95D94188-88FB-4973-A707-15B200088844}">
      <dgm:prSet/>
      <dgm:spPr/>
      <dgm:t>
        <a:bodyPr/>
        <a:lstStyle/>
        <a:p>
          <a:endParaRPr lang="en-US"/>
        </a:p>
      </dgm:t>
    </dgm:pt>
    <dgm:pt modelId="{81C06741-7582-43EB-B69A-C1E7D64163D5}" type="sibTrans" cxnId="{95D94188-88FB-4973-A707-15B200088844}">
      <dgm:prSet/>
      <dgm:spPr/>
      <dgm:t>
        <a:bodyPr/>
        <a:lstStyle/>
        <a:p>
          <a:endParaRPr lang="en-US"/>
        </a:p>
      </dgm:t>
    </dgm:pt>
    <dgm:pt modelId="{E292B534-E9E7-4557-A749-6D99781D3DBB}" type="pres">
      <dgm:prSet presAssocID="{4C5D0626-7EF0-4A1C-BF2A-CB76E721DE9A}" presName="outerComposite" presStyleCnt="0">
        <dgm:presLayoutVars>
          <dgm:chMax val="5"/>
          <dgm:dir/>
          <dgm:resizeHandles val="exact"/>
        </dgm:presLayoutVars>
      </dgm:prSet>
      <dgm:spPr/>
    </dgm:pt>
    <dgm:pt modelId="{37FC53DA-2F9D-4A42-A201-1E2E5E715AE3}" type="pres">
      <dgm:prSet presAssocID="{4C5D0626-7EF0-4A1C-BF2A-CB76E721DE9A}" presName="dummyMaxCanvas" presStyleCnt="0">
        <dgm:presLayoutVars/>
      </dgm:prSet>
      <dgm:spPr/>
    </dgm:pt>
    <dgm:pt modelId="{0AD23C3F-8D20-48C5-9359-F26F1CB82887}" type="pres">
      <dgm:prSet presAssocID="{4C5D0626-7EF0-4A1C-BF2A-CB76E721DE9A}" presName="FourNodes_1" presStyleLbl="node1" presStyleIdx="0" presStyleCnt="4">
        <dgm:presLayoutVars>
          <dgm:bulletEnabled val="1"/>
        </dgm:presLayoutVars>
      </dgm:prSet>
      <dgm:spPr/>
    </dgm:pt>
    <dgm:pt modelId="{45F3056A-9CEB-4A56-91F6-314DAE82DF38}" type="pres">
      <dgm:prSet presAssocID="{4C5D0626-7EF0-4A1C-BF2A-CB76E721DE9A}" presName="FourNodes_2" presStyleLbl="node1" presStyleIdx="1" presStyleCnt="4">
        <dgm:presLayoutVars>
          <dgm:bulletEnabled val="1"/>
        </dgm:presLayoutVars>
      </dgm:prSet>
      <dgm:spPr/>
    </dgm:pt>
    <dgm:pt modelId="{DC9D6320-F8F7-4B20-934C-DB3C74F98687}" type="pres">
      <dgm:prSet presAssocID="{4C5D0626-7EF0-4A1C-BF2A-CB76E721DE9A}" presName="FourNodes_3" presStyleLbl="node1" presStyleIdx="2" presStyleCnt="4">
        <dgm:presLayoutVars>
          <dgm:bulletEnabled val="1"/>
        </dgm:presLayoutVars>
      </dgm:prSet>
      <dgm:spPr/>
    </dgm:pt>
    <dgm:pt modelId="{0D6C1CDE-47E5-4D30-A013-B400D7A06576}" type="pres">
      <dgm:prSet presAssocID="{4C5D0626-7EF0-4A1C-BF2A-CB76E721DE9A}" presName="FourNodes_4" presStyleLbl="node1" presStyleIdx="3" presStyleCnt="4">
        <dgm:presLayoutVars>
          <dgm:bulletEnabled val="1"/>
        </dgm:presLayoutVars>
      </dgm:prSet>
      <dgm:spPr/>
    </dgm:pt>
    <dgm:pt modelId="{191B7C85-4A71-4A99-8137-972BF9290955}" type="pres">
      <dgm:prSet presAssocID="{4C5D0626-7EF0-4A1C-BF2A-CB76E721DE9A}" presName="FourConn_1-2" presStyleLbl="fgAccFollowNode1" presStyleIdx="0" presStyleCnt="3">
        <dgm:presLayoutVars>
          <dgm:bulletEnabled val="1"/>
        </dgm:presLayoutVars>
      </dgm:prSet>
      <dgm:spPr/>
    </dgm:pt>
    <dgm:pt modelId="{AB3C9928-E4A3-48B5-BB10-475857AECF0B}" type="pres">
      <dgm:prSet presAssocID="{4C5D0626-7EF0-4A1C-BF2A-CB76E721DE9A}" presName="FourConn_2-3" presStyleLbl="fgAccFollowNode1" presStyleIdx="1" presStyleCnt="3">
        <dgm:presLayoutVars>
          <dgm:bulletEnabled val="1"/>
        </dgm:presLayoutVars>
      </dgm:prSet>
      <dgm:spPr/>
    </dgm:pt>
    <dgm:pt modelId="{6FAEF02A-7B8D-44CC-A5BF-BD2D5E8A9779}" type="pres">
      <dgm:prSet presAssocID="{4C5D0626-7EF0-4A1C-BF2A-CB76E721DE9A}" presName="FourConn_3-4" presStyleLbl="fgAccFollowNode1" presStyleIdx="2" presStyleCnt="3">
        <dgm:presLayoutVars>
          <dgm:bulletEnabled val="1"/>
        </dgm:presLayoutVars>
      </dgm:prSet>
      <dgm:spPr/>
    </dgm:pt>
    <dgm:pt modelId="{386E3C2C-87C1-4300-A943-14618769E23B}" type="pres">
      <dgm:prSet presAssocID="{4C5D0626-7EF0-4A1C-BF2A-CB76E721DE9A}" presName="FourNodes_1_text" presStyleLbl="node1" presStyleIdx="3" presStyleCnt="4">
        <dgm:presLayoutVars>
          <dgm:bulletEnabled val="1"/>
        </dgm:presLayoutVars>
      </dgm:prSet>
      <dgm:spPr/>
    </dgm:pt>
    <dgm:pt modelId="{7117C9A5-295B-440D-AB52-27DDDC363259}" type="pres">
      <dgm:prSet presAssocID="{4C5D0626-7EF0-4A1C-BF2A-CB76E721DE9A}" presName="FourNodes_2_text" presStyleLbl="node1" presStyleIdx="3" presStyleCnt="4">
        <dgm:presLayoutVars>
          <dgm:bulletEnabled val="1"/>
        </dgm:presLayoutVars>
      </dgm:prSet>
      <dgm:spPr/>
    </dgm:pt>
    <dgm:pt modelId="{9C3AC6AC-A1B7-4100-960E-7CE0088795CF}" type="pres">
      <dgm:prSet presAssocID="{4C5D0626-7EF0-4A1C-BF2A-CB76E721DE9A}" presName="FourNodes_3_text" presStyleLbl="node1" presStyleIdx="3" presStyleCnt="4">
        <dgm:presLayoutVars>
          <dgm:bulletEnabled val="1"/>
        </dgm:presLayoutVars>
      </dgm:prSet>
      <dgm:spPr/>
    </dgm:pt>
    <dgm:pt modelId="{3A8FA250-D915-4059-80EE-CDEEA2F9DE1A}" type="pres">
      <dgm:prSet presAssocID="{4C5D0626-7EF0-4A1C-BF2A-CB76E721DE9A}" presName="FourNodes_4_text" presStyleLbl="node1" presStyleIdx="3" presStyleCnt="4">
        <dgm:presLayoutVars>
          <dgm:bulletEnabled val="1"/>
        </dgm:presLayoutVars>
      </dgm:prSet>
      <dgm:spPr/>
    </dgm:pt>
  </dgm:ptLst>
  <dgm:cxnLst>
    <dgm:cxn modelId="{CB126A06-D0F6-44D5-9742-052A8EE340BC}" srcId="{4C5D0626-7EF0-4A1C-BF2A-CB76E721DE9A}" destId="{5D07826A-DB04-4C90-A96B-630AD8B6AF11}" srcOrd="1" destOrd="0" parTransId="{3DAE5365-58B5-4D9B-A7EE-1E5CD99978C2}" sibTransId="{51B56CDB-920D-453E-9755-3DD10E42E2EE}"/>
    <dgm:cxn modelId="{6ED12B37-53CF-4ACE-BBA3-A2C111451EE1}" type="presOf" srcId="{8249EFE8-C2B9-4F2E-9BC3-47DE5D27D47D}" destId="{386E3C2C-87C1-4300-A943-14618769E23B}" srcOrd="1" destOrd="0" presId="urn:microsoft.com/office/officeart/2005/8/layout/vProcess5"/>
    <dgm:cxn modelId="{2CA2404F-3BB5-42A1-A50B-9FEAED0A1C7A}" type="presOf" srcId="{8249EFE8-C2B9-4F2E-9BC3-47DE5D27D47D}" destId="{0AD23C3F-8D20-48C5-9359-F26F1CB82887}" srcOrd="0" destOrd="0" presId="urn:microsoft.com/office/officeart/2005/8/layout/vProcess5"/>
    <dgm:cxn modelId="{FE98E974-7930-4716-8D34-E15C80C3B84C}" type="presOf" srcId="{5D07826A-DB04-4C90-A96B-630AD8B6AF11}" destId="{45F3056A-9CEB-4A56-91F6-314DAE82DF38}" srcOrd="0" destOrd="0" presId="urn:microsoft.com/office/officeart/2005/8/layout/vProcess5"/>
    <dgm:cxn modelId="{DB2B7378-2660-4B2C-822A-451ECF1EF035}" type="presOf" srcId="{CBC621FD-9922-4291-A238-A896EF462D2A}" destId="{191B7C85-4A71-4A99-8137-972BF9290955}" srcOrd="0" destOrd="0" presId="urn:microsoft.com/office/officeart/2005/8/layout/vProcess5"/>
    <dgm:cxn modelId="{4F18E281-722A-4202-A43F-B72CE88EBFD4}" srcId="{4C5D0626-7EF0-4A1C-BF2A-CB76E721DE9A}" destId="{8249EFE8-C2B9-4F2E-9BC3-47DE5D27D47D}" srcOrd="0" destOrd="0" parTransId="{8BA610C4-4240-440C-9AD8-EC46734D39EA}" sibTransId="{CBC621FD-9922-4291-A238-A896EF462D2A}"/>
    <dgm:cxn modelId="{95D94188-88FB-4973-A707-15B200088844}" srcId="{4C5D0626-7EF0-4A1C-BF2A-CB76E721DE9A}" destId="{F96425BE-2860-4EA7-8944-F76C070CCB1C}" srcOrd="3" destOrd="0" parTransId="{A9CFBED7-E08C-4E16-B01F-D762BC4A2111}" sibTransId="{81C06741-7582-43EB-B69A-C1E7D64163D5}"/>
    <dgm:cxn modelId="{9B6C868D-2D03-40A7-9807-845D52804E37}" type="presOf" srcId="{EEFEAB6E-CA7A-4E18-9888-D082F3AD1E22}" destId="{DC9D6320-F8F7-4B20-934C-DB3C74F98687}" srcOrd="0" destOrd="0" presId="urn:microsoft.com/office/officeart/2005/8/layout/vProcess5"/>
    <dgm:cxn modelId="{FC46F4A2-2E70-450E-9F5A-942329EF175B}" type="presOf" srcId="{F96425BE-2860-4EA7-8944-F76C070CCB1C}" destId="{3A8FA250-D915-4059-80EE-CDEEA2F9DE1A}" srcOrd="1" destOrd="0" presId="urn:microsoft.com/office/officeart/2005/8/layout/vProcess5"/>
    <dgm:cxn modelId="{8362A7C1-6584-4E2F-B767-20F45E49D5DD}" type="presOf" srcId="{EEFEAB6E-CA7A-4E18-9888-D082F3AD1E22}" destId="{9C3AC6AC-A1B7-4100-960E-7CE0088795CF}" srcOrd="1" destOrd="0" presId="urn:microsoft.com/office/officeart/2005/8/layout/vProcess5"/>
    <dgm:cxn modelId="{1DE9C0C2-A749-4BD5-B629-2D87B44FC497}" type="presOf" srcId="{51B56CDB-920D-453E-9755-3DD10E42E2EE}" destId="{AB3C9928-E4A3-48B5-BB10-475857AECF0B}" srcOrd="0" destOrd="0" presId="urn:microsoft.com/office/officeart/2005/8/layout/vProcess5"/>
    <dgm:cxn modelId="{43B6AAC3-DBF5-4351-8073-125429C1A91C}" type="presOf" srcId="{5D07826A-DB04-4C90-A96B-630AD8B6AF11}" destId="{7117C9A5-295B-440D-AB52-27DDDC363259}" srcOrd="1" destOrd="0" presId="urn:microsoft.com/office/officeart/2005/8/layout/vProcess5"/>
    <dgm:cxn modelId="{804037C8-F5A3-455E-A0A2-D51D561999C8}" srcId="{4C5D0626-7EF0-4A1C-BF2A-CB76E721DE9A}" destId="{EEFEAB6E-CA7A-4E18-9888-D082F3AD1E22}" srcOrd="2" destOrd="0" parTransId="{C0AF1AEF-4176-4B88-B083-8F1986B45100}" sibTransId="{0A36EC59-7139-41D8-BC3E-0CDBA7CB5321}"/>
    <dgm:cxn modelId="{EEC79AD7-ABF8-4117-B675-F2E19BAA460A}" type="presOf" srcId="{4C5D0626-7EF0-4A1C-BF2A-CB76E721DE9A}" destId="{E292B534-E9E7-4557-A749-6D99781D3DBB}" srcOrd="0" destOrd="0" presId="urn:microsoft.com/office/officeart/2005/8/layout/vProcess5"/>
    <dgm:cxn modelId="{A3E9D0DB-8605-4F17-9F9D-AE7DEC521A0D}" type="presOf" srcId="{F96425BE-2860-4EA7-8944-F76C070CCB1C}" destId="{0D6C1CDE-47E5-4D30-A013-B400D7A06576}" srcOrd="0" destOrd="0" presId="urn:microsoft.com/office/officeart/2005/8/layout/vProcess5"/>
    <dgm:cxn modelId="{7203F4E9-761E-422E-B1BD-B601EE64461E}" type="presOf" srcId="{0A36EC59-7139-41D8-BC3E-0CDBA7CB5321}" destId="{6FAEF02A-7B8D-44CC-A5BF-BD2D5E8A9779}" srcOrd="0" destOrd="0" presId="urn:microsoft.com/office/officeart/2005/8/layout/vProcess5"/>
    <dgm:cxn modelId="{9F56BF79-2472-4BFB-90DC-83B720AE4AA2}" type="presParOf" srcId="{E292B534-E9E7-4557-A749-6D99781D3DBB}" destId="{37FC53DA-2F9D-4A42-A201-1E2E5E715AE3}" srcOrd="0" destOrd="0" presId="urn:microsoft.com/office/officeart/2005/8/layout/vProcess5"/>
    <dgm:cxn modelId="{D8117E1F-E624-4EFF-9E8F-2AACE93683E8}" type="presParOf" srcId="{E292B534-E9E7-4557-A749-6D99781D3DBB}" destId="{0AD23C3F-8D20-48C5-9359-F26F1CB82887}" srcOrd="1" destOrd="0" presId="urn:microsoft.com/office/officeart/2005/8/layout/vProcess5"/>
    <dgm:cxn modelId="{0B875A35-9778-42C6-BA8F-5D4E414755EF}" type="presParOf" srcId="{E292B534-E9E7-4557-A749-6D99781D3DBB}" destId="{45F3056A-9CEB-4A56-91F6-314DAE82DF38}" srcOrd="2" destOrd="0" presId="urn:microsoft.com/office/officeart/2005/8/layout/vProcess5"/>
    <dgm:cxn modelId="{5581A065-3A1F-4EF5-9651-4CB378593BE0}" type="presParOf" srcId="{E292B534-E9E7-4557-A749-6D99781D3DBB}" destId="{DC9D6320-F8F7-4B20-934C-DB3C74F98687}" srcOrd="3" destOrd="0" presId="urn:microsoft.com/office/officeart/2005/8/layout/vProcess5"/>
    <dgm:cxn modelId="{682A51C2-E580-4917-AFAF-DB01DB19B499}" type="presParOf" srcId="{E292B534-E9E7-4557-A749-6D99781D3DBB}" destId="{0D6C1CDE-47E5-4D30-A013-B400D7A06576}" srcOrd="4" destOrd="0" presId="urn:microsoft.com/office/officeart/2005/8/layout/vProcess5"/>
    <dgm:cxn modelId="{22DBDD3D-EC81-4CF8-B3F9-EBF1DF896E51}" type="presParOf" srcId="{E292B534-E9E7-4557-A749-6D99781D3DBB}" destId="{191B7C85-4A71-4A99-8137-972BF9290955}" srcOrd="5" destOrd="0" presId="urn:microsoft.com/office/officeart/2005/8/layout/vProcess5"/>
    <dgm:cxn modelId="{77FCA775-6B02-414D-894A-5FA3DEBBE162}" type="presParOf" srcId="{E292B534-E9E7-4557-A749-6D99781D3DBB}" destId="{AB3C9928-E4A3-48B5-BB10-475857AECF0B}" srcOrd="6" destOrd="0" presId="urn:microsoft.com/office/officeart/2005/8/layout/vProcess5"/>
    <dgm:cxn modelId="{C71D14D9-0C2C-4965-ACDD-F8B1E4FF0B08}" type="presParOf" srcId="{E292B534-E9E7-4557-A749-6D99781D3DBB}" destId="{6FAEF02A-7B8D-44CC-A5BF-BD2D5E8A9779}" srcOrd="7" destOrd="0" presId="urn:microsoft.com/office/officeart/2005/8/layout/vProcess5"/>
    <dgm:cxn modelId="{81A8C326-42B4-4A6C-B848-40726D9E1224}" type="presParOf" srcId="{E292B534-E9E7-4557-A749-6D99781D3DBB}" destId="{386E3C2C-87C1-4300-A943-14618769E23B}" srcOrd="8" destOrd="0" presId="urn:microsoft.com/office/officeart/2005/8/layout/vProcess5"/>
    <dgm:cxn modelId="{B9B8F9C1-359E-4C68-9AC1-91712B7C4B09}" type="presParOf" srcId="{E292B534-E9E7-4557-A749-6D99781D3DBB}" destId="{7117C9A5-295B-440D-AB52-27DDDC363259}" srcOrd="9" destOrd="0" presId="urn:microsoft.com/office/officeart/2005/8/layout/vProcess5"/>
    <dgm:cxn modelId="{5CD47C5F-498C-46AD-92E4-6EC4479BD4C0}" type="presParOf" srcId="{E292B534-E9E7-4557-A749-6D99781D3DBB}" destId="{9C3AC6AC-A1B7-4100-960E-7CE0088795CF}" srcOrd="10" destOrd="0" presId="urn:microsoft.com/office/officeart/2005/8/layout/vProcess5"/>
    <dgm:cxn modelId="{27C207F3-5154-4259-A343-1B40E4786CDF}" type="presParOf" srcId="{E292B534-E9E7-4557-A749-6D99781D3DBB}" destId="{3A8FA250-D915-4059-80EE-CDEEA2F9DE1A}"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23C3F-8D20-48C5-9359-F26F1CB82887}">
      <dsp:nvSpPr>
        <dsp:cNvPr id="0" name=""/>
        <dsp:cNvSpPr/>
      </dsp:nvSpPr>
      <dsp:spPr>
        <a:xfrm>
          <a:off x="0" y="0"/>
          <a:ext cx="6309360" cy="717970"/>
        </a:xfrm>
        <a:prstGeom prst="roundRect">
          <a:avLst>
            <a:gd name="adj" fmla="val 10000"/>
          </a:avLst>
        </a:prstGeom>
        <a:solidFill>
          <a:srgbClr val="009AB0"/>
        </a:solidFill>
        <a:ln w="19050" cap="flat" cmpd="sng" algn="ctr">
          <a:solidFill>
            <a:srgbClr val="009AB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latin typeface="+mj-lt"/>
            </a:rPr>
            <a:t>Kapitalflöden</a:t>
          </a:r>
          <a:endParaRPr lang="en-US" sz="2800" kern="1200" dirty="0">
            <a:latin typeface="+mj-lt"/>
          </a:endParaRPr>
        </a:p>
      </dsp:txBody>
      <dsp:txXfrm>
        <a:off x="21029" y="21029"/>
        <a:ext cx="5473944" cy="675912"/>
      </dsp:txXfrm>
    </dsp:sp>
    <dsp:sp modelId="{45F3056A-9CEB-4A56-91F6-314DAE82DF38}">
      <dsp:nvSpPr>
        <dsp:cNvPr id="0" name=""/>
        <dsp:cNvSpPr/>
      </dsp:nvSpPr>
      <dsp:spPr>
        <a:xfrm>
          <a:off x="528408" y="848511"/>
          <a:ext cx="6309360" cy="717970"/>
        </a:xfrm>
        <a:prstGeom prst="roundRect">
          <a:avLst>
            <a:gd name="adj" fmla="val 10000"/>
          </a:avLst>
        </a:prstGeom>
        <a:solidFill>
          <a:srgbClr val="009AB0"/>
        </a:solidFill>
        <a:ln w="19050" cap="flat" cmpd="sng" algn="ctr">
          <a:solidFill>
            <a:srgbClr val="009AB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latin typeface="+mj-lt"/>
            </a:rPr>
            <a:t>Regleringar</a:t>
          </a:r>
          <a:r>
            <a:rPr lang="en-US" sz="2800" kern="1200" dirty="0">
              <a:latin typeface="+mj-lt"/>
            </a:rPr>
            <a:t> </a:t>
          </a:r>
        </a:p>
      </dsp:txBody>
      <dsp:txXfrm>
        <a:off x="549437" y="869540"/>
        <a:ext cx="5272212" cy="675912"/>
      </dsp:txXfrm>
    </dsp:sp>
    <dsp:sp modelId="{DC9D6320-F8F7-4B20-934C-DB3C74F98687}">
      <dsp:nvSpPr>
        <dsp:cNvPr id="0" name=""/>
        <dsp:cNvSpPr/>
      </dsp:nvSpPr>
      <dsp:spPr>
        <a:xfrm>
          <a:off x="1048931" y="1697022"/>
          <a:ext cx="6309360" cy="717970"/>
        </a:xfrm>
        <a:prstGeom prst="roundRect">
          <a:avLst>
            <a:gd name="adj" fmla="val 10000"/>
          </a:avLst>
        </a:prstGeom>
        <a:solidFill>
          <a:srgbClr val="009AB0"/>
        </a:solidFill>
        <a:ln w="19050" cap="flat" cmpd="sng" algn="ctr">
          <a:solidFill>
            <a:srgbClr val="009AB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j-lt"/>
            </a:rPr>
            <a:t>Mer </a:t>
          </a:r>
          <a:r>
            <a:rPr lang="en-US" sz="2800" kern="1200" dirty="0" err="1">
              <a:latin typeface="+mj-lt"/>
            </a:rPr>
            <a:t>välskötta</a:t>
          </a:r>
          <a:r>
            <a:rPr lang="en-US" sz="2800" kern="1200" dirty="0">
              <a:latin typeface="+mj-lt"/>
            </a:rPr>
            <a:t> </a:t>
          </a:r>
          <a:r>
            <a:rPr lang="en-US" sz="2800" kern="1200" dirty="0" err="1">
              <a:latin typeface="+mj-lt"/>
            </a:rPr>
            <a:t>bolag</a:t>
          </a:r>
          <a:endParaRPr lang="en-US" sz="2800" kern="1200" dirty="0">
            <a:latin typeface="+mj-lt"/>
          </a:endParaRPr>
        </a:p>
      </dsp:txBody>
      <dsp:txXfrm>
        <a:off x="1069960" y="1718051"/>
        <a:ext cx="5280098" cy="675912"/>
      </dsp:txXfrm>
    </dsp:sp>
    <dsp:sp modelId="{0D6C1CDE-47E5-4D30-A013-B400D7A06576}">
      <dsp:nvSpPr>
        <dsp:cNvPr id="0" name=""/>
        <dsp:cNvSpPr/>
      </dsp:nvSpPr>
      <dsp:spPr>
        <a:xfrm>
          <a:off x="1577340" y="2545533"/>
          <a:ext cx="6309360" cy="717970"/>
        </a:xfrm>
        <a:prstGeom prst="roundRect">
          <a:avLst>
            <a:gd name="adj" fmla="val 10000"/>
          </a:avLst>
        </a:prstGeom>
        <a:solidFill>
          <a:srgbClr val="009AB0"/>
        </a:solidFill>
        <a:ln w="19050" cap="flat" cmpd="sng" algn="ctr">
          <a:solidFill>
            <a:srgbClr val="009AB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latin typeface="+mj-lt"/>
            </a:rPr>
            <a:t>Framtidens</a:t>
          </a:r>
          <a:r>
            <a:rPr lang="en-US" sz="2800" kern="1200" dirty="0">
              <a:latin typeface="+mj-lt"/>
            </a:rPr>
            <a:t> </a:t>
          </a:r>
          <a:r>
            <a:rPr lang="en-US" sz="2800" kern="1200" dirty="0" err="1">
              <a:latin typeface="+mj-lt"/>
            </a:rPr>
            <a:t>bolag</a:t>
          </a:r>
          <a:r>
            <a:rPr lang="en-US" sz="2800" kern="1200" dirty="0">
              <a:latin typeface="+mj-lt"/>
            </a:rPr>
            <a:t> </a:t>
          </a:r>
        </a:p>
      </dsp:txBody>
      <dsp:txXfrm>
        <a:off x="1598369" y="2566562"/>
        <a:ext cx="5272212" cy="675912"/>
      </dsp:txXfrm>
    </dsp:sp>
    <dsp:sp modelId="{191B7C85-4A71-4A99-8137-972BF9290955}">
      <dsp:nvSpPr>
        <dsp:cNvPr id="0" name=""/>
        <dsp:cNvSpPr/>
      </dsp:nvSpPr>
      <dsp:spPr>
        <a:xfrm>
          <a:off x="5842678" y="549900"/>
          <a:ext cx="466681" cy="466681"/>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947681" y="549900"/>
        <a:ext cx="256675" cy="351177"/>
      </dsp:txXfrm>
    </dsp:sp>
    <dsp:sp modelId="{AB3C9928-E4A3-48B5-BB10-475857AECF0B}">
      <dsp:nvSpPr>
        <dsp:cNvPr id="0" name=""/>
        <dsp:cNvSpPr/>
      </dsp:nvSpPr>
      <dsp:spPr>
        <a:xfrm>
          <a:off x="6371087" y="1398411"/>
          <a:ext cx="466681" cy="466681"/>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476090" y="1398411"/>
        <a:ext cx="256675" cy="351177"/>
      </dsp:txXfrm>
    </dsp:sp>
    <dsp:sp modelId="{6FAEF02A-7B8D-44CC-A5BF-BD2D5E8A9779}">
      <dsp:nvSpPr>
        <dsp:cNvPr id="0" name=""/>
        <dsp:cNvSpPr/>
      </dsp:nvSpPr>
      <dsp:spPr>
        <a:xfrm>
          <a:off x="6891610" y="2246922"/>
          <a:ext cx="466681" cy="466681"/>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996613" y="2246922"/>
        <a:ext cx="256675" cy="35117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94CFA43C-42C2-49CB-B8F2-49665E074522}" type="datetimeFigureOut">
              <a:rPr lang="sv-SE" smtClean="0"/>
              <a:t>2022-09-15</a:t>
            </a:fld>
            <a:endParaRPr lang="sv-SE"/>
          </a:p>
        </p:txBody>
      </p:sp>
      <p:sp>
        <p:nvSpPr>
          <p:cNvPr id="4" name="Platshållare för sidfot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46A8720C-9788-408A-98A8-199BC0E7C9C0}" type="slidenum">
              <a:rPr lang="sv-SE" smtClean="0"/>
              <a:t>‹#›</a:t>
            </a:fld>
            <a:endParaRPr lang="sv-SE"/>
          </a:p>
        </p:txBody>
      </p:sp>
    </p:spTree>
    <p:extLst>
      <p:ext uri="{BB962C8B-B14F-4D97-AF65-F5344CB8AC3E}">
        <p14:creationId xmlns:p14="http://schemas.microsoft.com/office/powerpoint/2010/main" val="1358583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B53D875-C2C1-4C93-BC61-CD2E098A3403}" type="datetimeFigureOut">
              <a:rPr lang="sv-SE" smtClean="0"/>
              <a:t>2022-09-15</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A8B3367-3ED9-4ED1-ACE8-DA1DB43C8752}" type="slidenum">
              <a:rPr lang="sv-SE" smtClean="0"/>
              <a:t>‹#›</a:t>
            </a:fld>
            <a:endParaRPr lang="sv-SE"/>
          </a:p>
        </p:txBody>
      </p:sp>
    </p:spTree>
    <p:extLst>
      <p:ext uri="{BB962C8B-B14F-4D97-AF65-F5344CB8AC3E}">
        <p14:creationId xmlns:p14="http://schemas.microsoft.com/office/powerpoint/2010/main" val="11166185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1</a:t>
            </a:fld>
            <a:endParaRPr lang="sv-SE"/>
          </a:p>
        </p:txBody>
      </p:sp>
    </p:spTree>
    <p:extLst>
      <p:ext uri="{BB962C8B-B14F-4D97-AF65-F5344CB8AC3E}">
        <p14:creationId xmlns:p14="http://schemas.microsoft.com/office/powerpoint/2010/main" val="1853070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3601190"/>
          </a:xfrm>
        </p:spPr>
        <p:txBody>
          <a:bodyPr/>
          <a:lstStyle/>
          <a:p>
            <a:r>
              <a:rPr lang="sv-SE" dirty="0"/>
              <a:t>Larry Fink, VD för Blackrock, världens största kapitalförvaltare, med 70 000 miljarder kronor under förvaltning och även största ägaren på Stockholmsbörsen, skrev i januari 2020 att ”Bolag som inte noga redovisar sitt hållbarhetsarbete och sin klimatpåverkan inklusive en plan att hantera den så att Parisavtalets mål uppnås, är inte lämpliga investeringar. Företagen måste därför förse investerarna med en tydligare bild av dessa frågor, och det gäller inte bara utsläpp och användning av fossilt bränsle utan också frågor som mångfald bland de anställda och hur man hanterar den information man har om sina kunder.  Och det här måste man göra transparent och tydligt.” </a:t>
            </a:r>
          </a:p>
          <a:p>
            <a:endParaRPr lang="sv-SE" dirty="0"/>
          </a:p>
          <a:p>
            <a:r>
              <a:rPr lang="sv-SE" dirty="0"/>
              <a:t>I en intervju med CNBC uppgav Larry Fink att den finansiella risken från klimatförändringarna, den är större än någon annan kris han upplevt under sina 40 år på Wall </a:t>
            </a:r>
            <a:r>
              <a:rPr lang="sv-SE" dirty="0" err="1"/>
              <a:t>Street</a:t>
            </a:r>
            <a:r>
              <a:rPr lang="sv-SE" dirty="0"/>
              <a:t>. </a:t>
            </a:r>
          </a:p>
        </p:txBody>
      </p:sp>
      <p:sp>
        <p:nvSpPr>
          <p:cNvPr id="5" name="Platshållare för bildnummer 4"/>
          <p:cNvSpPr>
            <a:spLocks noGrp="1"/>
          </p:cNvSpPr>
          <p:nvPr>
            <p:ph type="sldNum" sz="quarter" idx="10"/>
          </p:nvPr>
        </p:nvSpPr>
        <p:spPr/>
        <p:txBody>
          <a:bodyPr/>
          <a:lstStyle/>
          <a:p>
            <a:fld id="{CA8B3367-3ED9-4ED1-ACE8-DA1DB43C8752}" type="slidenum">
              <a:rPr lang="sv-SE" smtClean="0"/>
              <a:t>10</a:t>
            </a:fld>
            <a:endParaRPr lang="sv-SE"/>
          </a:p>
        </p:txBody>
      </p:sp>
    </p:spTree>
    <p:extLst>
      <p:ext uri="{BB962C8B-B14F-4D97-AF65-F5344CB8AC3E}">
        <p14:creationId xmlns:p14="http://schemas.microsoft.com/office/powerpoint/2010/main" val="2018174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4887134"/>
          </a:xfrm>
        </p:spPr>
        <p:txBody>
          <a:bodyPr/>
          <a:lstStyle/>
          <a:p>
            <a:endParaRPr lang="sv-SE" sz="1200"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11</a:t>
            </a:fld>
            <a:endParaRPr lang="sv-SE"/>
          </a:p>
        </p:txBody>
      </p:sp>
    </p:spTree>
    <p:extLst>
      <p:ext uri="{BB962C8B-B14F-4D97-AF65-F5344CB8AC3E}">
        <p14:creationId xmlns:p14="http://schemas.microsoft.com/office/powerpoint/2010/main" val="379087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1"/>
            <a:ext cx="5439410" cy="4916263"/>
          </a:xfrm>
        </p:spPr>
        <p:txBody>
          <a:bodyPr/>
          <a:lstStyle/>
          <a:p>
            <a:r>
              <a:rPr lang="sv-SE" dirty="0"/>
              <a:t>Varför borde hållbara bolag avkasta mer? </a:t>
            </a:r>
          </a:p>
          <a:p>
            <a:pPr marL="171450" indent="-171450">
              <a:buFont typeface="Arial" panose="020B0604020202020204" pitchFamily="34" charset="0"/>
              <a:buChar char="•"/>
            </a:pPr>
            <a:r>
              <a:rPr lang="sv-SE" dirty="0"/>
              <a:t>Kapitalflöden – Investerarna letar gröna investeringar. </a:t>
            </a:r>
          </a:p>
          <a:p>
            <a:pPr marL="171450" indent="-171450">
              <a:buFont typeface="Arial" panose="020B0604020202020204" pitchFamily="34" charset="0"/>
              <a:buChar char="•"/>
            </a:pPr>
            <a:r>
              <a:rPr lang="sv-SE" dirty="0"/>
              <a:t>Regulatorisk risk – EU klimatneutralt 2050, Kina 2060, USA 2050? </a:t>
            </a:r>
          </a:p>
          <a:p>
            <a:pPr marL="171450" indent="-171450">
              <a:buFont typeface="Arial" panose="020B0604020202020204" pitchFamily="34" charset="0"/>
              <a:buChar char="•"/>
            </a:pPr>
            <a:r>
              <a:rPr lang="sv-SE" dirty="0"/>
              <a:t>Mer konkurrenskraftiga bolag kommer vara mer lönsamt och generera en högre avkastning. </a:t>
            </a:r>
          </a:p>
          <a:p>
            <a:pPr marL="171450" indent="-171450">
              <a:buFont typeface="Arial" panose="020B0604020202020204" pitchFamily="34" charset="0"/>
              <a:buChar char="•"/>
            </a:pPr>
            <a:r>
              <a:rPr lang="sv-SE" dirty="0"/>
              <a:t>Framtidens bolag – ohållbara bolag har ingen plats i vår framtid om vi ska nå klimatmålen. </a:t>
            </a:r>
          </a:p>
          <a:p>
            <a:endParaRPr lang="sv-SE" dirty="0"/>
          </a:p>
          <a:p>
            <a:r>
              <a:rPr lang="sv-SE" dirty="0"/>
              <a:t>Kom ihåg, historisk avkastning är ingen garanti för framtida avkastning! </a:t>
            </a:r>
          </a:p>
        </p:txBody>
      </p:sp>
      <p:sp>
        <p:nvSpPr>
          <p:cNvPr id="5" name="Platshållare för bildnummer 4"/>
          <p:cNvSpPr>
            <a:spLocks noGrp="1"/>
          </p:cNvSpPr>
          <p:nvPr>
            <p:ph type="sldNum" sz="quarter" idx="10"/>
          </p:nvPr>
        </p:nvSpPr>
        <p:spPr/>
        <p:txBody>
          <a:bodyPr/>
          <a:lstStyle/>
          <a:p>
            <a:fld id="{CA8B3367-3ED9-4ED1-ACE8-DA1DB43C8752}" type="slidenum">
              <a:rPr lang="sv-SE" smtClean="0"/>
              <a:t>12</a:t>
            </a:fld>
            <a:endParaRPr lang="sv-SE"/>
          </a:p>
        </p:txBody>
      </p:sp>
    </p:spTree>
    <p:extLst>
      <p:ext uri="{BB962C8B-B14F-4D97-AF65-F5344CB8AC3E}">
        <p14:creationId xmlns:p14="http://schemas.microsoft.com/office/powerpoint/2010/main" val="3600147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3475930"/>
          </a:xfrm>
        </p:spPr>
        <p:txBody>
          <a:bodyPr/>
          <a:lstStyle/>
          <a:p>
            <a:endParaRPr lang="sv-SE" dirty="0"/>
          </a:p>
        </p:txBody>
      </p:sp>
      <p:sp>
        <p:nvSpPr>
          <p:cNvPr id="4" name="Platshållare för bildnummer 3"/>
          <p:cNvSpPr>
            <a:spLocks noGrp="1"/>
          </p:cNvSpPr>
          <p:nvPr>
            <p:ph type="sldNum" sz="quarter" idx="10"/>
          </p:nvPr>
        </p:nvSpPr>
        <p:spPr/>
        <p:txBody>
          <a:bodyPr/>
          <a:lstStyle/>
          <a:p>
            <a:fld id="{CA8B3367-3ED9-4ED1-ACE8-DA1DB43C8752}" type="slidenum">
              <a:rPr lang="sv-SE" sz="1000" smtClean="0"/>
              <a:t>13</a:t>
            </a:fld>
            <a:endParaRPr lang="sv-SE" sz="1000" dirty="0"/>
          </a:p>
        </p:txBody>
      </p:sp>
    </p:spTree>
    <p:extLst>
      <p:ext uri="{BB962C8B-B14F-4D97-AF65-F5344CB8AC3E}">
        <p14:creationId xmlns:p14="http://schemas.microsoft.com/office/powerpoint/2010/main" val="1437377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42024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Genom de här tre enkla stegen</a:t>
            </a:r>
            <a:r>
              <a:rPr lang="sv-SE" baseline="0" dirty="0"/>
              <a:t> kan tillväxten på våra sparpengar få en bättre balans och en högre avkastning. Lycka</a:t>
            </a:r>
            <a:r>
              <a:rPr lang="sv-SE" dirty="0"/>
              <a:t> till! </a:t>
            </a:r>
          </a:p>
          <a:p>
            <a:endParaRPr lang="sv-SE"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14</a:t>
            </a:fld>
            <a:endParaRPr lang="sv-SE"/>
          </a:p>
        </p:txBody>
      </p:sp>
    </p:spTree>
    <p:extLst>
      <p:ext uri="{BB962C8B-B14F-4D97-AF65-F5344CB8AC3E}">
        <p14:creationId xmlns:p14="http://schemas.microsoft.com/office/powerpoint/2010/main" val="257144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latin typeface="+mn-lt"/>
              </a:rPr>
              <a:t>För att spara smartare är nyckelordet ”balans”. Att ha rätt balans mellan börs och ränta är det enskilt viktigaste vi kan göra för den förväntade avkastningen på våra sparpengar. Det handlar också om att göra rätt typ av insättningar och i rätt sparform. Och allt det här har faktiskt betydelse för vilken värld vi lever i. Men mer om det strax. Först en snabb genomgång över varför sparande aldrig varit viktigare. </a:t>
            </a:r>
          </a:p>
          <a:p>
            <a:endParaRPr lang="sv-SE"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2</a:t>
            </a:fld>
            <a:endParaRPr lang="sv-SE"/>
          </a:p>
        </p:txBody>
      </p:sp>
    </p:spTree>
    <p:extLst>
      <p:ext uri="{BB962C8B-B14F-4D97-AF65-F5344CB8AC3E}">
        <p14:creationId xmlns:p14="http://schemas.microsoft.com/office/powerpoint/2010/main" val="3291057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VI </a:t>
            </a:r>
            <a:r>
              <a:rPr lang="sv-SE" baseline="0" dirty="0">
                <a:latin typeface="+mn-lt"/>
              </a:rPr>
              <a:t>lever så mycket längre än förut. Vi lever längre och jobbar därmed en mycket kortare del av livet än vi gjort tidigare.  Detta får stora konsekvenser för hur mycket pengar vi har att röra oss med.</a:t>
            </a:r>
          </a:p>
          <a:p>
            <a:endParaRPr lang="sv-SE" baseline="0" dirty="0">
              <a:latin typeface="+mn-lt"/>
            </a:endParaRPr>
          </a:p>
          <a:p>
            <a:r>
              <a:rPr lang="sv-SE" b="1" dirty="0">
                <a:latin typeface="+mn-lt"/>
              </a:rPr>
              <a:t>Anna</a:t>
            </a:r>
            <a:r>
              <a:rPr lang="sv-SE" dirty="0">
                <a:latin typeface="+mn-lt"/>
              </a:rPr>
              <a:t> som</a:t>
            </a:r>
            <a:r>
              <a:rPr lang="sv-SE" baseline="0" dirty="0">
                <a:latin typeface="+mn-lt"/>
              </a:rPr>
              <a:t> föddes 1900 började jobba vid 13 och jobbade fram tills hon fyllde 65. Sedan dog hon vid 70-75 års ålder. Det innebär att Anna arbetar ca 70 procent av sitt liv. Hon behöver inte spara så mycket varje år, under arbetslivet.</a:t>
            </a:r>
          </a:p>
          <a:p>
            <a:endParaRPr lang="sv-SE" baseline="0" dirty="0">
              <a:latin typeface="+mn-lt"/>
            </a:endParaRPr>
          </a:p>
          <a:p>
            <a:r>
              <a:rPr lang="sv-SE" b="1" baseline="0" dirty="0">
                <a:latin typeface="+mn-lt"/>
              </a:rPr>
              <a:t>August</a:t>
            </a:r>
            <a:r>
              <a:rPr lang="sv-SE" baseline="0" dirty="0">
                <a:latin typeface="+mn-lt"/>
              </a:rPr>
              <a:t> föddes 100 år senare, år 2000. Han börjar jobba strax före 30 års ålder. Sedan arbetar han till 70-75 års ålder.  Och dör vid 100. Det innebär att han arbetar mindre än hälften, cirka 45 procent, av sitt liv. Han behöver spara mycket mer. Och han gör det också via jobbet, PPM och eget sparande.</a:t>
            </a:r>
          </a:p>
          <a:p>
            <a:endParaRPr lang="sv-SE" baseline="0" dirty="0">
              <a:latin typeface="+mn-lt"/>
            </a:endParaRPr>
          </a:p>
          <a:p>
            <a:r>
              <a:rPr lang="sv-SE" baseline="0" dirty="0">
                <a:latin typeface="+mn-lt"/>
              </a:rPr>
              <a:t>För samhället har inte råd. Samhället kan inte trolla fram pengar. Snart är 1 av 4 svenskar pensionärer. Det gör att var och en av oss behöver hålla i pengarna bättre.</a:t>
            </a:r>
          </a:p>
        </p:txBody>
      </p:sp>
      <p:sp>
        <p:nvSpPr>
          <p:cNvPr id="5" name="Platshållare för bildnummer 4"/>
          <p:cNvSpPr>
            <a:spLocks noGrp="1"/>
          </p:cNvSpPr>
          <p:nvPr>
            <p:ph type="sldNum" sz="quarter" idx="10"/>
          </p:nvPr>
        </p:nvSpPr>
        <p:spPr/>
        <p:txBody>
          <a:bodyPr/>
          <a:lstStyle/>
          <a:p>
            <a:fld id="{CA8B3367-3ED9-4ED1-ACE8-DA1DB43C8752}" type="slidenum">
              <a:rPr lang="sv-SE" smtClean="0"/>
              <a:t>3</a:t>
            </a:fld>
            <a:endParaRPr lang="sv-SE"/>
          </a:p>
        </p:txBody>
      </p:sp>
    </p:spTree>
    <p:extLst>
      <p:ext uri="{BB962C8B-B14F-4D97-AF65-F5344CB8AC3E}">
        <p14:creationId xmlns:p14="http://schemas.microsoft.com/office/powerpoint/2010/main" val="2953633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1269381"/>
          </a:xfrm>
        </p:spPr>
        <p:txBody>
          <a:bodyPr/>
          <a:lstStyle/>
          <a:p>
            <a:endParaRPr lang="sv-SE" sz="1200"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4</a:t>
            </a:fld>
            <a:endParaRPr lang="sv-SE"/>
          </a:p>
        </p:txBody>
      </p:sp>
    </p:spTree>
    <p:extLst>
      <p:ext uri="{BB962C8B-B14F-4D97-AF65-F5344CB8AC3E}">
        <p14:creationId xmlns:p14="http://schemas.microsoft.com/office/powerpoint/2010/main" val="1422056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1"/>
            <a:ext cx="5439410" cy="4652879"/>
          </a:xfrm>
        </p:spPr>
        <p:txBody>
          <a:bodyPr/>
          <a:lstStyle/>
          <a:p>
            <a:r>
              <a:rPr lang="sv-SE" b="1" dirty="0">
                <a:latin typeface="+mn-lt"/>
              </a:rPr>
              <a:t>Våra </a:t>
            </a:r>
            <a:r>
              <a:rPr lang="sv-SE" b="1" dirty="0" err="1">
                <a:latin typeface="+mn-lt"/>
              </a:rPr>
              <a:t>sparval</a:t>
            </a:r>
            <a:endParaRPr lang="sv-SE" b="1" dirty="0">
              <a:latin typeface="+mn-lt"/>
            </a:endParaRPr>
          </a:p>
          <a:p>
            <a:endParaRPr lang="sv-SE" dirty="0">
              <a:latin typeface="+mn-lt"/>
            </a:endParaRPr>
          </a:p>
          <a:p>
            <a:r>
              <a:rPr lang="sv-SE" baseline="0" dirty="0">
                <a:latin typeface="+mn-lt"/>
              </a:rPr>
              <a:t>Det finns enkelt uttryckt två sätt att spara våra pengar: På banken eller i företag. På sparkonto (banken) är pengarna trygga men de växer ingenting. Fördelen är att pengarna är lätta att hämta. På börsen sparar du i bolag som svänger mer i värde. Ibland säljer t.ex. ett klädbolag mycket kläder, ibland lite. Här är tillväxtmöjligheterna större men också osäkerheten. De här två sparvalen behöver vi bägge två. Alla människor har bägge. Olika mycket i olika delar av livet.</a:t>
            </a:r>
          </a:p>
          <a:p>
            <a:endParaRPr lang="sv-SE" baseline="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viktigaste du kan göra för ditt sparande är att ha rätt balans mellan börs- och räntesparande.  Att ha ditt kortsiktiga sparande och din buffert placerat tryggt på sparkonto med insättningsgaranti och ditt långsiktiga sparande placerat där det växer, det vill säga i aktier/aktiefonder. Det är inte lika stabilt som sparkontot, men över tid förväntas det ge betydligt högre avkastning. </a:t>
            </a:r>
          </a:p>
          <a:p>
            <a:endParaRPr lang="sv-SE" dirty="0">
              <a:latin typeface="+mn-lt"/>
            </a:endParaRPr>
          </a:p>
          <a:p>
            <a:r>
              <a:rPr lang="sv-SE" dirty="0">
                <a:latin typeface="+mn-lt"/>
              </a:rPr>
              <a:t>Historiskt har sparpengarna</a:t>
            </a:r>
            <a:r>
              <a:rPr lang="sv-SE" baseline="0" dirty="0">
                <a:latin typeface="+mn-lt"/>
              </a:rPr>
              <a:t> i företag (börsen) gett en tillväxt på ca 10 procent per år. Men man behöver inte ta i så vi spricker, 7 till 8 procent per år är en rimlig schablonavkastning att räkna med. Över tid. Detta är viktigt. Börsen stiger inte varje år, nej vart tredje år är tvärtom ett </a:t>
            </a:r>
            <a:r>
              <a:rPr lang="sv-SE" baseline="0" dirty="0" err="1">
                <a:latin typeface="+mn-lt"/>
              </a:rPr>
              <a:t>minusår</a:t>
            </a:r>
            <a:r>
              <a:rPr lang="sv-SE" baseline="0" dirty="0">
                <a:latin typeface="+mn-lt"/>
              </a:rPr>
              <a:t>. </a:t>
            </a:r>
          </a:p>
          <a:p>
            <a:endParaRPr lang="sv-SE" baseline="0" dirty="0">
              <a:latin typeface="+mn-lt"/>
            </a:endParaRPr>
          </a:p>
          <a:p>
            <a:r>
              <a:rPr lang="sv-SE" baseline="0" dirty="0">
                <a:latin typeface="+mn-lt"/>
              </a:rPr>
              <a:t>Från en dag till en annan är sannolikheten för vinst på börsen ungefär 50 procent. Som att singla slant ungefär. Men när vi drar ut sparhorisonten, är bilden en helt annan och oddsen betydligt bättre som ni ser. Över 10 års sparhorisont är sannolikheten för vinst 99</a:t>
            </a:r>
            <a:r>
              <a:rPr lang="sv-SE" dirty="0">
                <a:latin typeface="+mn-lt"/>
              </a:rPr>
              <a:t> procent</a:t>
            </a:r>
            <a:r>
              <a:rPr lang="sv-SE" baseline="0" dirty="0">
                <a:latin typeface="+mn-lt"/>
              </a:rPr>
              <a:t>. Så har du bara några års tidshorisont på sparandet, behöver du inte vara orolig över börsens kortsiktiga svängningar. </a:t>
            </a:r>
          </a:p>
          <a:p>
            <a:endParaRPr lang="sv-SE" baseline="0" dirty="0">
              <a:latin typeface="+mn-lt"/>
            </a:endParaRPr>
          </a:p>
          <a:p>
            <a:r>
              <a:rPr lang="sv-SE" dirty="0">
                <a:latin typeface="+mn-lt"/>
              </a:rPr>
              <a:t>Att försöka</a:t>
            </a:r>
            <a:r>
              <a:rPr lang="sv-SE" baseline="0" dirty="0">
                <a:latin typeface="+mn-lt"/>
              </a:rPr>
              <a:t> tajma rätt närmaste månaderna är däremot för chansartat. Ett kontinuerligt månadssparande är därför ett utmärkt sätt att sprida ut dina köp och du riskerar inte att köpa för allt när börsen står på topp. I ett månadssparande är börsnedgångar snarast bra. Du får ju mer för pengarna när börsen går ned. </a:t>
            </a:r>
          </a:p>
          <a:p>
            <a:endParaRPr lang="sv-SE" baseline="0" dirty="0">
              <a:latin typeface="+mn-lt"/>
            </a:endParaRPr>
          </a:p>
          <a:p>
            <a:r>
              <a:rPr lang="sv-SE" baseline="0" dirty="0">
                <a:latin typeface="+mn-lt"/>
              </a:rPr>
              <a:t>Sparkontot eller räntor har historiskt gett omkring 2 procent per år. Idag mycket mindre. Här svänger det emellertid ingenting och sparkontot passar därmed för pengar vi vet vi ska använda ett visst datum. Omvänt är sparkontot </a:t>
            </a:r>
            <a:r>
              <a:rPr lang="sv-SE" b="1" baseline="0" dirty="0">
                <a:latin typeface="+mn-lt"/>
              </a:rPr>
              <a:t>inte</a:t>
            </a:r>
            <a:r>
              <a:rPr lang="sv-SE" baseline="0" dirty="0">
                <a:latin typeface="+mn-lt"/>
              </a:rPr>
              <a:t> ett bra val för vårt långsiktiga sparande. Det ger för lite. Det ska vi ha på börsen. </a:t>
            </a:r>
          </a:p>
        </p:txBody>
      </p:sp>
      <p:sp>
        <p:nvSpPr>
          <p:cNvPr id="5" name="Platshållare för bildnummer 4"/>
          <p:cNvSpPr>
            <a:spLocks noGrp="1"/>
          </p:cNvSpPr>
          <p:nvPr>
            <p:ph type="sldNum" sz="quarter" idx="10"/>
          </p:nvPr>
        </p:nvSpPr>
        <p:spPr/>
        <p:txBody>
          <a:bodyPr/>
          <a:lstStyle/>
          <a:p>
            <a:fld id="{CA8B3367-3ED9-4ED1-ACE8-DA1DB43C8752}" type="slidenum">
              <a:rPr lang="sv-SE" smtClean="0"/>
              <a:t>5</a:t>
            </a:fld>
            <a:endParaRPr lang="sv-SE"/>
          </a:p>
        </p:txBody>
      </p:sp>
    </p:spTree>
    <p:extLst>
      <p:ext uri="{BB962C8B-B14F-4D97-AF65-F5344CB8AC3E}">
        <p14:creationId xmlns:p14="http://schemas.microsoft.com/office/powerpoint/2010/main" val="1532374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Om vi ska spara våra pengar i</a:t>
            </a:r>
            <a:r>
              <a:rPr lang="sv-SE" baseline="0" dirty="0">
                <a:latin typeface="+mn-lt"/>
              </a:rPr>
              <a:t> bolag på börsen eller i räntor, beror framför allt på vilken tidshorisont vi har, när vi ska använda pengarna. Ska vi spara länge påverkas vi inte av börsens tillfälliga svängningar och av att vårt sparandet varierar i värde. Är det däremot pengar som vi behöver inom en närmare framtid, då har vi inte tiden på vår sida. Det viktigaste nu är att pengarna inte förlorar i värde. </a:t>
            </a:r>
          </a:p>
          <a:p>
            <a:endParaRPr lang="sv-SE" baseline="0" dirty="0">
              <a:latin typeface="+mn-lt"/>
            </a:endParaRPr>
          </a:p>
          <a:p>
            <a:r>
              <a:rPr lang="sv-SE" baseline="0" dirty="0">
                <a:latin typeface="+mn-lt"/>
              </a:rPr>
              <a:t>Det finns i praktiken väldigt tydliga sparformer som passar på kort, medellång och lång sikt. </a:t>
            </a:r>
          </a:p>
          <a:p>
            <a:endParaRPr lang="sv-SE" b="1" kern="1200" dirty="0">
              <a:solidFill>
                <a:schemeClr val="tx1"/>
              </a:solidFill>
              <a:effectLst/>
              <a:latin typeface="+mn-lt"/>
            </a:endParaRPr>
          </a:p>
          <a:p>
            <a:r>
              <a:rPr lang="sv-SE" b="1" kern="1200" dirty="0">
                <a:solidFill>
                  <a:schemeClr val="tx1"/>
                </a:solidFill>
                <a:effectLst/>
                <a:latin typeface="+mn-lt"/>
              </a:rPr>
              <a:t>Vad har vi för tidshorisonter när vi talar om sparande?</a:t>
            </a:r>
          </a:p>
          <a:p>
            <a:r>
              <a:rPr lang="sv-SE" b="1" kern="1200" dirty="0">
                <a:solidFill>
                  <a:schemeClr val="tx1"/>
                </a:solidFill>
                <a:effectLst/>
                <a:latin typeface="+mn-lt"/>
              </a:rPr>
              <a:t>Kort sikt 1-2 år</a:t>
            </a:r>
            <a:r>
              <a:rPr lang="sv-SE" b="1" kern="1200" baseline="0" dirty="0">
                <a:solidFill>
                  <a:schemeClr val="tx1"/>
                </a:solidFill>
                <a:effectLst/>
                <a:latin typeface="+mn-lt"/>
              </a:rPr>
              <a:t> </a:t>
            </a:r>
            <a:r>
              <a:rPr lang="sv-SE" b="1" kern="1200" dirty="0">
                <a:solidFill>
                  <a:schemeClr val="tx1"/>
                </a:solidFill>
                <a:effectLst/>
                <a:latin typeface="+mn-lt"/>
              </a:rPr>
              <a:t>: </a:t>
            </a:r>
            <a:r>
              <a:rPr lang="sv-SE" b="0" kern="1200" dirty="0">
                <a:solidFill>
                  <a:schemeClr val="tx1"/>
                </a:solidFill>
                <a:effectLst/>
                <a:latin typeface="+mn-lt"/>
              </a:rPr>
              <a:t>P</a:t>
            </a:r>
            <a:r>
              <a:rPr lang="sv-SE" kern="1200" dirty="0">
                <a:solidFill>
                  <a:schemeClr val="tx1"/>
                </a:solidFill>
                <a:effectLst/>
                <a:latin typeface="+mn-lt"/>
              </a:rPr>
              <a:t>engar som vi vet att vi ska använda. Vi kanske ska lägga om altanen, åka på</a:t>
            </a:r>
            <a:r>
              <a:rPr lang="sv-SE" kern="1200" baseline="0" dirty="0">
                <a:solidFill>
                  <a:schemeClr val="tx1"/>
                </a:solidFill>
                <a:effectLst/>
                <a:latin typeface="+mn-lt"/>
              </a:rPr>
              <a:t> </a:t>
            </a:r>
            <a:r>
              <a:rPr lang="sv-SE" kern="1200" dirty="0">
                <a:solidFill>
                  <a:schemeClr val="tx1"/>
                </a:solidFill>
                <a:effectLst/>
                <a:latin typeface="+mn-lt"/>
              </a:rPr>
              <a:t>en resa eller byta bostad om</a:t>
            </a:r>
            <a:r>
              <a:rPr lang="sv-SE" kern="1200" baseline="0" dirty="0">
                <a:solidFill>
                  <a:schemeClr val="tx1"/>
                </a:solidFill>
                <a:effectLst/>
                <a:latin typeface="+mn-lt"/>
              </a:rPr>
              <a:t> ett år</a:t>
            </a:r>
            <a:r>
              <a:rPr lang="sv-SE" kern="1200" dirty="0">
                <a:solidFill>
                  <a:schemeClr val="tx1"/>
                </a:solidFill>
                <a:effectLst/>
                <a:latin typeface="+mn-lt"/>
              </a:rPr>
              <a:t>. Det</a:t>
            </a:r>
            <a:r>
              <a:rPr lang="sv-SE" kern="1200" baseline="0" dirty="0">
                <a:solidFill>
                  <a:schemeClr val="tx1"/>
                </a:solidFill>
                <a:effectLst/>
                <a:latin typeface="+mn-lt"/>
              </a:rPr>
              <a:t> här pengarna passar bäst på sparkonto. Det ger i princip ingenting, men vi förlorare heller ingenting. </a:t>
            </a:r>
            <a:endParaRPr lang="sv-SE" kern="1200" dirty="0">
              <a:solidFill>
                <a:schemeClr val="tx1"/>
              </a:solidFill>
              <a:effectLst/>
              <a:latin typeface="+mn-lt"/>
            </a:endParaRPr>
          </a:p>
          <a:p>
            <a:r>
              <a:rPr lang="sv-SE" b="1" kern="1200" dirty="0">
                <a:solidFill>
                  <a:schemeClr val="tx1"/>
                </a:solidFill>
                <a:effectLst/>
                <a:latin typeface="+mn-lt"/>
              </a:rPr>
              <a:t>Medellång sikt</a:t>
            </a:r>
            <a:r>
              <a:rPr lang="sv-SE" b="1" kern="1200" baseline="0" dirty="0">
                <a:solidFill>
                  <a:schemeClr val="tx1"/>
                </a:solidFill>
                <a:effectLst/>
                <a:latin typeface="+mn-lt"/>
              </a:rPr>
              <a:t> 3-5 år: </a:t>
            </a:r>
            <a:r>
              <a:rPr lang="sv-SE" b="0" kern="1200" baseline="0" dirty="0">
                <a:solidFill>
                  <a:schemeClr val="tx1"/>
                </a:solidFill>
                <a:effectLst/>
                <a:latin typeface="+mn-lt"/>
              </a:rPr>
              <a:t>en mix mellan räntor och aktiefonder, eller kanske en blandfond. </a:t>
            </a:r>
            <a:endParaRPr lang="sv-SE" kern="1200" dirty="0">
              <a:solidFill>
                <a:schemeClr val="tx1"/>
              </a:solidFill>
              <a:effectLst/>
              <a:latin typeface="+mn-lt"/>
            </a:endParaRPr>
          </a:p>
          <a:p>
            <a:r>
              <a:rPr lang="sv-SE" b="1" kern="1200" baseline="0" dirty="0">
                <a:solidFill>
                  <a:schemeClr val="tx1"/>
                </a:solidFill>
                <a:effectLst/>
                <a:latin typeface="+mn-lt"/>
              </a:rPr>
              <a:t>Lång sikt +5 år: </a:t>
            </a:r>
            <a:r>
              <a:rPr lang="sv-SE" b="0" kern="1200" baseline="0" dirty="0">
                <a:solidFill>
                  <a:schemeClr val="tx1"/>
                </a:solidFill>
                <a:effectLst/>
                <a:latin typeface="+mn-lt"/>
              </a:rPr>
              <a:t>Med fler år tills vi ska använda pengarna blir vi också tåligare för svängningar. Då passar aktiefonder bra. </a:t>
            </a:r>
          </a:p>
        </p:txBody>
      </p:sp>
      <p:sp>
        <p:nvSpPr>
          <p:cNvPr id="5" name="Platshållare för bildnummer 4"/>
          <p:cNvSpPr>
            <a:spLocks noGrp="1"/>
          </p:cNvSpPr>
          <p:nvPr>
            <p:ph type="sldNum" sz="quarter" idx="10"/>
          </p:nvPr>
        </p:nvSpPr>
        <p:spPr/>
        <p:txBody>
          <a:bodyPr/>
          <a:lstStyle/>
          <a:p>
            <a:fld id="{CA8B3367-3ED9-4ED1-ACE8-DA1DB43C8752}" type="slidenum">
              <a:rPr lang="sv-SE" smtClean="0"/>
              <a:t>6</a:t>
            </a:fld>
            <a:endParaRPr lang="sv-SE"/>
          </a:p>
        </p:txBody>
      </p:sp>
    </p:spTree>
    <p:extLst>
      <p:ext uri="{BB962C8B-B14F-4D97-AF65-F5344CB8AC3E}">
        <p14:creationId xmlns:p14="http://schemas.microsoft.com/office/powerpoint/2010/main" val="725955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baseline="0" dirty="0">
                <a:solidFill>
                  <a:schemeClr val="tx1"/>
                </a:solidFill>
                <a:effectLst/>
                <a:latin typeface="+mn-lt"/>
              </a:rPr>
              <a:t>Hur borde snittsvensken dela upp sitt sparande? </a:t>
            </a:r>
          </a:p>
          <a:p>
            <a:r>
              <a:rPr lang="sv-SE" sz="1200" b="0" kern="1200" dirty="0">
                <a:solidFill>
                  <a:schemeClr val="tx1"/>
                </a:solidFill>
                <a:effectLst/>
                <a:latin typeface="+mn-lt"/>
              </a:rPr>
              <a:t>En liten del på sparkonto. </a:t>
            </a:r>
            <a:r>
              <a:rPr lang="sv-SE" sz="1200" kern="1200" dirty="0">
                <a:solidFill>
                  <a:schemeClr val="tx1"/>
                </a:solidFill>
                <a:effectLst/>
                <a:latin typeface="+mn-lt"/>
              </a:rPr>
              <a:t>För det är oftast ju bara en</a:t>
            </a:r>
            <a:r>
              <a:rPr lang="sv-SE" sz="1200" kern="1200" baseline="0" dirty="0">
                <a:solidFill>
                  <a:schemeClr val="tx1"/>
                </a:solidFill>
                <a:effectLst/>
                <a:latin typeface="+mn-lt"/>
              </a:rPr>
              <a:t> liten del av </a:t>
            </a:r>
            <a:r>
              <a:rPr lang="sv-SE" sz="1200" kern="1200" dirty="0">
                <a:solidFill>
                  <a:schemeClr val="tx1"/>
                </a:solidFill>
                <a:effectLst/>
                <a:latin typeface="+mn-lt"/>
              </a:rPr>
              <a:t>våra sparpengar som vi ska använda de närmaste 1-2 </a:t>
            </a:r>
            <a:r>
              <a:rPr lang="sv-SE" sz="1200" b="0" kern="1200" dirty="0">
                <a:solidFill>
                  <a:schemeClr val="tx1"/>
                </a:solidFill>
                <a:effectLst/>
                <a:latin typeface="+mn-lt"/>
              </a:rPr>
              <a:t>åren. Merparten sparar</a:t>
            </a:r>
            <a:r>
              <a:rPr lang="sv-SE" sz="1200" b="0" kern="1200" baseline="0" dirty="0">
                <a:solidFill>
                  <a:schemeClr val="tx1"/>
                </a:solidFill>
                <a:effectLst/>
                <a:latin typeface="+mn-lt"/>
              </a:rPr>
              <a:t> vi oftast på mel</a:t>
            </a:r>
            <a:r>
              <a:rPr lang="sv-SE" sz="1200" b="0" kern="1200" dirty="0">
                <a:solidFill>
                  <a:schemeClr val="tx1"/>
                </a:solidFill>
                <a:effectLst/>
                <a:latin typeface="+mn-lt"/>
              </a:rPr>
              <a:t>lanlång sikt</a:t>
            </a:r>
            <a:r>
              <a:rPr lang="sv-SE" sz="1200" b="0" kern="1200" baseline="0" dirty="0">
                <a:solidFill>
                  <a:schemeClr val="tx1"/>
                </a:solidFill>
                <a:effectLst/>
                <a:latin typeface="+mn-lt"/>
              </a:rPr>
              <a:t>. Då växer pengarna bäst på börsen, där global- och Sverigefonder är det enkla valet. </a:t>
            </a:r>
            <a:r>
              <a:rPr lang="sv-SE" sz="1200" kern="1200" baseline="0" dirty="0">
                <a:solidFill>
                  <a:schemeClr val="tx1"/>
                </a:solidFill>
                <a:effectLst/>
                <a:latin typeface="+mn-lt"/>
              </a:rPr>
              <a:t>En fördelning där tre fjärdedelar är sparat där kan man i snitt förvänta sig kanske 6-7 procent per år i tillväxt. </a:t>
            </a:r>
          </a:p>
          <a:p>
            <a:endParaRPr lang="sv-SE" sz="1200" kern="1200" dirty="0">
              <a:solidFill>
                <a:schemeClr val="tx1"/>
              </a:solidFill>
              <a:effectLst/>
              <a:latin typeface="+mn-lt"/>
            </a:endParaRPr>
          </a:p>
          <a:p>
            <a:r>
              <a:rPr lang="sv-SE" sz="1200" b="1" kern="1200" baseline="0" dirty="0">
                <a:solidFill>
                  <a:schemeClr val="tx1"/>
                </a:solidFill>
                <a:effectLst/>
                <a:latin typeface="+mn-lt"/>
              </a:rPr>
              <a:t>Hur sparar snittsvensken idag? </a:t>
            </a:r>
          </a:p>
          <a:p>
            <a:r>
              <a:rPr lang="sv-SE" sz="1200" b="0" kern="1200" baseline="0" dirty="0">
                <a:solidFill>
                  <a:schemeClr val="tx1"/>
                </a:solidFill>
                <a:effectLst/>
                <a:latin typeface="+mn-lt"/>
              </a:rPr>
              <a:t>Tyvärr sparar inte snittsvensken </a:t>
            </a:r>
            <a:r>
              <a:rPr lang="sv-SE" sz="1200" kern="1200" baseline="0" dirty="0">
                <a:solidFill>
                  <a:schemeClr val="tx1"/>
                </a:solidFill>
                <a:effectLst/>
                <a:latin typeface="+mn-lt"/>
              </a:rPr>
              <a:t>så idag. Hen har snarare majoriteten sparat i räntor vilket ger en tillväxt på 2-3 procent per år. Justerade vi bara lite kan vi alltså öka tillväxten med att par procent per år. Det kanske inte låter så mycket men över tid så ger det betydligt mer i plånboken än vad vi får av att jobba över lite på jobbet.</a:t>
            </a:r>
          </a:p>
        </p:txBody>
      </p:sp>
      <p:sp>
        <p:nvSpPr>
          <p:cNvPr id="5" name="Platshållare för bildnummer 4"/>
          <p:cNvSpPr>
            <a:spLocks noGrp="1"/>
          </p:cNvSpPr>
          <p:nvPr>
            <p:ph type="sldNum" sz="quarter" idx="10"/>
          </p:nvPr>
        </p:nvSpPr>
        <p:spPr/>
        <p:txBody>
          <a:bodyPr/>
          <a:lstStyle/>
          <a:p>
            <a:fld id="{CA8B3367-3ED9-4ED1-ACE8-DA1DB43C8752}" type="slidenum">
              <a:rPr lang="sv-SE" smtClean="0"/>
              <a:t>7</a:t>
            </a:fld>
            <a:endParaRPr lang="sv-SE"/>
          </a:p>
        </p:txBody>
      </p:sp>
    </p:spTree>
    <p:extLst>
      <p:ext uri="{BB962C8B-B14F-4D97-AF65-F5344CB8AC3E}">
        <p14:creationId xmlns:p14="http://schemas.microsoft.com/office/powerpoint/2010/main" val="129321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latin typeface="+mn-lt"/>
              </a:rPr>
              <a:t>Steg 2 är att välja fonder: </a:t>
            </a:r>
            <a:endParaRPr lang="sv-SE" b="1" baseline="0" dirty="0">
              <a:latin typeface="+mn-lt"/>
            </a:endParaRPr>
          </a:p>
          <a:p>
            <a:r>
              <a:rPr lang="sv-SE" dirty="0"/>
              <a:t>Hur ska jag veta vilka aktiefonder jag ska investera i? Det finns över 10 000 fonder att välja mellan för svenska sparare. Vi får försöka tratta ned det lite. De kategoriseras utifrån vilka marknader man investerar på. </a:t>
            </a:r>
          </a:p>
          <a:p>
            <a:endParaRPr lang="sv-SE" dirty="0"/>
          </a:p>
          <a:p>
            <a:r>
              <a:rPr lang="sv-SE" dirty="0"/>
              <a:t>Här finns det 2 kanske 3 fondtyper som kan höra hemma i en vanlig sparportfölj. </a:t>
            </a:r>
          </a:p>
          <a:p>
            <a:pPr marL="171450" indent="-171450">
              <a:buFont typeface="Arial" panose="020B0604020202020204" pitchFamily="34" charset="0"/>
              <a:buChar char="•"/>
            </a:pPr>
            <a:r>
              <a:rPr lang="sv-SE" dirty="0"/>
              <a:t>Globalfond</a:t>
            </a:r>
          </a:p>
          <a:p>
            <a:pPr marL="171450" indent="-171450">
              <a:buFont typeface="Arial" panose="020B0604020202020204" pitchFamily="34" charset="0"/>
              <a:buChar char="•"/>
            </a:pPr>
            <a:r>
              <a:rPr lang="sv-SE" dirty="0"/>
              <a:t>Sverigefond</a:t>
            </a:r>
          </a:p>
          <a:p>
            <a:pPr marL="171450" indent="-171450">
              <a:buFont typeface="Arial" panose="020B0604020202020204" pitchFamily="34" charset="0"/>
              <a:buChar char="•"/>
            </a:pPr>
            <a:r>
              <a:rPr lang="sv-SE" dirty="0"/>
              <a:t>Tillväxtmarknadsfond</a:t>
            </a:r>
          </a:p>
        </p:txBody>
      </p:sp>
      <p:sp>
        <p:nvSpPr>
          <p:cNvPr id="5" name="Platshållare för bildnummer 4"/>
          <p:cNvSpPr>
            <a:spLocks noGrp="1"/>
          </p:cNvSpPr>
          <p:nvPr>
            <p:ph type="sldNum" sz="quarter" idx="10"/>
          </p:nvPr>
        </p:nvSpPr>
        <p:spPr/>
        <p:txBody>
          <a:bodyPr/>
          <a:lstStyle/>
          <a:p>
            <a:fld id="{CA8B3367-3ED9-4ED1-ACE8-DA1DB43C8752}" type="slidenum">
              <a:rPr lang="sv-SE" smtClean="0"/>
              <a:t>8</a:t>
            </a:fld>
            <a:endParaRPr lang="sv-SE"/>
          </a:p>
        </p:txBody>
      </p:sp>
    </p:spTree>
    <p:extLst>
      <p:ext uri="{BB962C8B-B14F-4D97-AF65-F5344CB8AC3E}">
        <p14:creationId xmlns:p14="http://schemas.microsoft.com/office/powerpoint/2010/main" val="1701700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1"/>
            <a:ext cx="5439410" cy="5016632"/>
          </a:xfrm>
        </p:spPr>
        <p:txBody>
          <a:bodyPr/>
          <a:lstStyle/>
          <a:p>
            <a:r>
              <a:rPr lang="sv-SE" sz="1200" dirty="0">
                <a:effectLst/>
                <a:ea typeface="Helvetica Neue"/>
                <a:cs typeface="Helvetica Neue"/>
                <a:sym typeface="Helvetica Neue"/>
              </a:rPr>
              <a:t>Vill du ha en enda fond i ditt långsiktiga sparande, är en globalfond det naturliga valet. Ger del av hela världens tillväxt. Inte beroende av enskild bransch, marknad eller politiker utan ger dig lite av allt. Det är på detta sätt som ditt premiepensionssparande är placerat, förutsatt att du inte har gjort något aktivt val. Den så kallade </a:t>
            </a:r>
            <a:r>
              <a:rPr lang="sv-SE" sz="1200" dirty="0" err="1">
                <a:effectLst/>
                <a:ea typeface="Helvetica Neue"/>
                <a:cs typeface="Helvetica Neue"/>
                <a:sym typeface="Helvetica Neue"/>
              </a:rPr>
              <a:t>soffligarfonden</a:t>
            </a:r>
            <a:r>
              <a:rPr lang="sv-SE" sz="1200" dirty="0">
                <a:effectLst/>
                <a:ea typeface="Helvetica Neue"/>
                <a:cs typeface="Helvetica Neue"/>
                <a:sym typeface="Helvetica Neue"/>
              </a:rPr>
              <a:t>, AP7 SÅFA, består nämligen av en globalfond fram till dess att du är 55 år. Sedan börjar en del av pengarna sakta men säkert viktas över i räntor, i takt med att du närmar dig pensionen. </a:t>
            </a:r>
          </a:p>
          <a:p>
            <a:endParaRPr lang="sv-SE" sz="1200" dirty="0">
              <a:effectLst/>
              <a:ea typeface="Helvetica Neue"/>
              <a:cs typeface="Helvetica Neue"/>
              <a:sym typeface="Helvetica Neue"/>
            </a:endParaRPr>
          </a:p>
          <a:p>
            <a:r>
              <a:rPr lang="sv-SE" sz="1200" dirty="0">
                <a:effectLst/>
                <a:ea typeface="Helvetica Neue"/>
                <a:cs typeface="Helvetica Neue"/>
                <a:sym typeface="Helvetica Neue"/>
              </a:rPr>
              <a:t>Hur som helst är en enda fond kanske lite trist. Vi lever ändå i Sverige, får vår lön i svenska kronor och betalar våra räkningar i svenska kronor. Därför har också Sverigefonderna en naturlig plats i vår portfölj. Genom en Sverigefond får du ta del av välskötta svenska bolag som historiskt sett avkastat mer än världsindex. </a:t>
            </a:r>
          </a:p>
          <a:p>
            <a:r>
              <a:rPr lang="sv-SE" sz="1200" dirty="0">
                <a:effectLst/>
                <a:ea typeface="Helvetica Neue"/>
                <a:cs typeface="Helvetica Neue"/>
                <a:sym typeface="Helvetica Neue"/>
              </a:rPr>
              <a:t>Förutom dessa två fondtyper har också en tillväxtmarknadsfond en naturlig plats i det långsiktiga fondsparandet. En sådan fond består av bolag från världens tillväxtekonomier. Alltså ekonomier som växer snabbare än genomsnittet, men där risken också är högre. </a:t>
            </a:r>
          </a:p>
          <a:p>
            <a:endParaRPr lang="sv-SE" sz="1200" dirty="0">
              <a:effectLst/>
              <a:ea typeface="Helvetica Neue"/>
              <a:cs typeface="Helvetica Neue"/>
              <a:sym typeface="Helvetica Neue"/>
            </a:endParaRPr>
          </a:p>
          <a:p>
            <a:pPr marL="0" marR="0" lvl="0" indent="0" defTabSz="457200" eaLnBrk="1" fontAlgn="auto" latinLnBrk="0" hangingPunct="1">
              <a:spcBef>
                <a:spcPts val="0"/>
              </a:spcBef>
              <a:spcAft>
                <a:spcPts val="0"/>
              </a:spcAft>
              <a:buClrTx/>
              <a:buSzTx/>
              <a:buFontTx/>
              <a:buNone/>
              <a:tabLst/>
              <a:defRPr/>
            </a:pPr>
            <a:r>
              <a:rPr lang="sv-SE" sz="1200" dirty="0">
                <a:effectLst/>
                <a:ea typeface="Helvetica Neue"/>
                <a:cs typeface="Helvetica Neue"/>
                <a:sym typeface="Helvetica Neue"/>
              </a:rPr>
              <a:t>Det finns inget facit över den exakta fördelningen mellan olika fondtyper. Ett bra upplägg för ditt långsiktiga aktiefondssparande kan vara att placera hälften i en globalfond, en tredjedel i en Sverigefond och mellan en tiondel till en femtedel i en tillväxtmarknadsfond. Sedan kan man, om man vill även lägga till ett en eller ett par spetsfonder, till exempel en branschfond som investerar i någon sektor man råkar vara särskilt intresserad av. Kom dock ihåg att en smalare fond i regel innebär högre risk. Därför bör du alltid ha den största delen av ditt sparande i bredare fonder. Om du vill begränsa risken bör inte en eventuell branschfond utgöra mer än fem procent av ditt totala sparande. </a:t>
            </a:r>
          </a:p>
        </p:txBody>
      </p:sp>
      <p:sp>
        <p:nvSpPr>
          <p:cNvPr id="5" name="Platshållare för bildnummer 4"/>
          <p:cNvSpPr>
            <a:spLocks noGrp="1"/>
          </p:cNvSpPr>
          <p:nvPr>
            <p:ph type="sldNum" sz="quarter" idx="10"/>
          </p:nvPr>
        </p:nvSpPr>
        <p:spPr/>
        <p:txBody>
          <a:bodyPr/>
          <a:lstStyle/>
          <a:p>
            <a:fld id="{CA8B3367-3ED9-4ED1-ACE8-DA1DB43C8752}" type="slidenum">
              <a:rPr lang="sv-SE" smtClean="0"/>
              <a:t>9</a:t>
            </a:fld>
            <a:endParaRPr lang="sv-SE"/>
          </a:p>
        </p:txBody>
      </p:sp>
    </p:spTree>
    <p:extLst>
      <p:ext uri="{BB962C8B-B14F-4D97-AF65-F5344CB8AC3E}">
        <p14:creationId xmlns:p14="http://schemas.microsoft.com/office/powerpoint/2010/main" val="126863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SecMark">
            <a:extLst>
              <a:ext uri="{FF2B5EF4-FFF2-40B4-BE49-F238E27FC236}">
                <a16:creationId xmlns:a16="http://schemas.microsoft.com/office/drawing/2014/main" id="{717AED04-2A1F-48D9-92C2-0A6550B9ADF2}"/>
              </a:ext>
            </a:extLst>
          </p:cNvPr>
          <p:cNvSpPr txBox="1"/>
          <p:nvPr userDrawn="1"/>
        </p:nvSpPr>
        <p:spPr>
          <a:xfrm rot="16200000">
            <a:off x="-2919983" y="3379669"/>
            <a:ext cx="6355639" cy="261610"/>
          </a:xfrm>
          <a:prstGeom prst="rect">
            <a:avLst/>
          </a:prstGeom>
          <a:noFill/>
        </p:spPr>
        <p:txBody>
          <a:bodyPr wrap="square" rtlCol="0">
            <a:spAutoFit/>
          </a:bodyPr>
          <a:lstStyle/>
          <a:p>
            <a:endParaRPr lang="sv-SE" sz="1050" dirty="0"/>
          </a:p>
        </p:txBody>
      </p:sp>
    </p:spTree>
    <p:extLst>
      <p:ext uri="{BB962C8B-B14F-4D97-AF65-F5344CB8AC3E}">
        <p14:creationId xmlns:p14="http://schemas.microsoft.com/office/powerpoint/2010/main" val="10646198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500707"/>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9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8109D01-B113-E744-AC7A-32D151B13011}"/>
              </a:ext>
            </a:extLst>
          </p:cNvPr>
          <p:cNvPicPr>
            <a:picLocks noChangeAspect="1"/>
          </p:cNvPicPr>
          <p:nvPr/>
        </p:nvPicPr>
        <p:blipFill>
          <a:blip r:embed="rId3"/>
          <a:stretch>
            <a:fillRect/>
          </a:stretch>
        </p:blipFill>
        <p:spPr>
          <a:xfrm>
            <a:off x="419963" y="5482159"/>
            <a:ext cx="644616" cy="978299"/>
          </a:xfrm>
          <a:prstGeom prst="rect">
            <a:avLst/>
          </a:prstGeom>
        </p:spPr>
      </p:pic>
      <p:cxnSp>
        <p:nvCxnSpPr>
          <p:cNvPr id="18" name="Rak 17">
            <a:extLst>
              <a:ext uri="{FF2B5EF4-FFF2-40B4-BE49-F238E27FC236}">
                <a16:creationId xmlns:a16="http://schemas.microsoft.com/office/drawing/2014/main" id="{ED906B62-198B-9641-8961-8144BC75EDC3}"/>
              </a:ext>
            </a:extLst>
          </p:cNvPr>
          <p:cNvCxnSpPr>
            <a:cxnSpLocks/>
          </p:cNvCxnSpPr>
          <p:nvPr/>
        </p:nvCxnSpPr>
        <p:spPr>
          <a:xfrm>
            <a:off x="1289095" y="3676473"/>
            <a:ext cx="9503596" cy="217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CE77F94C-F902-E84F-AB76-BFC130C71B75}"/>
              </a:ext>
            </a:extLst>
          </p:cNvPr>
          <p:cNvSpPr txBox="1"/>
          <p:nvPr/>
        </p:nvSpPr>
        <p:spPr>
          <a:xfrm>
            <a:off x="1196821" y="3893129"/>
            <a:ext cx="6081526" cy="720615"/>
          </a:xfrm>
          <a:prstGeom prst="rect">
            <a:avLst/>
          </a:prstGeom>
          <a:noFill/>
        </p:spPr>
        <p:txBody>
          <a:bodyPr wrap="square" rtlCol="0">
            <a:noAutofit/>
          </a:bodyPr>
          <a:lstStyle/>
          <a:p>
            <a:r>
              <a:rPr lang="sv-SE" sz="2400" dirty="0">
                <a:solidFill>
                  <a:schemeClr val="bg1"/>
                </a:solidFill>
                <a:latin typeface="Calibri Light" panose="020F0302020204030204" pitchFamily="34" charset="0"/>
                <a:ea typeface="Arial" charset="0"/>
                <a:cs typeface="Calibri Light" panose="020F0302020204030204" pitchFamily="34" charset="0"/>
              </a:rPr>
              <a:t>Avanza</a:t>
            </a:r>
          </a:p>
        </p:txBody>
      </p:sp>
      <p:sp>
        <p:nvSpPr>
          <p:cNvPr id="20" name="textruta 19">
            <a:extLst>
              <a:ext uri="{FF2B5EF4-FFF2-40B4-BE49-F238E27FC236}">
                <a16:creationId xmlns:a16="http://schemas.microsoft.com/office/drawing/2014/main" id="{46FA7482-247E-FC4E-AAE4-6FA041C6703C}"/>
              </a:ext>
            </a:extLst>
          </p:cNvPr>
          <p:cNvSpPr txBox="1"/>
          <p:nvPr/>
        </p:nvSpPr>
        <p:spPr>
          <a:xfrm>
            <a:off x="1058271" y="2437619"/>
            <a:ext cx="9978324" cy="937685"/>
          </a:xfrm>
          <a:prstGeom prst="rect">
            <a:avLst/>
          </a:prstGeom>
          <a:noFill/>
        </p:spPr>
        <p:txBody>
          <a:bodyPr wrap="square" rtlCol="0">
            <a:noAutofit/>
          </a:bodyPr>
          <a:lstStyle/>
          <a:p>
            <a:r>
              <a:rPr lang="sv-SE" sz="6600" dirty="0">
                <a:solidFill>
                  <a:schemeClr val="bg1"/>
                </a:solidFill>
                <a:latin typeface="Calibri Light" panose="020F0302020204030204" pitchFamily="34" charset="0"/>
                <a:ea typeface="Arial" charset="0"/>
                <a:cs typeface="Calibri Light" panose="020F0302020204030204" pitchFamily="34" charset="0"/>
              </a:rPr>
              <a:t>Bättre balans i ditt sparande</a:t>
            </a:r>
          </a:p>
        </p:txBody>
      </p:sp>
      <p:cxnSp>
        <p:nvCxnSpPr>
          <p:cNvPr id="22" name="Rak 21">
            <a:extLst>
              <a:ext uri="{FF2B5EF4-FFF2-40B4-BE49-F238E27FC236}">
                <a16:creationId xmlns:a16="http://schemas.microsoft.com/office/drawing/2014/main" id="{1BDB01FF-F33A-DC41-A7D6-183171FAC011}"/>
              </a:ext>
            </a:extLst>
          </p:cNvPr>
          <p:cNvCxnSpPr>
            <a:cxnSpLocks/>
          </p:cNvCxnSpPr>
          <p:nvPr/>
        </p:nvCxnSpPr>
        <p:spPr>
          <a:xfrm>
            <a:off x="1188406" y="6169026"/>
            <a:ext cx="0" cy="2914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ruta 22">
            <a:extLst>
              <a:ext uri="{FF2B5EF4-FFF2-40B4-BE49-F238E27FC236}">
                <a16:creationId xmlns:a16="http://schemas.microsoft.com/office/drawing/2014/main" id="{BA9669FD-39F1-C449-B2F9-331D5BB5FD68}"/>
              </a:ext>
            </a:extLst>
          </p:cNvPr>
          <p:cNvSpPr txBox="1"/>
          <p:nvPr/>
        </p:nvSpPr>
        <p:spPr>
          <a:xfrm>
            <a:off x="1308144" y="6169025"/>
            <a:ext cx="2243130" cy="291431"/>
          </a:xfrm>
          <a:prstGeom prst="rect">
            <a:avLst/>
          </a:prstGeom>
          <a:solidFill>
            <a:srgbClr val="A4D8E2"/>
          </a:solidFill>
        </p:spPr>
        <p:txBody>
          <a:bodyPr wrap="square" rtlCol="0" anchor="ctr" anchorCtr="0">
            <a:noAutofit/>
          </a:bodyPr>
          <a:lstStyle/>
          <a:p>
            <a:pPr marL="44450" indent="-44450"/>
            <a:r>
              <a:rPr lang="sv-SE" sz="1200" dirty="0">
                <a:solidFill>
                  <a:schemeClr val="bg1"/>
                </a:solidFill>
                <a:latin typeface="+mj-lt"/>
                <a:ea typeface="Arial" charset="0"/>
                <a:cs typeface="Arial" charset="0"/>
              </a:rPr>
              <a:t>BÄTTRE BALANS I DITT SPARANDE</a:t>
            </a:r>
          </a:p>
        </p:txBody>
      </p:sp>
    </p:spTree>
    <p:extLst>
      <p:ext uri="{BB962C8B-B14F-4D97-AF65-F5344CB8AC3E}">
        <p14:creationId xmlns:p14="http://schemas.microsoft.com/office/powerpoint/2010/main" val="213109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38863" cy="6858000"/>
          </a:xfrm>
          <a:prstGeom prst="rect">
            <a:avLst/>
          </a:prstGeom>
        </p:spPr>
      </p:pic>
      <p:grpSp>
        <p:nvGrpSpPr>
          <p:cNvPr id="4" name="Grupp 3"/>
          <p:cNvGrpSpPr/>
          <p:nvPr/>
        </p:nvGrpSpPr>
        <p:grpSpPr>
          <a:xfrm>
            <a:off x="7079867" y="1037341"/>
            <a:ext cx="4868293" cy="5079307"/>
            <a:chOff x="7079867" y="1557867"/>
            <a:chExt cx="4868293" cy="5079307"/>
          </a:xfrm>
        </p:grpSpPr>
        <p:sp>
          <p:nvSpPr>
            <p:cNvPr id="14" name="textruta 13"/>
            <p:cNvSpPr txBox="1"/>
            <p:nvPr/>
          </p:nvSpPr>
          <p:spPr>
            <a:xfrm>
              <a:off x="7079867" y="1557867"/>
              <a:ext cx="4868293" cy="523482"/>
            </a:xfrm>
            <a:prstGeom prst="rect">
              <a:avLst/>
            </a:prstGeom>
            <a:noFill/>
          </p:spPr>
          <p:txBody>
            <a:bodyPr wrap="square" rtlCol="0" anchor="t">
              <a:noAutofit/>
            </a:bodyPr>
            <a:lstStyle/>
            <a:p>
              <a:r>
                <a:rPr lang="sv-SE" sz="2800" b="1" dirty="0">
                  <a:solidFill>
                    <a:prstClr val="black"/>
                  </a:solidFill>
                  <a:latin typeface="Calibri" panose="020F0502020204030204" pitchFamily="34" charset="0"/>
                  <a:ea typeface="Arial" charset="0"/>
                  <a:cs typeface="Calibri" panose="020F0502020204030204" pitchFamily="34" charset="0"/>
                </a:rPr>
                <a:t>Steg 3: Ett grönare sparande</a:t>
              </a:r>
            </a:p>
          </p:txBody>
        </p:sp>
        <p:sp>
          <p:nvSpPr>
            <p:cNvPr id="15" name="textruta 14"/>
            <p:cNvSpPr txBox="1"/>
            <p:nvPr/>
          </p:nvSpPr>
          <p:spPr>
            <a:xfrm>
              <a:off x="7079867" y="2105927"/>
              <a:ext cx="4696260" cy="4531247"/>
            </a:xfrm>
            <a:prstGeom prst="rect">
              <a:avLst/>
            </a:prstGeom>
            <a:noFill/>
          </p:spPr>
          <p:txBody>
            <a:bodyPr wrap="square" rtlCol="0" anchor="t">
              <a:noAutofit/>
            </a:bodyPr>
            <a:lstStyle/>
            <a:p>
              <a:pPr>
                <a:tabLst>
                  <a:tab pos="214313" algn="l"/>
                </a:tabLst>
              </a:pPr>
              <a:r>
                <a:rPr lang="sv-SE" sz="2000" i="1" dirty="0">
                  <a:latin typeface="+mj-lt"/>
                  <a:ea typeface="Arial" charset="0"/>
                  <a:cs typeface="Arial" charset="0"/>
                </a:rPr>
                <a:t>Climate Risk is Investment Risk</a:t>
              </a:r>
            </a:p>
            <a:p>
              <a:pPr>
                <a:tabLst>
                  <a:tab pos="214313" algn="l"/>
                </a:tabLst>
              </a:pPr>
              <a:r>
                <a:rPr lang="sv-SE" sz="2000" i="1" dirty="0">
                  <a:latin typeface="+mj-lt"/>
                  <a:ea typeface="Arial" charset="0"/>
                  <a:cs typeface="Arial" charset="0"/>
                </a:rPr>
                <a:t>	Företag som inte noga redovisar sitt hållbarhetsarbete är inte lämpliga investeringar.</a:t>
              </a:r>
            </a:p>
            <a:p>
              <a:pPr>
                <a:tabLst>
                  <a:tab pos="214313" algn="l"/>
                </a:tabLst>
              </a:pPr>
              <a:r>
                <a:rPr lang="sv-SE" sz="2000" i="1" dirty="0">
                  <a:latin typeface="+mj-lt"/>
                  <a:ea typeface="Arial" charset="0"/>
                  <a:cs typeface="Arial" charset="0"/>
                </a:rPr>
                <a:t>	Bara företag som kan hantera hållbarhetsfrågor kan behålla tillväxt </a:t>
              </a:r>
              <a:br>
                <a:rPr lang="sv-SE" sz="2000" i="1" dirty="0">
                  <a:latin typeface="+mj-lt"/>
                  <a:ea typeface="Arial" charset="0"/>
                  <a:cs typeface="Arial" charset="0"/>
                </a:rPr>
              </a:br>
              <a:r>
                <a:rPr lang="sv-SE" sz="2000" i="1" dirty="0">
                  <a:latin typeface="+mj-lt"/>
                  <a:ea typeface="Arial" charset="0"/>
                  <a:cs typeface="Arial" charset="0"/>
                </a:rPr>
                <a:t>och lönsamhet på sikt.</a:t>
              </a:r>
            </a:p>
            <a:p>
              <a:pPr>
                <a:tabLst>
                  <a:tab pos="214313" algn="l"/>
                </a:tabLst>
              </a:pPr>
              <a:r>
                <a:rPr lang="sv-SE" sz="2000" dirty="0">
                  <a:latin typeface="+mj-lt"/>
                  <a:ea typeface="Arial" charset="0"/>
                  <a:cs typeface="Arial" charset="0"/>
                </a:rPr>
                <a:t>- Larry Fink</a:t>
              </a:r>
            </a:p>
          </p:txBody>
        </p:sp>
      </p:gr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1591981"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latin typeface="+mj-lt"/>
                <a:ea typeface="Arial" charset="0"/>
                <a:cs typeface="Arial" charset="0"/>
              </a:rPr>
              <a:t>BÄTTRE BALANS I DITT SPARANDE</a:t>
            </a:r>
          </a:p>
        </p:txBody>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9125" y="3816158"/>
            <a:ext cx="2219731" cy="2219731"/>
          </a:xfrm>
          <a:prstGeom prst="rect">
            <a:avLst/>
          </a:prstGeom>
        </p:spPr>
      </p:pic>
      <p:sp>
        <p:nvSpPr>
          <p:cNvPr id="9" name="textruta 8"/>
          <p:cNvSpPr txBox="1"/>
          <p:nvPr/>
        </p:nvSpPr>
        <p:spPr>
          <a:xfrm>
            <a:off x="9575035" y="6034185"/>
            <a:ext cx="1787909" cy="387257"/>
          </a:xfrm>
          <a:prstGeom prst="rect">
            <a:avLst/>
          </a:prstGeom>
          <a:noFill/>
        </p:spPr>
        <p:txBody>
          <a:bodyPr wrap="square" rtlCol="0" anchor="t">
            <a:noAutofit/>
          </a:bodyPr>
          <a:lstStyle/>
          <a:p>
            <a:pPr>
              <a:tabLst>
                <a:tab pos="214313" algn="l"/>
              </a:tabLst>
            </a:pPr>
            <a:r>
              <a:rPr lang="sv-SE" dirty="0">
                <a:latin typeface="+mj-lt"/>
                <a:ea typeface="Arial" charset="0"/>
                <a:cs typeface="Arial" charset="0"/>
              </a:rPr>
              <a:t>Foto: Blackrock</a:t>
            </a:r>
          </a:p>
        </p:txBody>
      </p:sp>
    </p:spTree>
    <p:extLst>
      <p:ext uri="{BB962C8B-B14F-4D97-AF65-F5344CB8AC3E}">
        <p14:creationId xmlns:p14="http://schemas.microsoft.com/office/powerpoint/2010/main" val="421665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920B509-E041-9E42-A2A2-5DC1B4A15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12189636" cy="6858000"/>
          </a:xfrm>
          <a:prstGeom prst="rect">
            <a:avLst/>
          </a:prstGeom>
        </p:spPr>
      </p:pic>
      <p:sp>
        <p:nvSpPr>
          <p:cNvPr id="9" name="Rektangel 8">
            <a:extLst>
              <a:ext uri="{FF2B5EF4-FFF2-40B4-BE49-F238E27FC236}">
                <a16:creationId xmlns:a16="http://schemas.microsoft.com/office/drawing/2014/main" id="{0618F09B-4193-4C44-8C67-6761E8143443}"/>
              </a:ext>
            </a:extLst>
          </p:cNvPr>
          <p:cNvSpPr/>
          <p:nvPr/>
        </p:nvSpPr>
        <p:spPr>
          <a:xfrm>
            <a:off x="-1181" y="0"/>
            <a:ext cx="12191999" cy="6858000"/>
          </a:xfrm>
          <a:prstGeom prst="rect">
            <a:avLst/>
          </a:prstGeom>
          <a:solidFill>
            <a:srgbClr val="009CB3">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1628558" cy="167472"/>
          </a:xfrm>
          <a:prstGeom prst="rect">
            <a:avLst/>
          </a:prstGeom>
          <a:solidFill>
            <a:schemeClr val="bg1"/>
          </a:solidFill>
        </p:spPr>
        <p:txBody>
          <a:bodyPr wrap="square" rtlCol="0" anchor="ctr" anchorCtr="0">
            <a:noAutofit/>
          </a:bodyPr>
          <a:lstStyle/>
          <a:p>
            <a:pPr marL="44450" indent="-44450"/>
            <a:r>
              <a:rPr lang="sv-SE" sz="800" dirty="0">
                <a:solidFill>
                  <a:srgbClr val="009CB3"/>
                </a:solidFill>
                <a:latin typeface="+mj-lt"/>
                <a:ea typeface="Arial" charset="0"/>
                <a:cs typeface="Arial" charset="0"/>
              </a:rPr>
              <a:t>BÄTTRE BALANS I DITT SPARANDE</a:t>
            </a:r>
          </a:p>
        </p:txBody>
      </p:sp>
      <p:sp>
        <p:nvSpPr>
          <p:cNvPr id="13" name="textruta 12">
            <a:extLst>
              <a:ext uri="{FF2B5EF4-FFF2-40B4-BE49-F238E27FC236}">
                <a16:creationId xmlns:a16="http://schemas.microsoft.com/office/drawing/2014/main" id="{F09C8813-8F64-5C45-8E7F-7C818E6D21AF}"/>
              </a:ext>
            </a:extLst>
          </p:cNvPr>
          <p:cNvSpPr txBox="1"/>
          <p:nvPr/>
        </p:nvSpPr>
        <p:spPr>
          <a:xfrm>
            <a:off x="1367245" y="2137447"/>
            <a:ext cx="9117875" cy="2583105"/>
          </a:xfrm>
          <a:prstGeom prst="rect">
            <a:avLst/>
          </a:prstGeom>
          <a:noFill/>
        </p:spPr>
        <p:txBody>
          <a:bodyPr wrap="square" rtlCol="0" anchor="ctr">
            <a:noAutofit/>
          </a:bodyPr>
          <a:lstStyle/>
          <a:p>
            <a:pPr algn="ctr"/>
            <a:endParaRPr lang="sv-SE" sz="2800" dirty="0">
              <a:solidFill>
                <a:schemeClr val="bg1"/>
              </a:solidFill>
              <a:latin typeface="Calibri Light" panose="020F0302020204030204" pitchFamily="34" charset="0"/>
              <a:ea typeface="Arial" charset="0"/>
              <a:cs typeface="Calibri Light" panose="020F0302020204030204" pitchFamily="34" charset="0"/>
            </a:endParaRPr>
          </a:p>
          <a:p>
            <a:pPr algn="ctr"/>
            <a:r>
              <a:rPr lang="en-US" sz="3600" dirty="0">
                <a:solidFill>
                  <a:prstClr val="white"/>
                </a:solidFill>
                <a:latin typeface="+mj-lt"/>
                <a:ea typeface="Arial" charset="0"/>
                <a:cs typeface="Calibri Light" panose="020F0302020204030204" pitchFamily="34" charset="0"/>
              </a:rPr>
              <a:t>”Risks from climate change are bigger than the 2008 financial crisis with no fed to save us”</a:t>
            </a:r>
            <a:br>
              <a:rPr lang="en-US" sz="3600" dirty="0">
                <a:solidFill>
                  <a:prstClr val="white"/>
                </a:solidFill>
                <a:latin typeface="+mj-lt"/>
                <a:ea typeface="Arial" charset="0"/>
                <a:cs typeface="Calibri Light" panose="020F0302020204030204" pitchFamily="34" charset="0"/>
              </a:rPr>
            </a:br>
            <a:r>
              <a:rPr lang="en-US" sz="3600" dirty="0">
                <a:solidFill>
                  <a:prstClr val="white"/>
                </a:solidFill>
                <a:latin typeface="+mj-lt"/>
                <a:ea typeface="Arial" charset="0"/>
                <a:cs typeface="Calibri Light" panose="020F0302020204030204" pitchFamily="34" charset="0"/>
              </a:rPr>
              <a:t>- Larry Fink</a:t>
            </a:r>
            <a:endParaRPr lang="sv-SE" sz="3600" dirty="0">
              <a:solidFill>
                <a:prstClr val="white"/>
              </a:solidFill>
              <a:latin typeface="+mj-lt"/>
              <a:ea typeface="Arial" charset="0"/>
              <a:cs typeface="Calibri Light" panose="020F0302020204030204" pitchFamily="34" charset="0"/>
            </a:endParaRPr>
          </a:p>
        </p:txBody>
      </p:sp>
    </p:spTree>
    <p:extLst>
      <p:ext uri="{BB962C8B-B14F-4D97-AF65-F5344CB8AC3E}">
        <p14:creationId xmlns:p14="http://schemas.microsoft.com/office/powerpoint/2010/main" val="224248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6858767"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Varför bör ESG-bolag avkasta mer?</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162833" cy="579237"/>
            <a:chOff x="263374" y="6036660"/>
            <a:chExt cx="2162833"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79789"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BÄTTRE BALANS I DITT SPARANDE</a:t>
              </a:r>
            </a:p>
          </p:txBody>
        </p:sp>
      </p:grpSp>
      <p:graphicFrame>
        <p:nvGraphicFramePr>
          <p:cNvPr id="15" name="Content Placeholder 3">
            <a:extLst>
              <a:ext uri="{FF2B5EF4-FFF2-40B4-BE49-F238E27FC236}">
                <a16:creationId xmlns:a16="http://schemas.microsoft.com/office/drawing/2014/main" id="{B71AED28-E633-4E05-8A94-6751C71B572D}"/>
              </a:ext>
            </a:extLst>
          </p:cNvPr>
          <p:cNvGraphicFramePr>
            <a:graphicFrameLocks/>
          </p:cNvGraphicFramePr>
          <p:nvPr>
            <p:extLst>
              <p:ext uri="{D42A27DB-BD31-4B8C-83A1-F6EECF244321}">
                <p14:modId xmlns:p14="http://schemas.microsoft.com/office/powerpoint/2010/main" val="902864419"/>
              </p:ext>
            </p:extLst>
          </p:nvPr>
        </p:nvGraphicFramePr>
        <p:xfrm>
          <a:off x="1029854" y="1949557"/>
          <a:ext cx="7886700"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892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945198" y="1524000"/>
            <a:ext cx="4259964" cy="522514"/>
          </a:xfrm>
          <a:prstGeom prst="rect">
            <a:avLst/>
          </a:prstGeom>
          <a:noFill/>
        </p:spPr>
        <p:txBody>
          <a:bodyPr wrap="square" rtlCol="0" anchor="t">
            <a:noAutofit/>
          </a:bodyPr>
          <a:lstStyle/>
          <a:p>
            <a:r>
              <a:rPr lang="sv-SE" sz="2800" b="1" dirty="0">
                <a:solidFill>
                  <a:prstClr val="black"/>
                </a:solidFill>
                <a:ea typeface="Arial" charset="0"/>
                <a:cs typeface="Calibri" panose="020F0502020204030204" pitchFamily="34" charset="0"/>
              </a:rPr>
              <a:t>Vad ska man hålla </a:t>
            </a:r>
            <a:br>
              <a:rPr lang="sv-SE" sz="2800" b="1" dirty="0">
                <a:solidFill>
                  <a:prstClr val="black"/>
                </a:solidFill>
                <a:ea typeface="Arial" charset="0"/>
                <a:cs typeface="Calibri" panose="020F0502020204030204" pitchFamily="34" charset="0"/>
              </a:rPr>
            </a:br>
            <a:r>
              <a:rPr lang="sv-SE" sz="2800" b="1" dirty="0">
                <a:solidFill>
                  <a:prstClr val="black"/>
                </a:solidFill>
                <a:ea typeface="Arial" charset="0"/>
                <a:cs typeface="Calibri" panose="020F0502020204030204" pitchFamily="34" charset="0"/>
              </a:rPr>
              <a:t>utkik efter?</a:t>
            </a:r>
          </a:p>
        </p:txBody>
      </p:sp>
      <p:sp>
        <p:nvSpPr>
          <p:cNvPr id="6" name="textruta 5"/>
          <p:cNvSpPr txBox="1"/>
          <p:nvPr/>
        </p:nvSpPr>
        <p:spPr>
          <a:xfrm>
            <a:off x="745730" y="2412274"/>
            <a:ext cx="4259964" cy="3139061"/>
          </a:xfrm>
          <a:prstGeom prst="rect">
            <a:avLst/>
          </a:prstGeom>
          <a:noFill/>
        </p:spPr>
        <p:txBody>
          <a:bodyPr wrap="square" rtlCol="0" anchor="t">
            <a:noAutofit/>
          </a:bodyPr>
          <a:lstStyle/>
          <a:p>
            <a:r>
              <a:rPr lang="sv-SE" sz="2000" dirty="0">
                <a:latin typeface="+mj-lt"/>
                <a:ea typeface="Arial" charset="0"/>
                <a:cs typeface="Arial" charset="0"/>
              </a:rPr>
              <a:t>• Morningstars hållbarhetsglober</a:t>
            </a:r>
          </a:p>
          <a:p>
            <a:r>
              <a:rPr lang="sv-SE" sz="2000" dirty="0">
                <a:ea typeface="Arial" charset="0"/>
                <a:cs typeface="Arial" charset="0"/>
              </a:rPr>
              <a:t>• </a:t>
            </a:r>
            <a:r>
              <a:rPr lang="sv-SE" sz="2000" dirty="0" err="1">
                <a:latin typeface="+mj-lt"/>
                <a:ea typeface="Arial" charset="0"/>
                <a:cs typeface="Arial" charset="0"/>
              </a:rPr>
              <a:t>Svanenmärkta</a:t>
            </a:r>
            <a:r>
              <a:rPr lang="sv-SE" sz="2000" dirty="0">
                <a:latin typeface="+mj-lt"/>
                <a:ea typeface="Arial" charset="0"/>
                <a:cs typeface="Arial" charset="0"/>
              </a:rPr>
              <a:t> fonder</a:t>
            </a:r>
          </a:p>
          <a:p>
            <a:r>
              <a:rPr lang="sv-SE" sz="2000" dirty="0">
                <a:ea typeface="Arial" charset="0"/>
                <a:cs typeface="Arial" charset="0"/>
              </a:rPr>
              <a:t>• </a:t>
            </a:r>
            <a:r>
              <a:rPr lang="sv-SE" sz="2000" dirty="0">
                <a:latin typeface="+mj-lt"/>
                <a:ea typeface="Arial" charset="0"/>
                <a:cs typeface="Arial" charset="0"/>
              </a:rPr>
              <a:t>Använd dig av filtreringsverktyg</a:t>
            </a:r>
          </a:p>
          <a:p>
            <a:r>
              <a:rPr lang="sv-SE" sz="2000" dirty="0">
                <a:ea typeface="Arial" charset="0"/>
                <a:cs typeface="Arial" charset="0"/>
              </a:rPr>
              <a:t>• </a:t>
            </a:r>
            <a:r>
              <a:rPr lang="sv-SE" sz="2000" dirty="0">
                <a:latin typeface="+mj-lt"/>
                <a:ea typeface="Arial" charset="0"/>
                <a:cs typeface="Arial" charset="0"/>
              </a:rPr>
              <a:t>Ställ frågor! </a:t>
            </a: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8" y="6445250"/>
            <a:ext cx="1616366"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BÄTTRE BALANS I DITT SPARANDE</a:t>
            </a:r>
          </a:p>
        </p:txBody>
      </p:sp>
      <p:pic>
        <p:nvPicPr>
          <p:cNvPr id="9" name="Bildobjekt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83808" y="0"/>
            <a:ext cx="6108192" cy="6870191"/>
          </a:xfrm>
          <a:prstGeom prst="rect">
            <a:avLst/>
          </a:prstGeom>
        </p:spPr>
      </p:pic>
    </p:spTree>
    <p:extLst>
      <p:ext uri="{BB962C8B-B14F-4D97-AF65-F5344CB8AC3E}">
        <p14:creationId xmlns:p14="http://schemas.microsoft.com/office/powerpoint/2010/main" val="89877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036927"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Summerat</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5" y="6036660"/>
            <a:ext cx="2248177" cy="579237"/>
            <a:chOff x="263374" y="6036660"/>
            <a:chExt cx="2166367"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583322"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BÄTTRE BALANS I DITT SPARANDE</a:t>
              </a:r>
            </a:p>
          </p:txBody>
        </p:sp>
      </p:grpSp>
      <p:graphicFrame>
        <p:nvGraphicFramePr>
          <p:cNvPr id="9" name="Tabell 8"/>
          <p:cNvGraphicFramePr>
            <a:graphicFrameLocks noGrp="1"/>
          </p:cNvGraphicFramePr>
          <p:nvPr>
            <p:extLst>
              <p:ext uri="{D42A27DB-BD31-4B8C-83A1-F6EECF244321}">
                <p14:modId xmlns:p14="http://schemas.microsoft.com/office/powerpoint/2010/main" val="3687008651"/>
              </p:ext>
            </p:extLst>
          </p:nvPr>
        </p:nvGraphicFramePr>
        <p:xfrm>
          <a:off x="1044735" y="1825956"/>
          <a:ext cx="2667000" cy="2684622"/>
        </p:xfrm>
        <a:graphic>
          <a:graphicData uri="http://schemas.openxmlformats.org/drawingml/2006/table">
            <a:tbl>
              <a:tblPr firstRow="1" bandRow="1">
                <a:tableStyleId>{7DF18680-E054-41AD-8BC1-D1AEF772440D}</a:tableStyleId>
              </a:tblPr>
              <a:tblGrid>
                <a:gridCol w="2667000">
                  <a:extLst>
                    <a:ext uri="{9D8B030D-6E8A-4147-A177-3AD203B41FA5}">
                      <a16:colId xmlns:a16="http://schemas.microsoft.com/office/drawing/2014/main" val="1193036963"/>
                    </a:ext>
                  </a:extLst>
                </a:gridCol>
              </a:tblGrid>
              <a:tr h="661194">
                <a:tc>
                  <a:txBody>
                    <a:bodyPr/>
                    <a:lstStyle/>
                    <a:p>
                      <a:r>
                        <a:rPr lang="sv-SE" sz="2400" b="0" dirty="0">
                          <a:latin typeface="+mj-lt"/>
                        </a:rPr>
                        <a:t>1:</a:t>
                      </a:r>
                      <a:r>
                        <a:rPr lang="sv-SE" sz="2400" b="0" baseline="0" dirty="0">
                          <a:latin typeface="+mj-lt"/>
                        </a:rPr>
                        <a:t> Bättre balans</a:t>
                      </a:r>
                      <a:endParaRPr lang="sv-SE" sz="2000" b="0" dirty="0">
                        <a:latin typeface="+mj-lt"/>
                      </a:endParaRPr>
                    </a:p>
                  </a:txBody>
                  <a:tcPr>
                    <a:solidFill>
                      <a:srgbClr val="009CB3"/>
                    </a:solidFill>
                  </a:tcPr>
                </a:tc>
                <a:extLst>
                  <a:ext uri="{0D108BD9-81ED-4DB2-BD59-A6C34878D82A}">
                    <a16:rowId xmlns:a16="http://schemas.microsoft.com/office/drawing/2014/main" val="3225082345"/>
                  </a:ext>
                </a:extLst>
              </a:tr>
              <a:tr h="661194">
                <a:tc>
                  <a:txBody>
                    <a:bodyPr/>
                    <a:lstStyle/>
                    <a:p>
                      <a:r>
                        <a:rPr lang="sv-SE" sz="2000" b="0" dirty="0">
                          <a:latin typeface="+mj-lt"/>
                        </a:rPr>
                        <a:t>Ska jag placera mer penga</a:t>
                      </a:r>
                      <a:r>
                        <a:rPr lang="sv-SE" sz="2000" b="0" baseline="0" dirty="0">
                          <a:latin typeface="+mj-lt"/>
                        </a:rPr>
                        <a:t>r på börsen?</a:t>
                      </a:r>
                      <a:endParaRPr lang="sv-SE" sz="2000" b="0" dirty="0">
                        <a:latin typeface="+mj-lt"/>
                      </a:endParaRPr>
                    </a:p>
                  </a:txBody>
                  <a:tcPr>
                    <a:solidFill>
                      <a:srgbClr val="A4D8E2"/>
                    </a:solidFill>
                  </a:tcPr>
                </a:tc>
                <a:extLst>
                  <a:ext uri="{0D108BD9-81ED-4DB2-BD59-A6C34878D82A}">
                    <a16:rowId xmlns:a16="http://schemas.microsoft.com/office/drawing/2014/main" val="2148653877"/>
                  </a:ext>
                </a:extLst>
              </a:tr>
              <a:tr h="661194">
                <a:tc>
                  <a:txBody>
                    <a:bodyPr/>
                    <a:lstStyle/>
                    <a:p>
                      <a:pPr marL="0" indent="0">
                        <a:buFont typeface="Arial" panose="020B0604020202020204" pitchFamily="34" charset="0"/>
                        <a:buNone/>
                      </a:pPr>
                      <a:r>
                        <a:rPr lang="sv-SE" sz="2000" b="0" dirty="0">
                          <a:latin typeface="+mj-lt"/>
                        </a:rPr>
                        <a:t>80%</a:t>
                      </a:r>
                      <a:r>
                        <a:rPr lang="sv-SE" sz="2000" b="0" baseline="0" dirty="0">
                          <a:latin typeface="+mj-lt"/>
                        </a:rPr>
                        <a:t> aktiefonder</a:t>
                      </a:r>
                      <a:endParaRPr lang="sv-SE" sz="2000" b="0" dirty="0">
                        <a:latin typeface="+mj-lt"/>
                      </a:endParaRPr>
                    </a:p>
                  </a:txBody>
                  <a:tcPr>
                    <a:solidFill>
                      <a:srgbClr val="A4D8E2"/>
                    </a:solidFill>
                  </a:tcPr>
                </a:tc>
                <a:extLst>
                  <a:ext uri="{0D108BD9-81ED-4DB2-BD59-A6C34878D82A}">
                    <a16:rowId xmlns:a16="http://schemas.microsoft.com/office/drawing/2014/main" val="3253515928"/>
                  </a:ext>
                </a:extLst>
              </a:tr>
              <a:tr h="661194">
                <a:tc>
                  <a:txBody>
                    <a:bodyPr/>
                    <a:lstStyle/>
                    <a:p>
                      <a:pPr marL="0" indent="0">
                        <a:buFont typeface="Arial" panose="020B0604020202020204" pitchFamily="34" charset="0"/>
                        <a:buNone/>
                      </a:pPr>
                      <a:r>
                        <a:rPr lang="sv-SE" sz="2000" b="0" dirty="0">
                          <a:latin typeface="+mj-lt"/>
                        </a:rPr>
                        <a:t>20%</a:t>
                      </a:r>
                      <a:r>
                        <a:rPr lang="sv-SE" sz="2000" b="0" baseline="0" dirty="0">
                          <a:latin typeface="+mj-lt"/>
                        </a:rPr>
                        <a:t> sparkonto</a:t>
                      </a:r>
                      <a:endParaRPr lang="sv-SE" sz="2000" b="0" dirty="0">
                        <a:latin typeface="+mj-lt"/>
                      </a:endParaRPr>
                    </a:p>
                  </a:txBody>
                  <a:tcPr>
                    <a:solidFill>
                      <a:srgbClr val="A4D8E2"/>
                    </a:solidFill>
                  </a:tcPr>
                </a:tc>
                <a:extLst>
                  <a:ext uri="{0D108BD9-81ED-4DB2-BD59-A6C34878D82A}">
                    <a16:rowId xmlns:a16="http://schemas.microsoft.com/office/drawing/2014/main" val="3651055402"/>
                  </a:ext>
                </a:extLst>
              </a:tr>
            </a:tbl>
          </a:graphicData>
        </a:graphic>
      </p:graphicFrame>
      <p:graphicFrame>
        <p:nvGraphicFramePr>
          <p:cNvPr id="11" name="Tabell 10"/>
          <p:cNvGraphicFramePr>
            <a:graphicFrameLocks noGrp="1"/>
          </p:cNvGraphicFramePr>
          <p:nvPr>
            <p:extLst>
              <p:ext uri="{D42A27DB-BD31-4B8C-83A1-F6EECF244321}">
                <p14:modId xmlns:p14="http://schemas.microsoft.com/office/powerpoint/2010/main" val="2247495226"/>
              </p:ext>
            </p:extLst>
          </p:nvPr>
        </p:nvGraphicFramePr>
        <p:xfrm>
          <a:off x="4139295" y="1829020"/>
          <a:ext cx="2419798" cy="2368074"/>
        </p:xfrm>
        <a:graphic>
          <a:graphicData uri="http://schemas.openxmlformats.org/drawingml/2006/table">
            <a:tbl>
              <a:tblPr firstRow="1" bandRow="1">
                <a:tableStyleId>{7DF18680-E054-41AD-8BC1-D1AEF772440D}</a:tableStyleId>
              </a:tblPr>
              <a:tblGrid>
                <a:gridCol w="2419798">
                  <a:extLst>
                    <a:ext uri="{9D8B030D-6E8A-4147-A177-3AD203B41FA5}">
                      <a16:colId xmlns:a16="http://schemas.microsoft.com/office/drawing/2014/main" val="1193036963"/>
                    </a:ext>
                  </a:extLst>
                </a:gridCol>
              </a:tblGrid>
              <a:tr h="661194">
                <a:tc>
                  <a:txBody>
                    <a:bodyPr/>
                    <a:lstStyle/>
                    <a:p>
                      <a:r>
                        <a:rPr lang="sv-SE" sz="2400" b="0" dirty="0">
                          <a:latin typeface="+mj-lt"/>
                        </a:rPr>
                        <a:t>2: Rätt fonder</a:t>
                      </a:r>
                      <a:endParaRPr lang="sv-SE" sz="2000" b="0" dirty="0">
                        <a:latin typeface="+mj-lt"/>
                      </a:endParaRPr>
                    </a:p>
                  </a:txBody>
                  <a:tcPr>
                    <a:solidFill>
                      <a:srgbClr val="009CB3"/>
                    </a:solidFill>
                  </a:tcPr>
                </a:tc>
                <a:extLst>
                  <a:ext uri="{0D108BD9-81ED-4DB2-BD59-A6C34878D82A}">
                    <a16:rowId xmlns:a16="http://schemas.microsoft.com/office/drawing/2014/main" val="3225082345"/>
                  </a:ext>
                </a:extLst>
              </a:tr>
              <a:tr h="661194">
                <a:tc>
                  <a:txBody>
                    <a:bodyPr/>
                    <a:lstStyle/>
                    <a:p>
                      <a:r>
                        <a:rPr lang="sv-SE" sz="2000" dirty="0">
                          <a:latin typeface="+mj-lt"/>
                        </a:rPr>
                        <a:t>En globalfond är ofta bra som bas</a:t>
                      </a:r>
                    </a:p>
                  </a:txBody>
                  <a:tcPr>
                    <a:solidFill>
                      <a:srgbClr val="A4D8E2"/>
                    </a:solidFill>
                  </a:tcPr>
                </a:tc>
                <a:extLst>
                  <a:ext uri="{0D108BD9-81ED-4DB2-BD59-A6C34878D82A}">
                    <a16:rowId xmlns:a16="http://schemas.microsoft.com/office/drawing/2014/main" val="2148653877"/>
                  </a:ext>
                </a:extLst>
              </a:tr>
              <a:tr h="661194">
                <a:tc>
                  <a:txBody>
                    <a:bodyPr/>
                    <a:lstStyle/>
                    <a:p>
                      <a:pPr marL="0" indent="0">
                        <a:buFont typeface="Arial" panose="020B0604020202020204" pitchFamily="34" charset="0"/>
                        <a:buNone/>
                      </a:pPr>
                      <a:r>
                        <a:rPr lang="sv-SE" sz="2000" dirty="0">
                          <a:latin typeface="+mj-lt"/>
                        </a:rPr>
                        <a:t>Var prismedveten! Billig fond = avgift under 0,3%</a:t>
                      </a:r>
                    </a:p>
                  </a:txBody>
                  <a:tcPr>
                    <a:solidFill>
                      <a:srgbClr val="A4D8E2"/>
                    </a:solidFill>
                  </a:tcPr>
                </a:tc>
                <a:extLst>
                  <a:ext uri="{0D108BD9-81ED-4DB2-BD59-A6C34878D82A}">
                    <a16:rowId xmlns:a16="http://schemas.microsoft.com/office/drawing/2014/main" val="3253515928"/>
                  </a:ext>
                </a:extLst>
              </a:tr>
            </a:tbl>
          </a:graphicData>
        </a:graphic>
      </p:graphicFrame>
      <p:graphicFrame>
        <p:nvGraphicFramePr>
          <p:cNvPr id="14" name="Tabell 13"/>
          <p:cNvGraphicFramePr>
            <a:graphicFrameLocks noGrp="1"/>
          </p:cNvGraphicFramePr>
          <p:nvPr>
            <p:extLst>
              <p:ext uri="{D42A27DB-BD31-4B8C-83A1-F6EECF244321}">
                <p14:modId xmlns:p14="http://schemas.microsoft.com/office/powerpoint/2010/main" val="667430893"/>
              </p:ext>
            </p:extLst>
          </p:nvPr>
        </p:nvGraphicFramePr>
        <p:xfrm>
          <a:off x="6926983" y="1825956"/>
          <a:ext cx="2467949" cy="1667034"/>
        </p:xfrm>
        <a:graphic>
          <a:graphicData uri="http://schemas.openxmlformats.org/drawingml/2006/table">
            <a:tbl>
              <a:tblPr firstRow="1" bandRow="1">
                <a:tableStyleId>{7DF18680-E054-41AD-8BC1-D1AEF772440D}</a:tableStyleId>
              </a:tblPr>
              <a:tblGrid>
                <a:gridCol w="2467949">
                  <a:extLst>
                    <a:ext uri="{9D8B030D-6E8A-4147-A177-3AD203B41FA5}">
                      <a16:colId xmlns:a16="http://schemas.microsoft.com/office/drawing/2014/main" val="1193036963"/>
                    </a:ext>
                  </a:extLst>
                </a:gridCol>
              </a:tblGrid>
              <a:tr h="661194">
                <a:tc>
                  <a:txBody>
                    <a:bodyPr/>
                    <a:lstStyle/>
                    <a:p>
                      <a:r>
                        <a:rPr lang="sv-SE" sz="2400" b="0" dirty="0">
                          <a:latin typeface="+mj-lt"/>
                        </a:rPr>
                        <a:t>3: Välj grönt</a:t>
                      </a:r>
                      <a:endParaRPr lang="sv-SE" sz="2000" b="0" dirty="0">
                        <a:latin typeface="+mj-lt"/>
                      </a:endParaRPr>
                    </a:p>
                  </a:txBody>
                  <a:tcPr>
                    <a:solidFill>
                      <a:srgbClr val="009CB3"/>
                    </a:solidFill>
                  </a:tcPr>
                </a:tc>
                <a:extLst>
                  <a:ext uri="{0D108BD9-81ED-4DB2-BD59-A6C34878D82A}">
                    <a16:rowId xmlns:a16="http://schemas.microsoft.com/office/drawing/2014/main" val="3225082345"/>
                  </a:ext>
                </a:extLst>
              </a:tr>
              <a:tr h="661194">
                <a:tc>
                  <a:txBody>
                    <a:bodyPr/>
                    <a:lstStyle/>
                    <a:p>
                      <a:r>
                        <a:rPr lang="sv-SE" sz="2000" dirty="0">
                          <a:latin typeface="+mj-lt"/>
                        </a:rPr>
                        <a:t>Vill</a:t>
                      </a:r>
                      <a:r>
                        <a:rPr lang="sv-SE" sz="2000" baseline="0" dirty="0">
                          <a:latin typeface="+mj-lt"/>
                        </a:rPr>
                        <a:t> jag spara mer hållbart? Håll koll på f</a:t>
                      </a:r>
                      <a:r>
                        <a:rPr lang="sv-SE" sz="2000" dirty="0">
                          <a:latin typeface="+mj-lt"/>
                        </a:rPr>
                        <a:t>ramtidens bolag!</a:t>
                      </a:r>
                    </a:p>
                  </a:txBody>
                  <a:tcPr>
                    <a:solidFill>
                      <a:srgbClr val="A4D8E2"/>
                    </a:solidFill>
                  </a:tcPr>
                </a:tc>
                <a:extLst>
                  <a:ext uri="{0D108BD9-81ED-4DB2-BD59-A6C34878D82A}">
                    <a16:rowId xmlns:a16="http://schemas.microsoft.com/office/drawing/2014/main" val="2148653877"/>
                  </a:ext>
                </a:extLst>
              </a:tr>
            </a:tbl>
          </a:graphicData>
        </a:graphic>
      </p:graphicFrame>
    </p:spTree>
    <p:extLst>
      <p:ext uri="{BB962C8B-B14F-4D97-AF65-F5344CB8AC3E}">
        <p14:creationId xmlns:p14="http://schemas.microsoft.com/office/powerpoint/2010/main" val="99595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09854" y="0"/>
            <a:ext cx="6082146" cy="6858000"/>
          </a:xfrm>
          <a:prstGeom prst="rect">
            <a:avLst/>
          </a:prstGeom>
        </p:spPr>
      </p:pic>
      <p:sp>
        <p:nvSpPr>
          <p:cNvPr id="5" name="textruta 4"/>
          <p:cNvSpPr txBox="1"/>
          <p:nvPr/>
        </p:nvSpPr>
        <p:spPr>
          <a:xfrm>
            <a:off x="938572" y="1524000"/>
            <a:ext cx="4259964" cy="522514"/>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Vägen till mer pengar</a:t>
            </a:r>
          </a:p>
        </p:txBody>
      </p:sp>
      <p:sp>
        <p:nvSpPr>
          <p:cNvPr id="6" name="textruta 5"/>
          <p:cNvSpPr txBox="1"/>
          <p:nvPr/>
        </p:nvSpPr>
        <p:spPr>
          <a:xfrm>
            <a:off x="846418" y="2082350"/>
            <a:ext cx="4259964" cy="2163532"/>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Rätt balans mellan börs och ränta</a:t>
            </a:r>
          </a:p>
          <a:p>
            <a:pPr>
              <a:tabLst>
                <a:tab pos="214313" algn="l"/>
              </a:tabLst>
            </a:pPr>
            <a:r>
              <a:rPr lang="sv-SE" sz="2000" dirty="0">
                <a:ea typeface="Arial" charset="0"/>
                <a:cs typeface="Arial" charset="0"/>
              </a:rPr>
              <a:t>• </a:t>
            </a:r>
            <a:r>
              <a:rPr lang="sv-SE" sz="2000" dirty="0">
                <a:latin typeface="+mj-lt"/>
                <a:ea typeface="Arial" charset="0"/>
                <a:cs typeface="Arial" charset="0"/>
              </a:rPr>
              <a:t>Rätt fonder – pris och prestation</a:t>
            </a:r>
          </a:p>
          <a:p>
            <a:pPr>
              <a:tabLst>
                <a:tab pos="214313" algn="l"/>
              </a:tabLst>
            </a:pPr>
            <a:r>
              <a:rPr lang="sv-SE" sz="2000" dirty="0">
                <a:ea typeface="Arial" charset="0"/>
                <a:cs typeface="Arial" charset="0"/>
              </a:rPr>
              <a:t>• </a:t>
            </a:r>
            <a:r>
              <a:rPr lang="sv-SE" sz="2000" dirty="0">
                <a:latin typeface="+mj-lt"/>
                <a:ea typeface="Arial" charset="0"/>
                <a:cs typeface="Arial" charset="0"/>
              </a:rPr>
              <a:t>Tänk grönt – hur sparar man hållbart?</a:t>
            </a: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8" y="6445250"/>
            <a:ext cx="1609703"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BÄTTRE BALANS I DITT SPARANDE</a:t>
            </a:r>
          </a:p>
        </p:txBody>
      </p:sp>
    </p:spTree>
    <p:extLst>
      <p:ext uri="{BB962C8B-B14F-4D97-AF65-F5344CB8AC3E}">
        <p14:creationId xmlns:p14="http://schemas.microsoft.com/office/powerpoint/2010/main" val="361799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6469935"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Våra liv ställer nya krav</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153255" cy="579237"/>
            <a:chOff x="263374" y="6036660"/>
            <a:chExt cx="215325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570210"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BÄTTRE BALANS I DITT SPARANDE</a:t>
              </a:r>
            </a:p>
          </p:txBody>
        </p:sp>
      </p:grpSp>
      <p:grpSp>
        <p:nvGrpSpPr>
          <p:cNvPr id="9" name="Grupp 8"/>
          <p:cNvGrpSpPr/>
          <p:nvPr/>
        </p:nvGrpSpPr>
        <p:grpSpPr>
          <a:xfrm>
            <a:off x="2026353" y="1958888"/>
            <a:ext cx="8137471" cy="3507310"/>
            <a:chOff x="-469900" y="1830986"/>
            <a:chExt cx="9109808" cy="3926394"/>
          </a:xfrm>
        </p:grpSpPr>
        <p:sp>
          <p:nvSpPr>
            <p:cNvPr id="11" name="textruta 10"/>
            <p:cNvSpPr txBox="1"/>
            <p:nvPr/>
          </p:nvSpPr>
          <p:spPr>
            <a:xfrm>
              <a:off x="-58931" y="2384508"/>
              <a:ext cx="987290" cy="689105"/>
            </a:xfrm>
            <a:prstGeom prst="rect">
              <a:avLst/>
            </a:prstGeom>
            <a:noFill/>
          </p:spPr>
          <p:txBody>
            <a:bodyPr wrap="square" rtlCol="0">
              <a:spAutoFit/>
            </a:bodyPr>
            <a:lstStyle/>
            <a:p>
              <a:r>
                <a:rPr lang="sv-SE" sz="2000" dirty="0">
                  <a:latin typeface="+mj-lt"/>
                  <a:ea typeface="Lubalin Graph Avanza Book" charset="0"/>
                  <a:cs typeface="Lubalin Graph Avanza Book" charset="0"/>
                </a:rPr>
                <a:t>1900</a:t>
              </a:r>
            </a:p>
            <a:p>
              <a:endParaRPr lang="sv-SE" sz="1400" dirty="0">
                <a:latin typeface="+mj-lt"/>
              </a:endParaRPr>
            </a:p>
          </p:txBody>
        </p:sp>
        <p:sp>
          <p:nvSpPr>
            <p:cNvPr id="12" name="textruta 11"/>
            <p:cNvSpPr txBox="1"/>
            <p:nvPr/>
          </p:nvSpPr>
          <p:spPr>
            <a:xfrm>
              <a:off x="-469900" y="3798888"/>
              <a:ext cx="2220196" cy="553998"/>
            </a:xfrm>
            <a:prstGeom prst="rect">
              <a:avLst/>
            </a:prstGeom>
            <a:noFill/>
          </p:spPr>
          <p:txBody>
            <a:bodyPr wrap="square" rtlCol="0">
              <a:spAutoFit/>
            </a:bodyPr>
            <a:lstStyle/>
            <a:p>
              <a:endParaRPr lang="sv-SE" sz="2000" b="1" dirty="0">
                <a:solidFill>
                  <a:schemeClr val="bg2">
                    <a:lumMod val="25000"/>
                  </a:schemeClr>
                </a:solidFill>
                <a:latin typeface="Lubalin Graph Avanza Book" charset="0"/>
                <a:ea typeface="Lubalin Graph Avanza Book" charset="0"/>
                <a:cs typeface="Lubalin Graph Avanza Book" charset="0"/>
              </a:endParaRPr>
            </a:p>
            <a:p>
              <a:endParaRPr lang="sv-SE" sz="1400" dirty="0"/>
            </a:p>
          </p:txBody>
        </p:sp>
        <p:cxnSp>
          <p:nvCxnSpPr>
            <p:cNvPr id="14" name="Straight Arrow Connector 5"/>
            <p:cNvCxnSpPr/>
            <p:nvPr/>
          </p:nvCxnSpPr>
          <p:spPr>
            <a:xfrm flipV="1">
              <a:off x="869280" y="1830986"/>
              <a:ext cx="7455" cy="3190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4"/>
            <p:cNvSpPr/>
            <p:nvPr/>
          </p:nvSpPr>
          <p:spPr>
            <a:xfrm>
              <a:off x="924670" y="2311917"/>
              <a:ext cx="700709" cy="556561"/>
            </a:xfrm>
            <a:prstGeom prst="rect">
              <a:avLst/>
            </a:prstGeom>
            <a:solidFill>
              <a:srgbClr val="009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3"/>
            <p:cNvSpPr/>
            <p:nvPr/>
          </p:nvSpPr>
          <p:spPr>
            <a:xfrm>
              <a:off x="1625379" y="2311917"/>
              <a:ext cx="4450244" cy="556561"/>
            </a:xfrm>
            <a:prstGeom prst="rect">
              <a:avLst/>
            </a:prstGeom>
            <a:solidFill>
              <a:srgbClr val="A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ctangle 14"/>
            <p:cNvSpPr/>
            <p:nvPr/>
          </p:nvSpPr>
          <p:spPr>
            <a:xfrm>
              <a:off x="6075623" y="2311917"/>
              <a:ext cx="409991" cy="556561"/>
            </a:xfrm>
            <a:prstGeom prst="rect">
              <a:avLst/>
            </a:prstGeom>
            <a:solidFill>
              <a:srgbClr val="009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ctangle 18"/>
            <p:cNvSpPr/>
            <p:nvPr/>
          </p:nvSpPr>
          <p:spPr>
            <a:xfrm>
              <a:off x="924670" y="3642891"/>
              <a:ext cx="2666174" cy="556561"/>
            </a:xfrm>
            <a:prstGeom prst="rect">
              <a:avLst/>
            </a:prstGeom>
            <a:solidFill>
              <a:srgbClr val="009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9AB1"/>
                </a:solidFill>
              </a:endParaRPr>
            </a:p>
          </p:txBody>
        </p:sp>
        <p:sp>
          <p:nvSpPr>
            <p:cNvPr id="21" name="Rectangle 19"/>
            <p:cNvSpPr/>
            <p:nvPr/>
          </p:nvSpPr>
          <p:spPr>
            <a:xfrm>
              <a:off x="3585806" y="3642892"/>
              <a:ext cx="2825198" cy="556561"/>
            </a:xfrm>
            <a:prstGeom prst="rect">
              <a:avLst/>
            </a:prstGeom>
            <a:solidFill>
              <a:srgbClr val="A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ctangle 20"/>
            <p:cNvSpPr/>
            <p:nvPr/>
          </p:nvSpPr>
          <p:spPr>
            <a:xfrm>
              <a:off x="6411004" y="3642893"/>
              <a:ext cx="2228904" cy="556561"/>
            </a:xfrm>
            <a:prstGeom prst="rect">
              <a:avLst/>
            </a:prstGeom>
            <a:solidFill>
              <a:srgbClr val="009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3" name="textruta 22"/>
            <p:cNvSpPr txBox="1"/>
            <p:nvPr/>
          </p:nvSpPr>
          <p:spPr>
            <a:xfrm>
              <a:off x="-58931" y="3685305"/>
              <a:ext cx="901370" cy="689105"/>
            </a:xfrm>
            <a:prstGeom prst="rect">
              <a:avLst/>
            </a:prstGeom>
            <a:noFill/>
          </p:spPr>
          <p:txBody>
            <a:bodyPr wrap="square" rtlCol="0">
              <a:spAutoFit/>
            </a:bodyPr>
            <a:lstStyle/>
            <a:p>
              <a:r>
                <a:rPr lang="sv-SE" sz="2000" dirty="0">
                  <a:latin typeface="+mj-lt"/>
                  <a:ea typeface="Lubalin Graph Avanza Book" charset="0"/>
                  <a:cs typeface="Lubalin Graph Avanza Book" charset="0"/>
                </a:rPr>
                <a:t>Idag</a:t>
              </a:r>
            </a:p>
            <a:p>
              <a:endParaRPr lang="sv-SE" sz="1400" dirty="0">
                <a:latin typeface="+mj-lt"/>
              </a:endParaRPr>
            </a:p>
          </p:txBody>
        </p:sp>
        <p:sp>
          <p:nvSpPr>
            <p:cNvPr id="24" name="textruta 23"/>
            <p:cNvSpPr txBox="1"/>
            <p:nvPr/>
          </p:nvSpPr>
          <p:spPr>
            <a:xfrm>
              <a:off x="733520" y="5050194"/>
              <a:ext cx="759231" cy="689105"/>
            </a:xfrm>
            <a:prstGeom prst="rect">
              <a:avLst/>
            </a:prstGeom>
            <a:noFill/>
          </p:spPr>
          <p:txBody>
            <a:bodyPr wrap="square" rtlCol="0">
              <a:spAutoFit/>
            </a:bodyPr>
            <a:lstStyle/>
            <a:p>
              <a:r>
                <a:rPr lang="sv-SE" sz="2000" dirty="0">
                  <a:latin typeface="+mj-lt"/>
                  <a:ea typeface="Lubalin Graph Avanza Book" charset="0"/>
                  <a:cs typeface="Lubalin Graph Avanza Book" charset="0"/>
                </a:rPr>
                <a:t>0 år</a:t>
              </a:r>
            </a:p>
            <a:p>
              <a:endParaRPr lang="sv-SE" sz="1400" dirty="0">
                <a:latin typeface="+mj-lt"/>
              </a:endParaRPr>
            </a:p>
          </p:txBody>
        </p:sp>
        <p:sp>
          <p:nvSpPr>
            <p:cNvPr id="25" name="textruta 24"/>
            <p:cNvSpPr txBox="1"/>
            <p:nvPr/>
          </p:nvSpPr>
          <p:spPr>
            <a:xfrm>
              <a:off x="4381517" y="5068275"/>
              <a:ext cx="985824" cy="689105"/>
            </a:xfrm>
            <a:prstGeom prst="rect">
              <a:avLst/>
            </a:prstGeom>
            <a:noFill/>
          </p:spPr>
          <p:txBody>
            <a:bodyPr wrap="square" rtlCol="0">
              <a:spAutoFit/>
            </a:bodyPr>
            <a:lstStyle/>
            <a:p>
              <a:r>
                <a:rPr lang="sv-SE" sz="2000" dirty="0">
                  <a:latin typeface="+mj-lt"/>
                  <a:ea typeface="Lubalin Graph Avanza Book" charset="0"/>
                  <a:cs typeface="Lubalin Graph Avanza Book" charset="0"/>
                </a:rPr>
                <a:t>30 år</a:t>
              </a:r>
            </a:p>
            <a:p>
              <a:endParaRPr lang="sv-SE" sz="1400" dirty="0">
                <a:latin typeface="+mj-lt"/>
              </a:endParaRPr>
            </a:p>
          </p:txBody>
        </p:sp>
        <p:sp>
          <p:nvSpPr>
            <p:cNvPr id="26" name="textruta 25"/>
            <p:cNvSpPr txBox="1"/>
            <p:nvPr/>
          </p:nvSpPr>
          <p:spPr>
            <a:xfrm>
              <a:off x="1655047" y="3658819"/>
              <a:ext cx="913607" cy="689105"/>
            </a:xfrm>
            <a:prstGeom prst="rect">
              <a:avLst/>
            </a:prstGeom>
            <a:noFill/>
          </p:spPr>
          <p:txBody>
            <a:bodyPr wrap="square" rtlCol="0">
              <a:spAutoFit/>
            </a:bodyPr>
            <a:lstStyle/>
            <a:p>
              <a:r>
                <a:rPr lang="sv-SE" sz="2000" dirty="0">
                  <a:latin typeface="+mj-lt"/>
                  <a:ea typeface="Lubalin Graph Avanza Book" charset="0"/>
                  <a:cs typeface="Lubalin Graph Avanza Book" charset="0"/>
                </a:rPr>
                <a:t>Ung</a:t>
              </a:r>
            </a:p>
            <a:p>
              <a:endParaRPr lang="sv-SE" sz="1400" dirty="0">
                <a:latin typeface="+mj-lt"/>
              </a:endParaRPr>
            </a:p>
          </p:txBody>
        </p:sp>
        <p:sp>
          <p:nvSpPr>
            <p:cNvPr id="27" name="textruta 26"/>
            <p:cNvSpPr txBox="1"/>
            <p:nvPr/>
          </p:nvSpPr>
          <p:spPr>
            <a:xfrm>
              <a:off x="4572000" y="3642852"/>
              <a:ext cx="1255916" cy="689105"/>
            </a:xfrm>
            <a:prstGeom prst="rect">
              <a:avLst/>
            </a:prstGeom>
            <a:noFill/>
          </p:spPr>
          <p:txBody>
            <a:bodyPr wrap="square" rtlCol="0">
              <a:spAutoFit/>
            </a:bodyPr>
            <a:lstStyle/>
            <a:p>
              <a:r>
                <a:rPr lang="sv-SE" sz="2000" dirty="0">
                  <a:latin typeface="+mj-lt"/>
                  <a:ea typeface="Lubalin Graph Avanza Book" charset="0"/>
                  <a:cs typeface="Lubalin Graph Avanza Book" charset="0"/>
                </a:rPr>
                <a:t>Jobba</a:t>
              </a:r>
            </a:p>
            <a:p>
              <a:endParaRPr lang="sv-SE" sz="1400" dirty="0">
                <a:latin typeface="+mj-lt"/>
              </a:endParaRPr>
            </a:p>
          </p:txBody>
        </p:sp>
        <p:sp>
          <p:nvSpPr>
            <p:cNvPr id="28" name="textruta 27"/>
            <p:cNvSpPr txBox="1"/>
            <p:nvPr/>
          </p:nvSpPr>
          <p:spPr>
            <a:xfrm>
              <a:off x="6907022" y="3642893"/>
              <a:ext cx="1403764" cy="689105"/>
            </a:xfrm>
            <a:prstGeom prst="rect">
              <a:avLst/>
            </a:prstGeom>
            <a:noFill/>
          </p:spPr>
          <p:txBody>
            <a:bodyPr wrap="square" rtlCol="0">
              <a:spAutoFit/>
            </a:bodyPr>
            <a:lstStyle/>
            <a:p>
              <a:r>
                <a:rPr lang="sv-SE" sz="2000" dirty="0">
                  <a:latin typeface="+mj-lt"/>
                  <a:ea typeface="Lubalin Graph Avanza Book" charset="0"/>
                  <a:cs typeface="Lubalin Graph Avanza Book" charset="0"/>
                </a:rPr>
                <a:t>Pension</a:t>
              </a:r>
            </a:p>
            <a:p>
              <a:endParaRPr lang="sv-SE" sz="1400" dirty="0">
                <a:latin typeface="+mj-lt"/>
              </a:endParaRPr>
            </a:p>
          </p:txBody>
        </p:sp>
        <p:sp>
          <p:nvSpPr>
            <p:cNvPr id="29" name="textruta 28"/>
            <p:cNvSpPr txBox="1"/>
            <p:nvPr/>
          </p:nvSpPr>
          <p:spPr>
            <a:xfrm>
              <a:off x="877779" y="2346372"/>
              <a:ext cx="1043608" cy="689105"/>
            </a:xfrm>
            <a:prstGeom prst="rect">
              <a:avLst/>
            </a:prstGeom>
            <a:noFill/>
          </p:spPr>
          <p:txBody>
            <a:bodyPr wrap="square" rtlCol="0" anchor="ctr">
              <a:spAutoFit/>
            </a:bodyPr>
            <a:lstStyle/>
            <a:p>
              <a:r>
                <a:rPr lang="sv-SE" sz="2000" dirty="0">
                  <a:latin typeface="+mj-lt"/>
                  <a:ea typeface="Lubalin Graph Avanza Book" charset="0"/>
                  <a:cs typeface="Lubalin Graph Avanza Book" charset="0"/>
                </a:rPr>
                <a:t>Ung</a:t>
              </a:r>
            </a:p>
            <a:p>
              <a:endParaRPr lang="sv-SE" sz="1400" dirty="0">
                <a:latin typeface="+mj-lt"/>
              </a:endParaRPr>
            </a:p>
          </p:txBody>
        </p:sp>
        <p:sp>
          <p:nvSpPr>
            <p:cNvPr id="30" name="textruta 29"/>
            <p:cNvSpPr txBox="1"/>
            <p:nvPr/>
          </p:nvSpPr>
          <p:spPr>
            <a:xfrm>
              <a:off x="2814785" y="2346372"/>
              <a:ext cx="1255916" cy="689105"/>
            </a:xfrm>
            <a:prstGeom prst="rect">
              <a:avLst/>
            </a:prstGeom>
            <a:noFill/>
          </p:spPr>
          <p:txBody>
            <a:bodyPr wrap="square" rtlCol="0" anchor="ctr">
              <a:spAutoFit/>
            </a:bodyPr>
            <a:lstStyle/>
            <a:p>
              <a:r>
                <a:rPr lang="sv-SE" sz="2000" dirty="0">
                  <a:latin typeface="+mj-lt"/>
                  <a:ea typeface="Lubalin Graph Avanza Book" charset="0"/>
                  <a:cs typeface="Lubalin Graph Avanza Book" charset="0"/>
                </a:rPr>
                <a:t>Jobba</a:t>
              </a:r>
              <a:endParaRPr lang="sv-SE" sz="2400" dirty="0">
                <a:latin typeface="+mj-lt"/>
                <a:ea typeface="Lubalin Graph Avanza Book" charset="0"/>
                <a:cs typeface="Lubalin Graph Avanza Book" charset="0"/>
              </a:endParaRPr>
            </a:p>
            <a:p>
              <a:endParaRPr lang="sv-SE" sz="1400" dirty="0">
                <a:latin typeface="+mj-lt"/>
              </a:endParaRPr>
            </a:p>
          </p:txBody>
        </p:sp>
        <p:sp>
          <p:nvSpPr>
            <p:cNvPr id="31" name="textruta 30"/>
            <p:cNvSpPr txBox="1"/>
            <p:nvPr/>
          </p:nvSpPr>
          <p:spPr>
            <a:xfrm rot="5400000">
              <a:off x="5557946" y="2594815"/>
              <a:ext cx="1255916" cy="551284"/>
            </a:xfrm>
            <a:prstGeom prst="rect">
              <a:avLst/>
            </a:prstGeom>
            <a:noFill/>
          </p:spPr>
          <p:txBody>
            <a:bodyPr wrap="square" rtlCol="0">
              <a:spAutoFit/>
            </a:bodyPr>
            <a:lstStyle/>
            <a:p>
              <a:r>
                <a:rPr lang="sv-SE" sz="1100" dirty="0">
                  <a:latin typeface="+mj-lt"/>
                  <a:ea typeface="Lubalin Graph Avanza Book" charset="0"/>
                  <a:cs typeface="Lubalin Graph Avanza Book" charset="0"/>
                </a:rPr>
                <a:t>Pension</a:t>
              </a:r>
              <a:endParaRPr lang="sv-SE" sz="2000" dirty="0">
                <a:latin typeface="+mj-lt"/>
                <a:ea typeface="Lubalin Graph Avanza Book" charset="0"/>
                <a:cs typeface="Lubalin Graph Avanza Book" charset="0"/>
              </a:endParaRPr>
            </a:p>
            <a:p>
              <a:endParaRPr lang="sv-SE" sz="1400" dirty="0">
                <a:latin typeface="+mj-lt"/>
              </a:endParaRPr>
            </a:p>
          </p:txBody>
        </p:sp>
        <p:cxnSp>
          <p:nvCxnSpPr>
            <p:cNvPr id="32" name="Straight Arrow Connector 5"/>
            <p:cNvCxnSpPr/>
            <p:nvPr/>
          </p:nvCxnSpPr>
          <p:spPr>
            <a:xfrm>
              <a:off x="842633" y="5011000"/>
              <a:ext cx="69971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284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920B509-E041-9E42-A2A2-5DC1B4A15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a:extLst>
              <a:ext uri="{FF2B5EF4-FFF2-40B4-BE49-F238E27FC236}">
                <a16:creationId xmlns:a16="http://schemas.microsoft.com/office/drawing/2014/main" id="{0618F09B-4193-4C44-8C67-6761E8143443}"/>
              </a:ext>
            </a:extLst>
          </p:cNvPr>
          <p:cNvSpPr/>
          <p:nvPr/>
        </p:nvSpPr>
        <p:spPr>
          <a:xfrm>
            <a:off x="1" y="-1"/>
            <a:ext cx="12191999" cy="6858000"/>
          </a:xfrm>
          <a:prstGeom prst="rect">
            <a:avLst/>
          </a:prstGeom>
          <a:solidFill>
            <a:srgbClr val="009CB3">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1628558" cy="167472"/>
          </a:xfrm>
          <a:prstGeom prst="rect">
            <a:avLst/>
          </a:prstGeom>
          <a:solidFill>
            <a:schemeClr val="bg1"/>
          </a:solidFill>
        </p:spPr>
        <p:txBody>
          <a:bodyPr wrap="square" rtlCol="0" anchor="ctr" anchorCtr="0">
            <a:noAutofit/>
          </a:bodyPr>
          <a:lstStyle/>
          <a:p>
            <a:pPr marL="44450" indent="-44450"/>
            <a:r>
              <a:rPr lang="sv-SE" sz="800" dirty="0">
                <a:solidFill>
                  <a:srgbClr val="009CB3"/>
                </a:solidFill>
                <a:latin typeface="+mj-lt"/>
                <a:ea typeface="Arial" charset="0"/>
                <a:cs typeface="Arial" charset="0"/>
              </a:rPr>
              <a:t>BÄTTRE BALANS I DITT SPARANDE</a:t>
            </a:r>
          </a:p>
        </p:txBody>
      </p:sp>
      <p:sp>
        <p:nvSpPr>
          <p:cNvPr id="13" name="textruta 12">
            <a:extLst>
              <a:ext uri="{FF2B5EF4-FFF2-40B4-BE49-F238E27FC236}">
                <a16:creationId xmlns:a16="http://schemas.microsoft.com/office/drawing/2014/main" id="{F09C8813-8F64-5C45-8E7F-7C818E6D21AF}"/>
              </a:ext>
            </a:extLst>
          </p:cNvPr>
          <p:cNvSpPr txBox="1"/>
          <p:nvPr/>
        </p:nvSpPr>
        <p:spPr>
          <a:xfrm>
            <a:off x="1660697" y="1736003"/>
            <a:ext cx="9117875" cy="2583105"/>
          </a:xfrm>
          <a:prstGeom prst="rect">
            <a:avLst/>
          </a:prstGeom>
          <a:noFill/>
        </p:spPr>
        <p:txBody>
          <a:bodyPr wrap="square" rtlCol="0" anchor="ctr">
            <a:noAutofit/>
          </a:bodyPr>
          <a:lstStyle/>
          <a:p>
            <a:pPr algn="ctr"/>
            <a:endParaRPr lang="sv-SE" sz="2800" dirty="0">
              <a:solidFill>
                <a:schemeClr val="bg1"/>
              </a:solidFill>
              <a:latin typeface="Calibri Light" panose="020F0302020204030204" pitchFamily="34" charset="0"/>
              <a:ea typeface="Arial" charset="0"/>
              <a:cs typeface="Calibri Light" panose="020F0302020204030204" pitchFamily="34" charset="0"/>
            </a:endParaRPr>
          </a:p>
          <a:p>
            <a:pPr algn="ctr"/>
            <a:r>
              <a:rPr lang="sv-SE" sz="3600" b="1" dirty="0">
                <a:solidFill>
                  <a:prstClr val="white"/>
                </a:solidFill>
                <a:latin typeface="+mj-lt"/>
                <a:ea typeface="Arial" charset="0"/>
                <a:cs typeface="Calibri Light" panose="020F0302020204030204" pitchFamily="34" charset="0"/>
              </a:rPr>
              <a:t>Tre steg till ett bättre sparande</a:t>
            </a:r>
          </a:p>
        </p:txBody>
      </p:sp>
    </p:spTree>
    <p:extLst>
      <p:ext uri="{BB962C8B-B14F-4D97-AF65-F5344CB8AC3E}">
        <p14:creationId xmlns:p14="http://schemas.microsoft.com/office/powerpoint/2010/main" val="125892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6469935"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Steg 1: Bättre balans</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153255" cy="579237"/>
            <a:chOff x="263374" y="6036660"/>
            <a:chExt cx="215325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570210"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BÄTTRE BALANS I DITT SPARANDE</a:t>
              </a:r>
            </a:p>
          </p:txBody>
        </p:sp>
      </p:grpSp>
      <p:sp>
        <p:nvSpPr>
          <p:cNvPr id="36" name="TextBox 1">
            <a:extLst>
              <a:ext uri="{FF2B5EF4-FFF2-40B4-BE49-F238E27FC236}">
                <a16:creationId xmlns:a16="http://schemas.microsoft.com/office/drawing/2014/main" id="{BEC00553-A3AA-497A-8E16-8E00D550105F}"/>
              </a:ext>
            </a:extLst>
          </p:cNvPr>
          <p:cNvSpPr txBox="1"/>
          <p:nvPr/>
        </p:nvSpPr>
        <p:spPr>
          <a:xfrm>
            <a:off x="8360229" y="2478414"/>
            <a:ext cx="914400" cy="400110"/>
          </a:xfrm>
          <a:prstGeom prst="rect">
            <a:avLst/>
          </a:prstGeom>
          <a:noFill/>
        </p:spPr>
        <p:txBody>
          <a:bodyPr wrap="square" rtlCol="0">
            <a:spAutoFit/>
          </a:bodyPr>
          <a:lstStyle/>
          <a:p>
            <a:r>
              <a:rPr lang="sv-SE" sz="2000" dirty="0">
                <a:solidFill>
                  <a:srgbClr val="00B050"/>
                </a:solidFill>
              </a:rPr>
              <a:t>2990</a:t>
            </a:r>
          </a:p>
        </p:txBody>
      </p:sp>
      <p:pic>
        <p:nvPicPr>
          <p:cNvPr id="4" name="Bildobjekt 3">
            <a:extLst>
              <a:ext uri="{FF2B5EF4-FFF2-40B4-BE49-F238E27FC236}">
                <a16:creationId xmlns:a16="http://schemas.microsoft.com/office/drawing/2014/main" id="{19F0BC36-176E-CB46-ACDB-DCD0CA0233E5}"/>
              </a:ext>
            </a:extLst>
          </p:cNvPr>
          <p:cNvPicPr>
            <a:picLocks noChangeAspect="1"/>
          </p:cNvPicPr>
          <p:nvPr/>
        </p:nvPicPr>
        <p:blipFill>
          <a:blip r:embed="rId4"/>
          <a:stretch>
            <a:fillRect/>
          </a:stretch>
        </p:blipFill>
        <p:spPr>
          <a:xfrm>
            <a:off x="1029854" y="1790051"/>
            <a:ext cx="7926313" cy="4203097"/>
          </a:xfrm>
          <a:prstGeom prst="rect">
            <a:avLst/>
          </a:prstGeom>
        </p:spPr>
      </p:pic>
    </p:spTree>
    <p:extLst>
      <p:ext uri="{BB962C8B-B14F-4D97-AF65-F5344CB8AC3E}">
        <p14:creationId xmlns:p14="http://schemas.microsoft.com/office/powerpoint/2010/main" val="388207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6469935"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Tiden avgör sparvalet</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153255" cy="579237"/>
            <a:chOff x="263374" y="6036660"/>
            <a:chExt cx="215325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570210"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BÄTTRE BALANS I DITT SPARANDE</a:t>
              </a:r>
            </a:p>
          </p:txBody>
        </p:sp>
      </p:grpSp>
      <p:grpSp>
        <p:nvGrpSpPr>
          <p:cNvPr id="11" name="Grupp 10"/>
          <p:cNvGrpSpPr/>
          <p:nvPr/>
        </p:nvGrpSpPr>
        <p:grpSpPr>
          <a:xfrm>
            <a:off x="2244161" y="1911796"/>
            <a:ext cx="7317286" cy="3962147"/>
            <a:chOff x="606841" y="1537259"/>
            <a:chExt cx="7724772" cy="4182790"/>
          </a:xfrm>
        </p:grpSpPr>
        <p:sp>
          <p:nvSpPr>
            <p:cNvPr id="12" name="textruta 11"/>
            <p:cNvSpPr txBox="1"/>
            <p:nvPr/>
          </p:nvSpPr>
          <p:spPr>
            <a:xfrm>
              <a:off x="1402050" y="4380121"/>
              <a:ext cx="1293301" cy="747307"/>
            </a:xfrm>
            <a:prstGeom prst="rect">
              <a:avLst/>
            </a:prstGeom>
            <a:noFill/>
          </p:spPr>
          <p:txBody>
            <a:bodyPr wrap="none" rtlCol="0">
              <a:spAutoFit/>
            </a:bodyPr>
            <a:lstStyle/>
            <a:p>
              <a:r>
                <a:rPr lang="sv-SE" sz="2000" dirty="0">
                  <a:latin typeface="+mj-lt"/>
                  <a:ea typeface="Lubalin Graph Avanza Book" charset="0"/>
                  <a:cs typeface="Lubalin Graph Avanza Book" charset="0"/>
                </a:rPr>
                <a:t>Sparkonto</a:t>
              </a:r>
              <a:endParaRPr lang="sv-SE" sz="2800" dirty="0">
                <a:latin typeface="+mj-lt"/>
                <a:ea typeface="Lubalin Graph Avanza Book" charset="0"/>
                <a:cs typeface="Lubalin Graph Avanza Book" charset="0"/>
              </a:endParaRPr>
            </a:p>
            <a:p>
              <a:endParaRPr lang="sv-SE" sz="2000" dirty="0">
                <a:latin typeface="+mj-lt"/>
              </a:endParaRPr>
            </a:p>
          </p:txBody>
        </p:sp>
        <p:sp>
          <p:nvSpPr>
            <p:cNvPr id="14" name="textruta 13"/>
            <p:cNvSpPr txBox="1"/>
            <p:nvPr/>
          </p:nvSpPr>
          <p:spPr>
            <a:xfrm>
              <a:off x="4089442" y="3488578"/>
              <a:ext cx="1303524" cy="747307"/>
            </a:xfrm>
            <a:prstGeom prst="rect">
              <a:avLst/>
            </a:prstGeom>
            <a:noFill/>
          </p:spPr>
          <p:txBody>
            <a:bodyPr wrap="none" rtlCol="0">
              <a:spAutoFit/>
            </a:bodyPr>
            <a:lstStyle/>
            <a:p>
              <a:r>
                <a:rPr lang="sv-SE" sz="2000" dirty="0">
                  <a:latin typeface="+mj-lt"/>
                  <a:ea typeface="Lubalin Graph Avanza Book" charset="0"/>
                  <a:cs typeface="Lubalin Graph Avanza Book" charset="0"/>
                </a:rPr>
                <a:t>Blandfond</a:t>
              </a:r>
              <a:endParaRPr lang="sv-SE" sz="2800" dirty="0">
                <a:latin typeface="+mj-lt"/>
                <a:ea typeface="Lubalin Graph Avanza Book" charset="0"/>
                <a:cs typeface="Lubalin Graph Avanza Book" charset="0"/>
              </a:endParaRPr>
            </a:p>
            <a:p>
              <a:endParaRPr lang="sv-SE" sz="2000" dirty="0">
                <a:latin typeface="+mj-lt"/>
              </a:endParaRPr>
            </a:p>
          </p:txBody>
        </p:sp>
        <p:sp>
          <p:nvSpPr>
            <p:cNvPr id="15" name="textruta 14"/>
            <p:cNvSpPr txBox="1"/>
            <p:nvPr/>
          </p:nvSpPr>
          <p:spPr>
            <a:xfrm>
              <a:off x="6717861" y="2446046"/>
              <a:ext cx="1468756" cy="422391"/>
            </a:xfrm>
            <a:prstGeom prst="rect">
              <a:avLst/>
            </a:prstGeom>
            <a:noFill/>
          </p:spPr>
          <p:txBody>
            <a:bodyPr wrap="none" rtlCol="0">
              <a:spAutoFit/>
            </a:bodyPr>
            <a:lstStyle/>
            <a:p>
              <a:r>
                <a:rPr lang="sv-SE" sz="2000" dirty="0">
                  <a:latin typeface="+mj-lt"/>
                  <a:ea typeface="Lubalin Graph Avanza Book" charset="0"/>
                  <a:cs typeface="Lubalin Graph Avanza Book" charset="0"/>
                </a:rPr>
                <a:t>Aktiefonder</a:t>
              </a:r>
              <a:endParaRPr lang="sv-SE" sz="1600" dirty="0">
                <a:latin typeface="+mj-lt"/>
              </a:endParaRPr>
            </a:p>
          </p:txBody>
        </p:sp>
        <p:cxnSp>
          <p:nvCxnSpPr>
            <p:cNvPr id="16" name="Straight Arrow Connector 5"/>
            <p:cNvCxnSpPr/>
            <p:nvPr/>
          </p:nvCxnSpPr>
          <p:spPr>
            <a:xfrm flipV="1">
              <a:off x="1252469" y="1537259"/>
              <a:ext cx="7952" cy="35449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1919526" y="5070217"/>
              <a:ext cx="955358" cy="649832"/>
            </a:xfrm>
            <a:prstGeom prst="rect">
              <a:avLst/>
            </a:prstGeom>
            <a:noFill/>
          </p:spPr>
          <p:txBody>
            <a:bodyPr wrap="square" rtlCol="0">
              <a:spAutoFit/>
            </a:bodyPr>
            <a:lstStyle/>
            <a:p>
              <a:r>
                <a:rPr lang="sv-SE" sz="2000" dirty="0">
                  <a:latin typeface="+mj-lt"/>
                  <a:ea typeface="Lubalin Graph Avanza Book" charset="0"/>
                  <a:cs typeface="Lubalin Graph Avanza Book" charset="0"/>
                </a:rPr>
                <a:t>0-2 år</a:t>
              </a:r>
            </a:p>
            <a:p>
              <a:endParaRPr lang="sv-SE" sz="1400" dirty="0">
                <a:latin typeface="+mj-lt"/>
              </a:endParaRPr>
            </a:p>
          </p:txBody>
        </p:sp>
        <p:sp>
          <p:nvSpPr>
            <p:cNvPr id="19" name="textruta 18"/>
            <p:cNvSpPr txBox="1"/>
            <p:nvPr/>
          </p:nvSpPr>
          <p:spPr>
            <a:xfrm>
              <a:off x="4728525" y="5082215"/>
              <a:ext cx="987198" cy="422391"/>
            </a:xfrm>
            <a:prstGeom prst="rect">
              <a:avLst/>
            </a:prstGeom>
            <a:noFill/>
          </p:spPr>
          <p:txBody>
            <a:bodyPr wrap="square" rtlCol="0">
              <a:spAutoFit/>
            </a:bodyPr>
            <a:lstStyle/>
            <a:p>
              <a:r>
                <a:rPr lang="sv-SE" sz="2000" dirty="0">
                  <a:latin typeface="+mj-lt"/>
                  <a:ea typeface="Lubalin Graph Avanza Book" charset="0"/>
                  <a:cs typeface="Lubalin Graph Avanza Book" charset="0"/>
                </a:rPr>
                <a:t>3-5 år</a:t>
              </a:r>
            </a:p>
          </p:txBody>
        </p:sp>
        <p:sp>
          <p:nvSpPr>
            <p:cNvPr id="20" name="textruta 19"/>
            <p:cNvSpPr txBox="1"/>
            <p:nvPr/>
          </p:nvSpPr>
          <p:spPr>
            <a:xfrm>
              <a:off x="7396164" y="5103698"/>
              <a:ext cx="935449" cy="422391"/>
            </a:xfrm>
            <a:prstGeom prst="rect">
              <a:avLst/>
            </a:prstGeom>
            <a:noFill/>
          </p:spPr>
          <p:txBody>
            <a:bodyPr wrap="square" rtlCol="0">
              <a:spAutoFit/>
            </a:bodyPr>
            <a:lstStyle/>
            <a:p>
              <a:r>
                <a:rPr lang="sv-SE" sz="2000" dirty="0">
                  <a:latin typeface="+mj-lt"/>
                  <a:ea typeface="Lubalin Graph Avanza Book" charset="0"/>
                  <a:cs typeface="Lubalin Graph Avanza Book" charset="0"/>
                </a:rPr>
                <a:t>+5 år</a:t>
              </a:r>
            </a:p>
          </p:txBody>
        </p:sp>
        <p:sp>
          <p:nvSpPr>
            <p:cNvPr id="21" name="textruta 20"/>
            <p:cNvSpPr txBox="1"/>
            <p:nvPr/>
          </p:nvSpPr>
          <p:spPr>
            <a:xfrm rot="16200000">
              <a:off x="69774" y="3150816"/>
              <a:ext cx="1771914" cy="422391"/>
            </a:xfrm>
            <a:prstGeom prst="rect">
              <a:avLst/>
            </a:prstGeom>
            <a:noFill/>
          </p:spPr>
          <p:txBody>
            <a:bodyPr wrap="square" rtlCol="0">
              <a:spAutoFit/>
            </a:bodyPr>
            <a:lstStyle/>
            <a:p>
              <a:r>
                <a:rPr lang="sv-SE" sz="2000" dirty="0">
                  <a:latin typeface="+mj-lt"/>
                  <a:ea typeface="Lubalin Graph Avanza Book" charset="0"/>
                  <a:cs typeface="Lubalin Graph Avanza Book" charset="0"/>
                </a:rPr>
                <a:t>Tillväxt</a:t>
              </a:r>
            </a:p>
          </p:txBody>
        </p:sp>
        <p:sp>
          <p:nvSpPr>
            <p:cNvPr id="22" name="textruta 21"/>
            <p:cNvSpPr txBox="1"/>
            <p:nvPr/>
          </p:nvSpPr>
          <p:spPr>
            <a:xfrm>
              <a:off x="606841" y="1759502"/>
              <a:ext cx="955358" cy="649832"/>
            </a:xfrm>
            <a:prstGeom prst="rect">
              <a:avLst/>
            </a:prstGeom>
            <a:noFill/>
          </p:spPr>
          <p:txBody>
            <a:bodyPr wrap="square" rtlCol="0">
              <a:spAutoFit/>
            </a:bodyPr>
            <a:lstStyle/>
            <a:p>
              <a:r>
                <a:rPr lang="sv-SE" sz="2000" dirty="0">
                  <a:latin typeface="+mj-lt"/>
                  <a:ea typeface="Lubalin Graph Avanza Book" charset="0"/>
                  <a:cs typeface="Lubalin Graph Avanza Book" charset="0"/>
                </a:rPr>
                <a:t>8%</a:t>
              </a:r>
            </a:p>
            <a:p>
              <a:endParaRPr lang="sv-SE" sz="1400" dirty="0">
                <a:latin typeface="+mj-lt"/>
              </a:endParaRPr>
            </a:p>
          </p:txBody>
        </p:sp>
        <p:cxnSp>
          <p:nvCxnSpPr>
            <p:cNvPr id="23" name="Straight Arrow Connector 5"/>
            <p:cNvCxnSpPr/>
            <p:nvPr/>
          </p:nvCxnSpPr>
          <p:spPr>
            <a:xfrm>
              <a:off x="1237070" y="5070217"/>
              <a:ext cx="708607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996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080014"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Så kan snittsvensken dela upp sitt sparande</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153255" cy="579237"/>
            <a:chOff x="263374" y="6036660"/>
            <a:chExt cx="215325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570210"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BÄTTRE BALANS I DITT SPARANDE</a:t>
              </a:r>
            </a:p>
          </p:txBody>
        </p:sp>
      </p:grpSp>
      <p:grpSp>
        <p:nvGrpSpPr>
          <p:cNvPr id="3" name="Grupp 2"/>
          <p:cNvGrpSpPr/>
          <p:nvPr/>
        </p:nvGrpSpPr>
        <p:grpSpPr>
          <a:xfrm>
            <a:off x="1308149" y="1595614"/>
            <a:ext cx="9564156" cy="4669109"/>
            <a:chOff x="1333621" y="1325061"/>
            <a:chExt cx="9564156" cy="4669109"/>
          </a:xfrm>
        </p:grpSpPr>
        <p:graphicFrame>
          <p:nvGraphicFramePr>
            <p:cNvPr id="24" name="Diagram 23"/>
            <p:cNvGraphicFramePr>
              <a:graphicFrameLocks/>
            </p:cNvGraphicFramePr>
            <p:nvPr>
              <p:extLst>
                <p:ext uri="{D42A27DB-BD31-4B8C-83A1-F6EECF244321}">
                  <p14:modId xmlns:p14="http://schemas.microsoft.com/office/powerpoint/2010/main" val="3828652605"/>
                </p:ext>
              </p:extLst>
            </p:nvPr>
          </p:nvGraphicFramePr>
          <p:xfrm>
            <a:off x="1333621" y="1789052"/>
            <a:ext cx="5018941" cy="3426282"/>
          </p:xfrm>
          <a:graphic>
            <a:graphicData uri="http://schemas.openxmlformats.org/drawingml/2006/chart">
              <c:chart xmlns:c="http://schemas.openxmlformats.org/drawingml/2006/chart" xmlns:r="http://schemas.openxmlformats.org/officeDocument/2006/relationships" r:id="rId4"/>
            </a:graphicData>
          </a:graphic>
        </p:graphicFrame>
        <p:grpSp>
          <p:nvGrpSpPr>
            <p:cNvPr id="37" name="Grupp 36"/>
            <p:cNvGrpSpPr/>
            <p:nvPr/>
          </p:nvGrpSpPr>
          <p:grpSpPr>
            <a:xfrm>
              <a:off x="2467393" y="1325061"/>
              <a:ext cx="8430384" cy="4669109"/>
              <a:chOff x="709074" y="1510748"/>
              <a:chExt cx="8783890" cy="4864896"/>
            </a:xfrm>
          </p:grpSpPr>
          <p:graphicFrame>
            <p:nvGraphicFramePr>
              <p:cNvPr id="38" name="Diagram 37"/>
              <p:cNvGraphicFramePr>
                <a:graphicFrameLocks/>
              </p:cNvGraphicFramePr>
              <p:nvPr>
                <p:extLst>
                  <p:ext uri="{D42A27DB-BD31-4B8C-83A1-F6EECF244321}">
                    <p14:modId xmlns:p14="http://schemas.microsoft.com/office/powerpoint/2010/main" val="4293355245"/>
                  </p:ext>
                </p:extLst>
              </p:nvPr>
            </p:nvGraphicFramePr>
            <p:xfrm>
              <a:off x="3949414" y="2188299"/>
              <a:ext cx="5543550" cy="3441700"/>
            </p:xfrm>
            <a:graphic>
              <a:graphicData uri="http://schemas.openxmlformats.org/drawingml/2006/chart">
                <c:chart xmlns:c="http://schemas.openxmlformats.org/drawingml/2006/chart" xmlns:r="http://schemas.openxmlformats.org/officeDocument/2006/relationships" r:id="rId5"/>
              </a:graphicData>
            </a:graphic>
          </p:graphicFrame>
          <p:sp>
            <p:nvSpPr>
              <p:cNvPr id="39" name="textruta 38"/>
              <p:cNvSpPr txBox="1"/>
              <p:nvPr/>
            </p:nvSpPr>
            <p:spPr>
              <a:xfrm>
                <a:off x="1680425" y="3280055"/>
                <a:ext cx="651720" cy="737569"/>
              </a:xfrm>
              <a:prstGeom prst="rect">
                <a:avLst/>
              </a:prstGeom>
              <a:noFill/>
            </p:spPr>
            <p:txBody>
              <a:bodyPr wrap="none" rtlCol="0">
                <a:spAutoFit/>
              </a:bodyPr>
              <a:lstStyle/>
              <a:p>
                <a:r>
                  <a:rPr lang="sv-SE" sz="2000" dirty="0">
                    <a:latin typeface="+mj-lt"/>
                    <a:ea typeface="Lubalin Graph Avanza Book" charset="0"/>
                    <a:cs typeface="Lubalin Graph Avanza Book" charset="0"/>
                  </a:rPr>
                  <a:t>40%</a:t>
                </a:r>
              </a:p>
              <a:p>
                <a:endParaRPr lang="sv-SE" sz="2000" dirty="0">
                  <a:latin typeface="+mj-lt"/>
                </a:endParaRPr>
              </a:p>
            </p:txBody>
          </p:sp>
          <p:sp>
            <p:nvSpPr>
              <p:cNvPr id="40" name="textruta 39"/>
              <p:cNvSpPr txBox="1"/>
              <p:nvPr/>
            </p:nvSpPr>
            <p:spPr>
              <a:xfrm>
                <a:off x="969508" y="1510748"/>
                <a:ext cx="695948" cy="737569"/>
              </a:xfrm>
              <a:prstGeom prst="rect">
                <a:avLst/>
              </a:prstGeom>
              <a:noFill/>
            </p:spPr>
            <p:txBody>
              <a:bodyPr wrap="none" rtlCol="0">
                <a:spAutoFit/>
              </a:bodyPr>
              <a:lstStyle/>
              <a:p>
                <a:pPr algn="ctr"/>
                <a:r>
                  <a:rPr lang="sv-SE" sz="2000" dirty="0">
                    <a:latin typeface="+mj-lt"/>
                    <a:ea typeface="Lubalin Graph Avanza Book" charset="0"/>
                    <a:cs typeface="Lubalin Graph Avanza Book" charset="0"/>
                  </a:rPr>
                  <a:t>Idag</a:t>
                </a:r>
              </a:p>
              <a:p>
                <a:endParaRPr lang="sv-SE" sz="2000" dirty="0">
                  <a:latin typeface="+mj-lt"/>
                </a:endParaRPr>
              </a:p>
            </p:txBody>
          </p:sp>
          <p:sp>
            <p:nvSpPr>
              <p:cNvPr id="41" name="textruta 40"/>
              <p:cNvSpPr txBox="1"/>
              <p:nvPr/>
            </p:nvSpPr>
            <p:spPr>
              <a:xfrm>
                <a:off x="6260574" y="1541803"/>
                <a:ext cx="921228" cy="737569"/>
              </a:xfrm>
              <a:prstGeom prst="rect">
                <a:avLst/>
              </a:prstGeom>
              <a:noFill/>
            </p:spPr>
            <p:txBody>
              <a:bodyPr wrap="none" rtlCol="0">
                <a:spAutoFit/>
              </a:bodyPr>
              <a:lstStyle/>
              <a:p>
                <a:pPr algn="ctr"/>
                <a:r>
                  <a:rPr lang="sv-SE" sz="2000" dirty="0">
                    <a:latin typeface="+mj-lt"/>
                    <a:ea typeface="Lubalin Graph Avanza Book" charset="0"/>
                    <a:cs typeface="Lubalin Graph Avanza Book" charset="0"/>
                  </a:rPr>
                  <a:t>Bättre</a:t>
                </a:r>
                <a:endParaRPr lang="sv-SE" sz="2400" dirty="0">
                  <a:latin typeface="+mj-lt"/>
                  <a:ea typeface="Lubalin Graph Avanza Book" charset="0"/>
                  <a:cs typeface="Lubalin Graph Avanza Book" charset="0"/>
                </a:endParaRPr>
              </a:p>
              <a:p>
                <a:endParaRPr lang="sv-SE" sz="2000" dirty="0">
                  <a:latin typeface="+mj-lt"/>
                </a:endParaRPr>
              </a:p>
            </p:txBody>
          </p:sp>
          <p:sp>
            <p:nvSpPr>
              <p:cNvPr id="42" name="textruta 41"/>
              <p:cNvSpPr txBox="1"/>
              <p:nvPr/>
            </p:nvSpPr>
            <p:spPr>
              <a:xfrm>
                <a:off x="6987767" y="3299853"/>
                <a:ext cx="651720" cy="416888"/>
              </a:xfrm>
              <a:prstGeom prst="rect">
                <a:avLst/>
              </a:prstGeom>
              <a:noFill/>
            </p:spPr>
            <p:txBody>
              <a:bodyPr wrap="none" rtlCol="0">
                <a:spAutoFit/>
              </a:bodyPr>
              <a:lstStyle/>
              <a:p>
                <a:r>
                  <a:rPr lang="sv-SE" sz="2000" dirty="0">
                    <a:latin typeface="+mj-lt"/>
                    <a:ea typeface="Lubalin Graph Avanza Book" charset="0"/>
                    <a:cs typeface="Lubalin Graph Avanza Book" charset="0"/>
                  </a:rPr>
                  <a:t>75%</a:t>
                </a:r>
              </a:p>
            </p:txBody>
          </p:sp>
          <p:sp>
            <p:nvSpPr>
              <p:cNvPr id="45" name="textruta 44"/>
              <p:cNvSpPr txBox="1"/>
              <p:nvPr/>
            </p:nvSpPr>
            <p:spPr>
              <a:xfrm>
                <a:off x="6004496" y="5638075"/>
                <a:ext cx="1433384" cy="737569"/>
              </a:xfrm>
              <a:prstGeom prst="rect">
                <a:avLst/>
              </a:prstGeom>
              <a:noFill/>
            </p:spPr>
            <p:txBody>
              <a:bodyPr wrap="none" rtlCol="0">
                <a:spAutoFit/>
              </a:bodyPr>
              <a:lstStyle/>
              <a:p>
                <a:pPr algn="ctr"/>
                <a:r>
                  <a:rPr lang="sv-SE" sz="2000" dirty="0">
                    <a:latin typeface="+mj-lt"/>
                    <a:ea typeface="Lubalin Graph Avanza Book" charset="0"/>
                    <a:cs typeface="Lubalin Graph Avanza Book" charset="0"/>
                  </a:rPr>
                  <a:t>5-6% per år</a:t>
                </a:r>
              </a:p>
              <a:p>
                <a:endParaRPr lang="sv-SE" sz="2000" dirty="0">
                  <a:latin typeface="+mj-lt"/>
                </a:endParaRPr>
              </a:p>
            </p:txBody>
          </p:sp>
          <p:sp>
            <p:nvSpPr>
              <p:cNvPr id="46" name="textruta 45"/>
              <p:cNvSpPr txBox="1"/>
              <p:nvPr/>
            </p:nvSpPr>
            <p:spPr>
              <a:xfrm>
                <a:off x="709074" y="5647057"/>
                <a:ext cx="1433384" cy="416888"/>
              </a:xfrm>
              <a:prstGeom prst="rect">
                <a:avLst/>
              </a:prstGeom>
              <a:noFill/>
            </p:spPr>
            <p:txBody>
              <a:bodyPr wrap="none" rtlCol="0">
                <a:spAutoFit/>
              </a:bodyPr>
              <a:lstStyle/>
              <a:p>
                <a:pPr algn="ctr"/>
                <a:r>
                  <a:rPr lang="sv-SE" sz="2000" dirty="0">
                    <a:latin typeface="+mj-lt"/>
                    <a:ea typeface="Lubalin Graph Avanza Book" charset="0"/>
                    <a:cs typeface="Lubalin Graph Avanza Book" charset="0"/>
                  </a:rPr>
                  <a:t>2-3% per år</a:t>
                </a:r>
              </a:p>
            </p:txBody>
          </p:sp>
        </p:grpSp>
      </p:grpSp>
    </p:spTree>
    <p:extLst>
      <p:ext uri="{BB962C8B-B14F-4D97-AF65-F5344CB8AC3E}">
        <p14:creationId xmlns:p14="http://schemas.microsoft.com/office/powerpoint/2010/main" val="95808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01" y="0"/>
            <a:ext cx="6107043" cy="6870191"/>
          </a:xfrm>
          <a:prstGeom prst="rect">
            <a:avLst/>
          </a:prstGeom>
        </p:spPr>
      </p:pic>
      <p:sp>
        <p:nvSpPr>
          <p:cNvPr id="14" name="textruta 13"/>
          <p:cNvSpPr txBox="1"/>
          <p:nvPr/>
        </p:nvSpPr>
        <p:spPr>
          <a:xfrm>
            <a:off x="7079868" y="1557867"/>
            <a:ext cx="3960666" cy="523482"/>
          </a:xfrm>
          <a:prstGeom prst="rect">
            <a:avLst/>
          </a:prstGeom>
          <a:noFill/>
        </p:spPr>
        <p:txBody>
          <a:bodyPr wrap="square" rtlCol="0" anchor="t">
            <a:noAutofit/>
          </a:bodyPr>
          <a:lstStyle/>
          <a:p>
            <a:r>
              <a:rPr lang="sv-SE" sz="2800" b="1" dirty="0">
                <a:solidFill>
                  <a:prstClr val="black"/>
                </a:solidFill>
                <a:latin typeface="Calibri" panose="020F0502020204030204" pitchFamily="34" charset="0"/>
                <a:ea typeface="Arial" charset="0"/>
                <a:cs typeface="Calibri" panose="020F0502020204030204" pitchFamily="34" charset="0"/>
              </a:rPr>
              <a:t>Steg 2: Rätt fonder</a:t>
            </a:r>
          </a:p>
        </p:txBody>
      </p:sp>
      <p:sp>
        <p:nvSpPr>
          <p:cNvPr id="15" name="textruta 14"/>
          <p:cNvSpPr txBox="1"/>
          <p:nvPr/>
        </p:nvSpPr>
        <p:spPr>
          <a:xfrm>
            <a:off x="7079868" y="2081475"/>
            <a:ext cx="4355211" cy="2119371"/>
          </a:xfrm>
          <a:prstGeom prst="rect">
            <a:avLst/>
          </a:prstGeom>
          <a:noFill/>
        </p:spPr>
        <p:txBody>
          <a:bodyPr wrap="square" rtlCol="0" anchor="t">
            <a:noAutofit/>
          </a:bodyPr>
          <a:lstStyle/>
          <a:p>
            <a:pPr>
              <a:tabLst>
                <a:tab pos="214313" algn="l"/>
              </a:tabLst>
            </a:pPr>
            <a:r>
              <a:rPr lang="sv-SE" sz="2000" b="1" dirty="0">
                <a:latin typeface="+mj-lt"/>
                <a:ea typeface="Arial" charset="0"/>
                <a:cs typeface="Arial" charset="0"/>
              </a:rPr>
              <a:t>Tre basfonder</a:t>
            </a:r>
          </a:p>
          <a:p>
            <a:pPr>
              <a:tabLst>
                <a:tab pos="214313" algn="l"/>
              </a:tabLst>
            </a:pPr>
            <a:r>
              <a:rPr lang="sv-SE" sz="2000" dirty="0">
                <a:ea typeface="Arial" charset="0"/>
                <a:cs typeface="Arial" charset="0"/>
              </a:rPr>
              <a:t>• </a:t>
            </a:r>
            <a:r>
              <a:rPr lang="sv-SE" sz="2000" dirty="0">
                <a:latin typeface="+mj-lt"/>
                <a:ea typeface="Arial" charset="0"/>
                <a:cs typeface="Arial" charset="0"/>
              </a:rPr>
              <a:t>Globalfond</a:t>
            </a:r>
          </a:p>
          <a:p>
            <a:pPr>
              <a:tabLst>
                <a:tab pos="214313" algn="l"/>
              </a:tabLst>
            </a:pPr>
            <a:r>
              <a:rPr lang="sv-SE" sz="2000" dirty="0">
                <a:ea typeface="Arial" charset="0"/>
                <a:cs typeface="Arial" charset="0"/>
              </a:rPr>
              <a:t>• </a:t>
            </a:r>
            <a:r>
              <a:rPr lang="sv-SE" sz="2000" dirty="0">
                <a:latin typeface="+mj-lt"/>
                <a:ea typeface="Arial" charset="0"/>
                <a:cs typeface="Arial" charset="0"/>
              </a:rPr>
              <a:t>Sverigefond</a:t>
            </a:r>
          </a:p>
          <a:p>
            <a:pPr>
              <a:tabLst>
                <a:tab pos="214313" algn="l"/>
              </a:tabLst>
            </a:pPr>
            <a:r>
              <a:rPr lang="sv-SE" sz="2000" dirty="0">
                <a:ea typeface="Arial" charset="0"/>
                <a:cs typeface="Arial" charset="0"/>
              </a:rPr>
              <a:t>• </a:t>
            </a:r>
            <a:r>
              <a:rPr lang="sv-SE" sz="2000" dirty="0">
                <a:latin typeface="+mj-lt"/>
                <a:ea typeface="Arial" charset="0"/>
                <a:cs typeface="Arial" charset="0"/>
              </a:rPr>
              <a:t>Tillväxtmarknadsfond	</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1567598"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latin typeface="+mj-lt"/>
                <a:ea typeface="Arial" charset="0"/>
                <a:cs typeface="Arial" charset="0"/>
              </a:rPr>
              <a:t>BÄTTRE BALANS I DITT SPARANDE</a:t>
            </a:r>
          </a:p>
        </p:txBody>
      </p:sp>
    </p:spTree>
    <p:extLst>
      <p:ext uri="{BB962C8B-B14F-4D97-AF65-F5344CB8AC3E}">
        <p14:creationId xmlns:p14="http://schemas.microsoft.com/office/powerpoint/2010/main" val="130769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6469935"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En bra </a:t>
            </a:r>
            <a:r>
              <a:rPr lang="sv-SE" sz="2800" b="1" dirty="0" err="1">
                <a:latin typeface="Calibri" panose="020F0502020204030204" pitchFamily="34" charset="0"/>
                <a:ea typeface="Arial" charset="0"/>
                <a:cs typeface="Calibri" panose="020F0502020204030204" pitchFamily="34" charset="0"/>
              </a:rPr>
              <a:t>fondmix</a:t>
            </a:r>
            <a:endParaRPr lang="sv-SE" sz="2800" b="1" dirty="0">
              <a:latin typeface="Calibri" panose="020F0502020204030204" pitchFamily="34" charset="0"/>
              <a:ea typeface="Arial" charset="0"/>
              <a:cs typeface="Calibri" panose="020F0502020204030204" pitchFamily="34" charset="0"/>
            </a:endParaRP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153255" cy="579237"/>
            <a:chOff x="263374" y="6036660"/>
            <a:chExt cx="215325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570210"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BÄTTRE BALANS I DITT SPARANDE</a:t>
              </a:r>
            </a:p>
          </p:txBody>
        </p:sp>
      </p:grpSp>
      <p:graphicFrame>
        <p:nvGraphicFramePr>
          <p:cNvPr id="18" name="Content Placeholder 3">
            <a:extLst>
              <a:ext uri="{FF2B5EF4-FFF2-40B4-BE49-F238E27FC236}">
                <a16:creationId xmlns:a16="http://schemas.microsoft.com/office/drawing/2014/main" id="{349D01DF-FADB-4CB9-B5B7-3B82FD33912D}"/>
              </a:ext>
            </a:extLst>
          </p:cNvPr>
          <p:cNvGraphicFramePr>
            <a:graphicFrameLocks/>
          </p:cNvGraphicFramePr>
          <p:nvPr>
            <p:extLst>
              <p:ext uri="{D42A27DB-BD31-4B8C-83A1-F6EECF244321}">
                <p14:modId xmlns:p14="http://schemas.microsoft.com/office/powerpoint/2010/main" val="3545361434"/>
              </p:ext>
            </p:extLst>
          </p:nvPr>
        </p:nvGraphicFramePr>
        <p:xfrm>
          <a:off x="846419" y="2478895"/>
          <a:ext cx="4883036" cy="2996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4">
            <a:extLst>
              <a:ext uri="{FF2B5EF4-FFF2-40B4-BE49-F238E27FC236}">
                <a16:creationId xmlns:a16="http://schemas.microsoft.com/office/drawing/2014/main" id="{269FBDBE-64BE-4651-9B92-49A773F3BE27}"/>
              </a:ext>
            </a:extLst>
          </p:cNvPr>
          <p:cNvGraphicFramePr>
            <a:graphicFrameLocks/>
          </p:cNvGraphicFramePr>
          <p:nvPr>
            <p:extLst>
              <p:ext uri="{D42A27DB-BD31-4B8C-83A1-F6EECF244321}">
                <p14:modId xmlns:p14="http://schemas.microsoft.com/office/powerpoint/2010/main" val="4202658887"/>
              </p:ext>
            </p:extLst>
          </p:nvPr>
        </p:nvGraphicFramePr>
        <p:xfrm>
          <a:off x="5979251" y="2491120"/>
          <a:ext cx="5038104" cy="3010346"/>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15">
            <a:extLst>
              <a:ext uri="{FF2B5EF4-FFF2-40B4-BE49-F238E27FC236}">
                <a16:creationId xmlns:a16="http://schemas.microsoft.com/office/drawing/2014/main" id="{A0DCC98B-48D6-467F-BAAB-9612B76A67B3}"/>
              </a:ext>
            </a:extLst>
          </p:cNvPr>
          <p:cNvSpPr txBox="1"/>
          <p:nvPr/>
        </p:nvSpPr>
        <p:spPr>
          <a:xfrm>
            <a:off x="596623" y="2091010"/>
            <a:ext cx="4081764" cy="400110"/>
          </a:xfrm>
          <a:prstGeom prst="rect">
            <a:avLst/>
          </a:prstGeom>
          <a:noFill/>
        </p:spPr>
        <p:txBody>
          <a:bodyPr wrap="square" rtlCol="0">
            <a:spAutoFit/>
          </a:bodyPr>
          <a:lstStyle/>
          <a:p>
            <a:pPr algn="ctr"/>
            <a:r>
              <a:rPr lang="sv-SE" sz="2000" b="1" dirty="0">
                <a:solidFill>
                  <a:schemeClr val="tx1">
                    <a:alpha val="70000"/>
                  </a:schemeClr>
                </a:solidFill>
                <a:latin typeface="+mj-lt"/>
                <a:cs typeface="Helvetica" panose="020B0604020202020204" pitchFamily="34" charset="0"/>
              </a:rPr>
              <a:t>Den superenkla fördelningen</a:t>
            </a:r>
          </a:p>
        </p:txBody>
      </p:sp>
      <p:sp>
        <p:nvSpPr>
          <p:cNvPr id="22" name="TextBox 15">
            <a:extLst>
              <a:ext uri="{FF2B5EF4-FFF2-40B4-BE49-F238E27FC236}">
                <a16:creationId xmlns:a16="http://schemas.microsoft.com/office/drawing/2014/main" id="{A0DCC98B-48D6-467F-BAAB-9612B76A67B3}"/>
              </a:ext>
            </a:extLst>
          </p:cNvPr>
          <p:cNvSpPr txBox="1"/>
          <p:nvPr/>
        </p:nvSpPr>
        <p:spPr>
          <a:xfrm>
            <a:off x="5729455" y="2091010"/>
            <a:ext cx="4081764" cy="400110"/>
          </a:xfrm>
          <a:prstGeom prst="rect">
            <a:avLst/>
          </a:prstGeom>
          <a:noFill/>
        </p:spPr>
        <p:txBody>
          <a:bodyPr wrap="square" rtlCol="0">
            <a:spAutoFit/>
          </a:bodyPr>
          <a:lstStyle/>
          <a:p>
            <a:pPr algn="ctr"/>
            <a:r>
              <a:rPr lang="sv-SE" sz="2000" b="1" dirty="0">
                <a:solidFill>
                  <a:schemeClr val="tx1">
                    <a:alpha val="70000"/>
                  </a:schemeClr>
                </a:solidFill>
                <a:latin typeface="+mj-lt"/>
                <a:cs typeface="Helvetica" panose="020B0604020202020204" pitchFamily="34" charset="0"/>
              </a:rPr>
              <a:t>Den enkla fördelningen</a:t>
            </a:r>
          </a:p>
        </p:txBody>
      </p:sp>
    </p:spTree>
    <p:extLst>
      <p:ext uri="{BB962C8B-B14F-4D97-AF65-F5344CB8AC3E}">
        <p14:creationId xmlns:p14="http://schemas.microsoft.com/office/powerpoint/2010/main" val="256453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19" grpId="0">
        <p:bldAsOne/>
      </p:bldGraphic>
      <p:bldP spid="21" grpId="0"/>
      <p:bldP spid="22"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9622</TotalTime>
  <Words>2054</Words>
  <Application>Microsoft Office PowerPoint</Application>
  <PresentationFormat>Bredbild</PresentationFormat>
  <Paragraphs>165</Paragraphs>
  <Slides>14</Slides>
  <Notes>14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14</vt:i4>
      </vt:variant>
    </vt:vector>
  </HeadingPairs>
  <TitlesOfParts>
    <vt:vector size="20" baseType="lpstr">
      <vt:lpstr>Arial</vt:lpstr>
      <vt:lpstr>Calibri</vt:lpstr>
      <vt:lpstr>Calibri Light</vt:lpstr>
      <vt:lpstr>Helvetica</vt:lpstr>
      <vt:lpstr>Lubalin Graph Avanza Book</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Office-användare</dc:creator>
  <cp:lastModifiedBy>Vanda Brandt</cp:lastModifiedBy>
  <cp:revision>147</cp:revision>
  <cp:lastPrinted>2020-01-09T09:56:59Z</cp:lastPrinted>
  <dcterms:created xsi:type="dcterms:W3CDTF">2017-01-17T13:01:29Z</dcterms:created>
  <dcterms:modified xsi:type="dcterms:W3CDTF">2022-09-15T06:23:48Z</dcterms:modified>
</cp:coreProperties>
</file>