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87" r:id="rId3"/>
    <p:sldId id="288" r:id="rId4"/>
    <p:sldId id="293" r:id="rId5"/>
    <p:sldId id="1092" r:id="rId6"/>
    <p:sldId id="1093" r:id="rId7"/>
    <p:sldId id="295" r:id="rId8"/>
    <p:sldId id="296" r:id="rId9"/>
    <p:sldId id="298" r:id="rId10"/>
    <p:sldId id="1094" r:id="rId11"/>
    <p:sldId id="300" r:id="rId12"/>
    <p:sldId id="299" r:id="rId13"/>
    <p:sldId id="1095" r:id="rId14"/>
    <p:sldId id="301" r:id="rId15"/>
    <p:sldId id="302" r:id="rId16"/>
    <p:sldId id="1077" r:id="rId17"/>
    <p:sldId id="1096" r:id="rId18"/>
    <p:sldId id="1078" r:id="rId19"/>
    <p:sldId id="1080" r:id="rId20"/>
    <p:sldId id="1081" r:id="rId21"/>
    <p:sldId id="1082" r:id="rId22"/>
    <p:sldId id="1083" r:id="rId23"/>
    <p:sldId id="1084" r:id="rId24"/>
    <p:sldId id="1100" r:id="rId25"/>
    <p:sldId id="1085" r:id="rId26"/>
    <p:sldId id="1086" r:id="rId27"/>
    <p:sldId id="1087" r:id="rId28"/>
    <p:sldId id="1097" r:id="rId29"/>
    <p:sldId id="1098" r:id="rId30"/>
    <p:sldId id="1090" r:id="rId31"/>
    <p:sldId id="1091"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A4D8E2"/>
    <a:srgbClr val="DADADA"/>
    <a:srgbClr val="000000"/>
    <a:srgbClr val="004D5F"/>
    <a:srgbClr val="86BC25"/>
    <a:srgbClr val="212121"/>
    <a:srgbClr val="D9E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9009" autoAdjust="0"/>
  </p:normalViewPr>
  <p:slideViewPr>
    <p:cSldViewPr snapToGrid="0" snapToObjects="1">
      <p:cViewPr varScale="1">
        <p:scale>
          <a:sx n="90" d="100"/>
          <a:sy n="90" d="100"/>
        </p:scale>
        <p:origin x="1710"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8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dirty="0">
                <a:solidFill>
                  <a:schemeClr val="tx1"/>
                </a:solidFill>
                <a:latin typeface="+mj-lt"/>
              </a:rPr>
              <a:t>1%</a:t>
            </a:r>
          </a:p>
        </c:rich>
      </c:tx>
      <c:layout>
        <c:manualLayout>
          <c:xMode val="edge"/>
          <c:yMode val="edge"/>
          <c:x val="0.41961859609627716"/>
          <c:y val="2.989903415059913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A88F-430B-AA69-2785F38352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8F-430B-AA69-2785F38352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8F-430B-AA69-2785F38352EB}"/>
              </c:ext>
            </c:extLst>
          </c:dPt>
          <c:cat>
            <c:strRef>
              <c:f>Blad1!$A$2:$A$4</c:f>
              <c:strCache>
                <c:ptCount val="3"/>
                <c:pt idx="0">
                  <c:v>Sparkapital</c:v>
                </c:pt>
                <c:pt idx="2">
                  <c:v>Avgifter</c:v>
                </c:pt>
              </c:strCache>
            </c:strRef>
          </c:cat>
          <c:val>
            <c:numRef>
              <c:f>Blad1!$B$2:$B$4</c:f>
              <c:numCache>
                <c:formatCode>General</c:formatCode>
                <c:ptCount val="3"/>
                <c:pt idx="0">
                  <c:v>99</c:v>
                </c:pt>
                <c:pt idx="2">
                  <c:v>1</c:v>
                </c:pt>
              </c:numCache>
            </c:numRef>
          </c:val>
          <c:extLst>
            <c:ext xmlns:c16="http://schemas.microsoft.com/office/drawing/2014/chart" uri="{C3380CC4-5D6E-409C-BE32-E72D297353CC}">
              <c16:uniqueId val="{00000006-A88F-430B-AA69-2785F38352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dirty="0">
                <a:solidFill>
                  <a:schemeClr val="tx1"/>
                </a:solidFill>
                <a:latin typeface="+mj-lt"/>
              </a:rPr>
              <a:t>2%</a:t>
            </a:r>
          </a:p>
        </c:rich>
      </c:tx>
      <c:layout>
        <c:manualLayout>
          <c:xMode val="edge"/>
          <c:yMode val="edge"/>
          <c:x val="0.42375734791390612"/>
          <c:y val="2.136566784845950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6679-4302-BE2A-78818990BF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79-4302-BE2A-78818990BF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79-4302-BE2A-78818990BF3C}"/>
              </c:ext>
            </c:extLst>
          </c:dPt>
          <c:cat>
            <c:strRef>
              <c:f>Blad1!$A$2:$A$4</c:f>
              <c:strCache>
                <c:ptCount val="3"/>
                <c:pt idx="0">
                  <c:v>Sparkapital</c:v>
                </c:pt>
                <c:pt idx="2">
                  <c:v>Avgifter</c:v>
                </c:pt>
              </c:strCache>
            </c:strRef>
          </c:cat>
          <c:val>
            <c:numRef>
              <c:f>Blad1!$B$2:$B$4</c:f>
              <c:numCache>
                <c:formatCode>General</c:formatCode>
                <c:ptCount val="3"/>
                <c:pt idx="0">
                  <c:v>98</c:v>
                </c:pt>
                <c:pt idx="2">
                  <c:v>2</c:v>
                </c:pt>
              </c:numCache>
            </c:numRef>
          </c:val>
          <c:extLst>
            <c:ext xmlns:c16="http://schemas.microsoft.com/office/drawing/2014/chart" uri="{C3380CC4-5D6E-409C-BE32-E72D297353CC}">
              <c16:uniqueId val="{00000006-6679-4302-BE2A-78818990BF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dirty="0">
                <a:solidFill>
                  <a:schemeClr val="tx1"/>
                </a:solidFill>
                <a:latin typeface="+mj-lt"/>
              </a:rPr>
              <a:t>3%</a:t>
            </a:r>
          </a:p>
        </c:rich>
      </c:tx>
      <c:layout>
        <c:manualLayout>
          <c:xMode val="edge"/>
          <c:yMode val="edge"/>
          <c:x val="0.40720234064339017"/>
          <c:y val="3.416571730166893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34AF-42BF-8089-41DED48565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AF-42BF-8089-41DED48565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AF-42BF-8089-41DED4856568}"/>
              </c:ext>
            </c:extLst>
          </c:dPt>
          <c:cat>
            <c:strRef>
              <c:f>Blad1!$A$2:$A$4</c:f>
              <c:strCache>
                <c:ptCount val="3"/>
                <c:pt idx="0">
                  <c:v>Sparkapital</c:v>
                </c:pt>
                <c:pt idx="2">
                  <c:v>Avgifter</c:v>
                </c:pt>
              </c:strCache>
            </c:strRef>
          </c:cat>
          <c:val>
            <c:numRef>
              <c:f>Blad1!$B$2:$B$4</c:f>
              <c:numCache>
                <c:formatCode>General</c:formatCode>
                <c:ptCount val="3"/>
                <c:pt idx="0">
                  <c:v>97</c:v>
                </c:pt>
                <c:pt idx="2">
                  <c:v>3</c:v>
                </c:pt>
              </c:numCache>
            </c:numRef>
          </c:val>
          <c:extLst>
            <c:ext xmlns:c16="http://schemas.microsoft.com/office/drawing/2014/chart" uri="{C3380CC4-5D6E-409C-BE32-E72D297353CC}">
              <c16:uniqueId val="{00000006-34AF-42BF-8089-41DED48565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dirty="0">
                <a:solidFill>
                  <a:schemeClr val="tx1"/>
                </a:solidFill>
                <a:latin typeface="+mj-lt"/>
              </a:rPr>
              <a:t>4%</a:t>
            </a:r>
          </a:p>
        </c:rich>
      </c:tx>
      <c:layout>
        <c:manualLayout>
          <c:xMode val="edge"/>
          <c:yMode val="edge"/>
          <c:x val="0.40306358882576115"/>
          <c:y val="3.416571730166893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5FB9-4740-AB46-DC3994BE54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B9-4740-AB46-DC3994BE54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B9-4740-AB46-DC3994BE5460}"/>
              </c:ext>
            </c:extLst>
          </c:dPt>
          <c:cat>
            <c:strRef>
              <c:f>Blad1!$A$2:$A$4</c:f>
              <c:strCache>
                <c:ptCount val="3"/>
                <c:pt idx="0">
                  <c:v>Sparkapital</c:v>
                </c:pt>
                <c:pt idx="2">
                  <c:v>Avgifter</c:v>
                </c:pt>
              </c:strCache>
            </c:strRef>
          </c:cat>
          <c:val>
            <c:numRef>
              <c:f>Blad1!$B$2:$B$4</c:f>
              <c:numCache>
                <c:formatCode>General</c:formatCode>
                <c:ptCount val="3"/>
                <c:pt idx="0">
                  <c:v>96</c:v>
                </c:pt>
                <c:pt idx="2">
                  <c:v>4</c:v>
                </c:pt>
              </c:numCache>
            </c:numRef>
          </c:val>
          <c:extLst>
            <c:ext xmlns:c16="http://schemas.microsoft.com/office/drawing/2014/chart" uri="{C3380CC4-5D6E-409C-BE32-E72D297353CC}">
              <c16:uniqueId val="{00000006-5FB9-4740-AB46-DC3994BE54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dirty="0">
                <a:solidFill>
                  <a:schemeClr val="tx1"/>
                </a:solidFill>
                <a:latin typeface="+mj-lt"/>
              </a:rPr>
              <a:t>6,6%</a:t>
            </a:r>
          </a:p>
        </c:rich>
      </c:tx>
      <c:layout>
        <c:manualLayout>
          <c:xMode val="edge"/>
          <c:yMode val="edge"/>
          <c:x val="0.36364119543630369"/>
          <c:y val="9.6041574541612775E-4"/>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30C7-4EAD-9DB8-0A3A1C6729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C7-4EAD-9DB8-0A3A1C6729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C7-4EAD-9DB8-0A3A1C6729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C7-4EAD-9DB8-0A3A1C672998}"/>
              </c:ext>
            </c:extLst>
          </c:dPt>
          <c:cat>
            <c:strRef>
              <c:f>Blad1!$A$2:$A$5</c:f>
              <c:strCache>
                <c:ptCount val="3"/>
                <c:pt idx="0">
                  <c:v>Sparkapital</c:v>
                </c:pt>
                <c:pt idx="2">
                  <c:v>Avgifter</c:v>
                </c:pt>
              </c:strCache>
            </c:strRef>
          </c:cat>
          <c:val>
            <c:numRef>
              <c:f>Blad1!$B$2:$B$5</c:f>
              <c:numCache>
                <c:formatCode>General</c:formatCode>
                <c:ptCount val="4"/>
                <c:pt idx="0">
                  <c:v>93.4</c:v>
                </c:pt>
                <c:pt idx="2">
                  <c:v>6.6</c:v>
                </c:pt>
              </c:numCache>
            </c:numRef>
          </c:val>
          <c:extLst>
            <c:ext xmlns:c16="http://schemas.microsoft.com/office/drawing/2014/chart" uri="{C3380CC4-5D6E-409C-BE32-E72D297353CC}">
              <c16:uniqueId val="{00000008-30C7-4EAD-9DB8-0A3A1C6729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dirty="0">
                <a:solidFill>
                  <a:schemeClr val="tx1"/>
                </a:solidFill>
                <a:latin typeface="+mj-lt"/>
              </a:rPr>
              <a:t>12,8%</a:t>
            </a:r>
          </a:p>
        </c:rich>
      </c:tx>
      <c:layout>
        <c:manualLayout>
          <c:xMode val="edge"/>
          <c:yMode val="edge"/>
          <c:x val="0.36839473382805071"/>
          <c:y val="9.6041574541612775E-4"/>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6746-435C-ADA9-83E6DA8456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46-435C-ADA9-83E6DA8456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46-435C-ADA9-83E6DA8456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46-435C-ADA9-83E6DA845653}"/>
              </c:ext>
            </c:extLst>
          </c:dPt>
          <c:cat>
            <c:strRef>
              <c:f>Blad1!$A$2:$A$5</c:f>
              <c:strCache>
                <c:ptCount val="3"/>
                <c:pt idx="0">
                  <c:v>Sparkapital</c:v>
                </c:pt>
                <c:pt idx="2">
                  <c:v>Avgifter</c:v>
                </c:pt>
              </c:strCache>
            </c:strRef>
          </c:cat>
          <c:val>
            <c:numRef>
              <c:f>Blad1!$B$2:$B$5</c:f>
              <c:numCache>
                <c:formatCode>General</c:formatCode>
                <c:ptCount val="4"/>
                <c:pt idx="0">
                  <c:v>87.2</c:v>
                </c:pt>
                <c:pt idx="2">
                  <c:v>12.8</c:v>
                </c:pt>
              </c:numCache>
            </c:numRef>
          </c:val>
          <c:extLst>
            <c:ext xmlns:c16="http://schemas.microsoft.com/office/drawing/2014/chart" uri="{C3380CC4-5D6E-409C-BE32-E72D297353CC}">
              <c16:uniqueId val="{00000008-6746-435C-ADA9-83E6DA8456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dirty="0">
                <a:solidFill>
                  <a:schemeClr val="tx1"/>
                </a:solidFill>
                <a:latin typeface="+mj-lt"/>
              </a:rPr>
              <a:t>18,5%</a:t>
            </a:r>
          </a:p>
        </c:rich>
      </c:tx>
      <c:layout>
        <c:manualLayout>
          <c:xMode val="edge"/>
          <c:yMode val="edge"/>
          <c:x val="0.39691596417853242"/>
          <c:y val="1.566183796331667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4EFA-4729-9D28-3718B115D2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FA-4729-9D28-3718B115D2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FA-4729-9D28-3718B115D2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EFA-4729-9D28-3718B115D2EA}"/>
              </c:ext>
            </c:extLst>
          </c:dPt>
          <c:cat>
            <c:strRef>
              <c:f>Blad1!$A$2:$A$5</c:f>
              <c:strCache>
                <c:ptCount val="3"/>
                <c:pt idx="0">
                  <c:v>Sparkapital</c:v>
                </c:pt>
                <c:pt idx="2">
                  <c:v>Avgifter</c:v>
                </c:pt>
              </c:strCache>
            </c:strRef>
          </c:cat>
          <c:val>
            <c:numRef>
              <c:f>Blad1!$B$2:$B$5</c:f>
              <c:numCache>
                <c:formatCode>General</c:formatCode>
                <c:ptCount val="4"/>
                <c:pt idx="0">
                  <c:v>81.5</c:v>
                </c:pt>
                <c:pt idx="2">
                  <c:v>18.5</c:v>
                </c:pt>
              </c:numCache>
            </c:numRef>
          </c:val>
          <c:extLst>
            <c:ext xmlns:c16="http://schemas.microsoft.com/office/drawing/2014/chart" uri="{C3380CC4-5D6E-409C-BE32-E72D297353CC}">
              <c16:uniqueId val="{00000008-4EFA-4729-9D28-3718B115D2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r>
              <a:rPr lang="sv-SE" sz="2000" b="0" dirty="0">
                <a:solidFill>
                  <a:schemeClr val="tx1"/>
                </a:solidFill>
                <a:latin typeface="+mj-lt"/>
              </a:rPr>
              <a:t>23,9%</a:t>
            </a:r>
          </a:p>
        </c:rich>
      </c:tx>
      <c:layout>
        <c:manualLayout>
          <c:xMode val="edge"/>
          <c:yMode val="edge"/>
          <c:x val="0.36839473382805071"/>
          <c:y val="2.056231203595018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Pensio Sans Medium" panose="00000500000000000000" pitchFamily="50" charset="0"/>
              <a:ea typeface="+mn-ea"/>
              <a:cs typeface="+mn-cs"/>
            </a:defRPr>
          </a:pPr>
          <a:endParaRPr lang="sv-SE"/>
        </a:p>
      </c:txPr>
    </c:title>
    <c:autoTitleDeleted val="0"/>
    <c:plotArea>
      <c:layout>
        <c:manualLayout>
          <c:layoutTarget val="inner"/>
          <c:xMode val="edge"/>
          <c:yMode val="edge"/>
          <c:x val="0.22931815944881889"/>
          <c:y val="9.5460931627649376E-2"/>
          <c:w val="0.54136368110236222"/>
          <c:h val="0.81204547169995867"/>
        </c:manualLayout>
      </c:layout>
      <c:pieChart>
        <c:varyColors val="1"/>
        <c:ser>
          <c:idx val="0"/>
          <c:order val="0"/>
          <c:tx>
            <c:strRef>
              <c:f>Blad1!$B$1</c:f>
              <c:strCache>
                <c:ptCount val="1"/>
                <c:pt idx="0">
                  <c:v>Försäljning</c:v>
                </c:pt>
              </c:strCache>
            </c:strRef>
          </c:tx>
          <c:dPt>
            <c:idx val="0"/>
            <c:bubble3D val="0"/>
            <c:spPr>
              <a:solidFill>
                <a:srgbClr val="009CB3"/>
              </a:solidFill>
              <a:ln w="19050">
                <a:noFill/>
              </a:ln>
              <a:effectLst/>
            </c:spPr>
            <c:extLst>
              <c:ext xmlns:c16="http://schemas.microsoft.com/office/drawing/2014/chart" uri="{C3380CC4-5D6E-409C-BE32-E72D297353CC}">
                <c16:uniqueId val="{00000001-F217-4A8F-8F27-5AA6E3472A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17-4A8F-8F27-5AA6E3472A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17-4A8F-8F27-5AA6E3472A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17-4A8F-8F27-5AA6E3472A76}"/>
              </c:ext>
            </c:extLst>
          </c:dPt>
          <c:cat>
            <c:strRef>
              <c:f>Blad1!$A$2:$A$5</c:f>
              <c:strCache>
                <c:ptCount val="3"/>
                <c:pt idx="0">
                  <c:v>Sparkapital</c:v>
                </c:pt>
                <c:pt idx="2">
                  <c:v>Avgifter</c:v>
                </c:pt>
              </c:strCache>
            </c:strRef>
          </c:cat>
          <c:val>
            <c:numRef>
              <c:f>Blad1!$B$2:$B$5</c:f>
              <c:numCache>
                <c:formatCode>General</c:formatCode>
                <c:ptCount val="4"/>
                <c:pt idx="0">
                  <c:v>76.099999999999994</c:v>
                </c:pt>
                <c:pt idx="2">
                  <c:v>23.9</c:v>
                </c:pt>
              </c:numCache>
            </c:numRef>
          </c:val>
          <c:extLst>
            <c:ext xmlns:c16="http://schemas.microsoft.com/office/drawing/2014/chart" uri="{C3380CC4-5D6E-409C-BE32-E72D297353CC}">
              <c16:uniqueId val="{00000008-F217-4A8F-8F27-5AA6E3472A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0076D-A4DC-4742-8062-1C76234FF808}" type="datetimeFigureOut">
              <a:rPr lang="sv-SE" smtClean="0"/>
              <a:t>2022-02-15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2ED67-A654-4F58-8C82-F19AA20EDE7A}" type="slidenum">
              <a:rPr lang="sv-SE" smtClean="0"/>
              <a:t>‹#›</a:t>
            </a:fld>
            <a:endParaRPr lang="sv-SE"/>
          </a:p>
        </p:txBody>
      </p:sp>
    </p:spTree>
    <p:extLst>
      <p:ext uri="{BB962C8B-B14F-4D97-AF65-F5344CB8AC3E}">
        <p14:creationId xmlns:p14="http://schemas.microsoft.com/office/powerpoint/2010/main" val="254473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ensionsmyndigheten.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a:t>
            </a:fld>
            <a:endParaRPr lang="sv-SE" sz="1000" dirty="0"/>
          </a:p>
        </p:txBody>
      </p:sp>
    </p:spTree>
    <p:extLst>
      <p:ext uri="{BB962C8B-B14F-4D97-AF65-F5344CB8AC3E}">
        <p14:creationId xmlns:p14="http://schemas.microsoft.com/office/powerpoint/2010/main" val="382667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här parametrarna stämmer för de flesta.</a:t>
            </a: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10</a:t>
            </a:fld>
            <a:endParaRPr lang="sv-SE" sz="1000" dirty="0"/>
          </a:p>
        </p:txBody>
      </p:sp>
    </p:spTree>
    <p:extLst>
      <p:ext uri="{BB962C8B-B14F-4D97-AF65-F5344CB8AC3E}">
        <p14:creationId xmlns:p14="http://schemas.microsoft.com/office/powerpoint/2010/main" val="40377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sv-SE" sz="1200" dirty="0">
                <a:latin typeface="+mn-lt"/>
              </a:rPr>
              <a:t>Du kan ansöka om du bor i Sverige, är över 65 år och tar ut hela din pension. Du ansöker för din permanentbostad.</a:t>
            </a:r>
          </a:p>
          <a:p>
            <a:pPr eaLnBrk="1" hangingPunct="1">
              <a:lnSpc>
                <a:spcPct val="80000"/>
              </a:lnSpc>
            </a:pPr>
            <a:endParaRPr lang="sv-SE" altLang="sv-SE" sz="1200" b="0" baseline="0" dirty="0">
              <a:latin typeface="+mn-lt"/>
              <a:cs typeface="Arial" panose="020B0604020202020204" pitchFamily="34" charset="0"/>
            </a:endParaRPr>
          </a:p>
          <a:p>
            <a:pPr eaLnBrk="1" hangingPunct="1"/>
            <a:r>
              <a:rPr lang="sv-SE" altLang="sv-SE" sz="1200" dirty="0">
                <a:latin typeface="+mn-lt"/>
                <a:cs typeface="Arial" panose="020B0604020202020204" pitchFamily="34" charset="0"/>
              </a:rPr>
              <a:t>Är man gift så söker man gemensamt om</a:t>
            </a:r>
            <a:r>
              <a:rPr lang="sv-SE" altLang="sv-SE" sz="1200" baseline="0" dirty="0">
                <a:latin typeface="+mn-lt"/>
                <a:cs typeface="Arial" panose="020B0604020202020204" pitchFamily="34" charset="0"/>
              </a:rPr>
              <a:t> </a:t>
            </a:r>
            <a:r>
              <a:rPr lang="sv-SE" altLang="sv-SE" sz="1200" dirty="0">
                <a:latin typeface="+mn-lt"/>
                <a:cs typeface="Arial" panose="020B0604020202020204" pitchFamily="34" charset="0"/>
              </a:rPr>
              <a:t>bostadstillägg men i de fall man lever isär, till exempel om en av makarna bor på äldreboende, söker makarna var och en för sig. </a:t>
            </a:r>
          </a:p>
          <a:p>
            <a:pPr eaLnBrk="1" hangingPunct="1"/>
            <a:endParaRPr lang="sv-SE" altLang="sv-SE" sz="1100" dirty="0">
              <a:latin typeface="+mn-lt"/>
              <a:cs typeface="Arial" panose="020B0604020202020204" pitchFamily="34" charset="0"/>
            </a:endParaRPr>
          </a:p>
          <a:p>
            <a:pPr eaLnBrk="1" hangingPunct="1"/>
            <a:endParaRPr lang="sv-SE" altLang="sv-SE" sz="1200" dirty="0">
              <a:latin typeface="+mn-lt"/>
              <a:cs typeface="Arial" panose="020B0604020202020204" pitchFamily="34" charset="0"/>
            </a:endParaRPr>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11</a:t>
            </a:fld>
            <a:endParaRPr lang="sv-SE" sz="1000" dirty="0"/>
          </a:p>
        </p:txBody>
      </p:sp>
    </p:spTree>
    <p:extLst>
      <p:ext uri="{BB962C8B-B14F-4D97-AF65-F5344CB8AC3E}">
        <p14:creationId xmlns:p14="http://schemas.microsoft.com/office/powerpoint/2010/main" val="157055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Din boendekostnad påverkar storleken på bostadstillägget. Det spelar däremot inte någon roll om du bor i hyreslägenhet, bostadsrätt eller villa. Värdet på bostaden räknas ej med.</a:t>
            </a:r>
          </a:p>
          <a:p>
            <a:endParaRPr lang="sv-SE" dirty="0"/>
          </a:p>
          <a:p>
            <a:r>
              <a:rPr lang="sv-SE" dirty="0"/>
              <a:t>Din familjesituation påverkar bostadstillägget. De allra flesta som får bostadstillägg är ensamstående. </a:t>
            </a:r>
          </a:p>
          <a:p>
            <a:endParaRPr lang="sv-SE" dirty="0"/>
          </a:p>
          <a:p>
            <a:r>
              <a:rPr lang="sv-SE" dirty="0"/>
              <a:t>Den totala ekonomin som du har påverkar också bostadstillägget. Har du exempelvis tjänstepension, har ett fritidshus, jobbar extra och får lön utöver pension så påverkar det dina möjlighet till att få bostadstillägg. </a:t>
            </a: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12</a:t>
            </a:fld>
            <a:endParaRPr lang="sv-SE" sz="1000" dirty="0"/>
          </a:p>
        </p:txBody>
      </p:sp>
    </p:spTree>
    <p:extLst>
      <p:ext uri="{BB962C8B-B14F-4D97-AF65-F5344CB8AC3E}">
        <p14:creationId xmlns:p14="http://schemas.microsoft.com/office/powerpoint/2010/main" val="135891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mn-lt"/>
              </a:rPr>
              <a:t>Det förekommer</a:t>
            </a:r>
            <a:r>
              <a:rPr lang="sv-SE" sz="1200" baseline="0" dirty="0">
                <a:latin typeface="+mn-lt"/>
              </a:rPr>
              <a:t> ett antal påståenden eller myter som gör att man kanske inte ansöker om bostadstillägg. Här är några exempel som Pensionsmyndigheten stöter på ibland som skapar en felaktig bild av bostadstillägget och faktiskt göra att en del inte ansöker om en förmån som de kan har rätt till. </a:t>
            </a:r>
          </a:p>
          <a:p>
            <a:endParaRPr lang="sv-SE" sz="1100" baseline="0" dirty="0">
              <a:latin typeface="+mn-lt"/>
            </a:endParaRPr>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13</a:t>
            </a:fld>
            <a:endParaRPr lang="sv-SE" sz="1000" dirty="0"/>
          </a:p>
        </p:txBody>
      </p:sp>
    </p:spTree>
    <p:extLst>
      <p:ext uri="{BB962C8B-B14F-4D97-AF65-F5344CB8AC3E}">
        <p14:creationId xmlns:p14="http://schemas.microsoft.com/office/powerpoint/2010/main" val="4153764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14</a:t>
            </a:fld>
            <a:endParaRPr lang="sv-SE" sz="1000" dirty="0"/>
          </a:p>
        </p:txBody>
      </p:sp>
    </p:spTree>
    <p:extLst>
      <p:ext uri="{BB962C8B-B14F-4D97-AF65-F5344CB8AC3E}">
        <p14:creationId xmlns:p14="http://schemas.microsoft.com/office/powerpoint/2010/main" val="25564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Att man inte har rätt till bostadstillägg när man går i pension behöver inte betyda att man inte kan få bostadstillägg i framtiden. När något förändras som har påverkan på de tre ingående delarna i beräkningen: bostadskostnad, inkomster och tillgångar så kan det vara så att man har möjlighet att få bostadstillägg. Av de som har bostadstillägg är flest ensamstående, cirka 90 procent. Bostadstillägg kan alltså vara aktuellt efter separation, om man blir änka eller änkling eller när en av makarna flyttar in på äldreboende.</a:t>
            </a: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15</a:t>
            </a:fld>
            <a:endParaRPr lang="sv-SE" sz="1000" dirty="0"/>
          </a:p>
        </p:txBody>
      </p:sp>
    </p:spTree>
    <p:extLst>
      <p:ext uri="{BB962C8B-B14F-4D97-AF65-F5344CB8AC3E}">
        <p14:creationId xmlns:p14="http://schemas.microsoft.com/office/powerpoint/2010/main" val="197403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Tre steg för att ansöka – dessa</a:t>
            </a:r>
            <a:r>
              <a:rPr lang="sv-SE" sz="1200" baseline="0" dirty="0">
                <a:latin typeface="+mn-lt"/>
              </a:rPr>
              <a:t> steg förklarar hur du går till väga för att se om du kan ha rätt till bostadstillägg och hur du då gör för att ansöka.</a:t>
            </a:r>
            <a:endParaRPr lang="sv-SE" sz="1200" dirty="0">
              <a:latin typeface="+mn-lt"/>
            </a:endParaRP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16</a:t>
            </a:fld>
            <a:endParaRPr lang="sv-SE" sz="1000" dirty="0"/>
          </a:p>
        </p:txBody>
      </p:sp>
    </p:spTree>
    <p:extLst>
      <p:ext uri="{BB962C8B-B14F-4D97-AF65-F5344CB8AC3E}">
        <p14:creationId xmlns:p14="http://schemas.microsoft.com/office/powerpoint/2010/main" val="504242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b="0" dirty="0"/>
              <a:t>Steg 1. </a:t>
            </a:r>
          </a:p>
          <a:p>
            <a:pPr eaLnBrk="1" hangingPunct="1"/>
            <a:r>
              <a:rPr lang="sv-SE" sz="1200" b="0" dirty="0"/>
              <a:t>Lägre eller omkring 14 000 kronor i inkomst efter skatt är en tumregel för</a:t>
            </a:r>
            <a:r>
              <a:rPr lang="sv-SE" sz="1200" b="0" baseline="0" dirty="0"/>
              <a:t> att snabbt kunna avgöra om du bör kolla upp om du kan ha rätt till något bostadstillägg. Har du en högre pension, inklusive tjänstepension, kan du vanligtvis inte få något bostadstillägg. Regeln gäller för ensamstående, </a:t>
            </a:r>
            <a:r>
              <a:rPr lang="sv-SE" sz="1200" dirty="0"/>
              <a:t>om man lever tillsammans </a:t>
            </a:r>
            <a:r>
              <a:rPr lang="sv-SE" sz="1200" baseline="0" dirty="0"/>
              <a:t>så är det svårare att fastställa en bra tumregel. </a:t>
            </a:r>
          </a:p>
          <a:p>
            <a:pPr marL="0" marR="0" lvl="0" indent="0" algn="l" defTabSz="914400" rtl="0" eaLnBrk="1" fontAlgn="base" latinLnBrk="0" hangingPunct="1">
              <a:spcBef>
                <a:spcPct val="30000"/>
              </a:spcBef>
              <a:spcAft>
                <a:spcPct val="0"/>
              </a:spcAft>
              <a:buClrTx/>
              <a:buSzTx/>
              <a:buFontTx/>
              <a:buNone/>
              <a:tabLst/>
              <a:defRPr/>
            </a:pPr>
            <a:r>
              <a:rPr lang="sv-SE" sz="1200" b="0" baseline="0" dirty="0"/>
              <a:t>Observera också att möjlighet till bostadstillägg även beror på bostadskostnad, familjesituation och eventuella tillgångar.  </a:t>
            </a:r>
          </a:p>
          <a:p>
            <a:pPr eaLnBrk="1" hangingPunct="1">
              <a:lnSpc>
                <a:spcPct val="80000"/>
              </a:lnSpc>
            </a:pPr>
            <a:endParaRPr lang="sv-SE" baseline="0" dirty="0"/>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17</a:t>
            </a:fld>
            <a:endParaRPr lang="sv-SE" sz="1000" dirty="0"/>
          </a:p>
        </p:txBody>
      </p:sp>
    </p:spTree>
    <p:extLst>
      <p:ext uri="{BB962C8B-B14F-4D97-AF65-F5344CB8AC3E}">
        <p14:creationId xmlns:p14="http://schemas.microsoft.com/office/powerpoint/2010/main" val="178560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mn-lt"/>
              </a:rPr>
              <a:t>Steg 2. </a:t>
            </a:r>
          </a:p>
          <a:p>
            <a:r>
              <a:rPr lang="sv-SE" sz="1200" dirty="0">
                <a:latin typeface="+mn-lt"/>
              </a:rPr>
              <a:t>Gör alltid en beräkning innan du ansöker. Beräkningen gör du enklast på </a:t>
            </a:r>
            <a:r>
              <a:rPr lang="sv-SE" sz="1200" dirty="0">
                <a:latin typeface="+mn-lt"/>
                <a:hlinkClick r:id="rId3"/>
              </a:rPr>
              <a:t>www.</a:t>
            </a:r>
            <a:r>
              <a:rPr lang="sv-SE" sz="1200" i="1" dirty="0">
                <a:latin typeface="+mn-lt"/>
                <a:hlinkClick r:id="rId3"/>
              </a:rPr>
              <a:t>pensionsmyndigheten.se</a:t>
            </a:r>
            <a:r>
              <a:rPr lang="sv-SE" i="1" dirty="0"/>
              <a:t>. </a:t>
            </a:r>
            <a:r>
              <a:rPr lang="sv-SE" sz="1200" dirty="0">
                <a:latin typeface="+mn-lt"/>
              </a:rPr>
              <a:t>Inga uppgifter sparas i beräkningen.</a:t>
            </a:r>
          </a:p>
          <a:p>
            <a:endParaRPr lang="sv-SE" dirty="0"/>
          </a:p>
          <a:p>
            <a:r>
              <a:rPr lang="sv-SE" sz="1200" dirty="0">
                <a:latin typeface="+mn-lt"/>
              </a:rPr>
              <a:t>Du kan även ringa kundservice på 0771- 776 776 så får du hjälp, eller besök ett servicekontor.</a:t>
            </a: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18</a:t>
            </a:fld>
            <a:endParaRPr lang="sv-SE" sz="1000" dirty="0"/>
          </a:p>
        </p:txBody>
      </p:sp>
    </p:spTree>
    <p:extLst>
      <p:ext uri="{BB962C8B-B14F-4D97-AF65-F5344CB8AC3E}">
        <p14:creationId xmlns:p14="http://schemas.microsoft.com/office/powerpoint/2010/main" val="2688967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mn-lt"/>
              </a:rPr>
              <a:t>Steg 3. </a:t>
            </a:r>
          </a:p>
          <a:p>
            <a:r>
              <a:rPr lang="sv-SE" sz="1200" dirty="0">
                <a:latin typeface="+mn-lt"/>
              </a:rPr>
              <a:t>Enklast ansöker du på Pensionsmyndighetens webbplats </a:t>
            </a:r>
            <a:r>
              <a:rPr lang="sv-SE" sz="1200" i="1" dirty="0">
                <a:latin typeface="+mn-lt"/>
              </a:rPr>
              <a:t>www.pensionsmyndigheten.se</a:t>
            </a:r>
            <a:r>
              <a:rPr lang="sv-SE" sz="1200" dirty="0">
                <a:latin typeface="+mn-lt"/>
              </a:rPr>
              <a:t> med en e-legitimation. Du kan även ansöka via blankett som du laddar ner från webbplatsen eller beställer från kundservice. Inga handlingar behöver bifogas. Det går också att besöka ett servicekontor för att få hjälp med ansökan.</a:t>
            </a:r>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19</a:t>
            </a:fld>
            <a:endParaRPr lang="sv-SE" sz="1000" dirty="0"/>
          </a:p>
        </p:txBody>
      </p:sp>
    </p:spTree>
    <p:extLst>
      <p:ext uri="{BB962C8B-B14F-4D97-AF65-F5344CB8AC3E}">
        <p14:creationId xmlns:p14="http://schemas.microsoft.com/office/powerpoint/2010/main" val="224389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17185"/>
          </a:xfrm>
        </p:spPr>
        <p:txBody>
          <a:bodyPr/>
          <a:lstStyle/>
          <a:p>
            <a:r>
              <a:rPr lang="sv-SE" altLang="sv-SE" sz="1200" dirty="0">
                <a:latin typeface="+mn-lt"/>
              </a:rPr>
              <a:t>Den allmänna pensionen består för de som är födda mellan år 1938-1953 av </a:t>
            </a:r>
            <a:r>
              <a:rPr lang="sv-SE" altLang="sv-SE" sz="1200" b="1" dirty="0">
                <a:latin typeface="+mn-lt"/>
              </a:rPr>
              <a:t>tilläggspension</a:t>
            </a:r>
            <a:r>
              <a:rPr lang="sv-SE" altLang="sv-SE" sz="1200" dirty="0">
                <a:latin typeface="+mn-lt"/>
              </a:rPr>
              <a:t> (från det gamla pensionssystemet med ATP och folkpension), </a:t>
            </a:r>
            <a:r>
              <a:rPr lang="sv-SE" altLang="sv-SE" sz="1200" b="1" dirty="0">
                <a:latin typeface="+mn-lt"/>
              </a:rPr>
              <a:t>inkomstpension</a:t>
            </a:r>
            <a:r>
              <a:rPr lang="sv-SE" altLang="sv-SE" sz="1200" dirty="0">
                <a:latin typeface="+mn-lt"/>
              </a:rPr>
              <a:t> och </a:t>
            </a:r>
            <a:r>
              <a:rPr lang="sv-SE" altLang="sv-SE" sz="1200" b="1" dirty="0">
                <a:latin typeface="+mn-lt"/>
              </a:rPr>
              <a:t>premiepension</a:t>
            </a:r>
            <a:r>
              <a:rPr lang="sv-SE" altLang="sv-SE" sz="1200" dirty="0">
                <a:latin typeface="+mn-lt"/>
              </a:rPr>
              <a:t>. </a:t>
            </a:r>
          </a:p>
          <a:p>
            <a:endParaRPr lang="sv-SE" altLang="sv-SE" sz="1200" dirty="0">
              <a:latin typeface="+mn-lt"/>
            </a:endParaRPr>
          </a:p>
          <a:p>
            <a:r>
              <a:rPr lang="sv-SE" altLang="sv-SE" sz="1200" dirty="0">
                <a:latin typeface="+mn-lt"/>
              </a:rPr>
              <a:t>För personer födda 1954 och senare består den allmänna pensionen av inkomstpension och premiepension.</a:t>
            </a:r>
          </a:p>
          <a:p>
            <a:endParaRPr lang="sv-SE" altLang="sv-SE" sz="1200" dirty="0">
              <a:latin typeface="+mn-lt"/>
            </a:endParaRPr>
          </a:p>
          <a:p>
            <a:r>
              <a:rPr lang="sv-SE" altLang="sv-SE" sz="1200" dirty="0">
                <a:latin typeface="+mn-lt"/>
              </a:rPr>
              <a:t>Personer födda 1937</a:t>
            </a:r>
            <a:r>
              <a:rPr lang="sv-SE" altLang="sv-SE" sz="1200" baseline="0" dirty="0">
                <a:latin typeface="+mn-lt"/>
              </a:rPr>
              <a:t> eller tidigare omfattas av tilläggspension.</a:t>
            </a:r>
            <a:r>
              <a:rPr lang="sv-SE" altLang="sv-SE" sz="1200" dirty="0">
                <a:latin typeface="+mn-lt"/>
              </a:rPr>
              <a:t> </a:t>
            </a:r>
          </a:p>
          <a:p>
            <a:endParaRPr lang="sv-SE" altLang="sv-SE" sz="1200" dirty="0">
              <a:latin typeface="+mn-lt"/>
            </a:endParaRPr>
          </a:p>
          <a:p>
            <a:r>
              <a:rPr lang="sv-SE" altLang="sv-SE" sz="1200" dirty="0">
                <a:latin typeface="+mn-lt"/>
              </a:rPr>
              <a:t>Om man haft liten eller ingen inkomst kan man också omfattas av </a:t>
            </a:r>
            <a:r>
              <a:rPr lang="sv-SE" altLang="sv-SE" sz="1200" b="1" dirty="0">
                <a:latin typeface="+mn-lt"/>
              </a:rPr>
              <a:t>garantipension</a:t>
            </a:r>
            <a:r>
              <a:rPr lang="sv-SE" altLang="sv-SE" sz="1200" dirty="0">
                <a:latin typeface="+mn-lt"/>
              </a:rPr>
              <a:t>. Det är ett grundskydd som ingår i den</a:t>
            </a:r>
            <a:r>
              <a:rPr lang="sv-SE" altLang="sv-SE" sz="1200" baseline="0" dirty="0">
                <a:latin typeface="+mn-lt"/>
              </a:rPr>
              <a:t> allmänna pensionen och baseras på</a:t>
            </a:r>
            <a:r>
              <a:rPr lang="sv-SE" altLang="sv-SE" sz="1200" dirty="0">
                <a:latin typeface="+mn-lt"/>
              </a:rPr>
              <a:t> </a:t>
            </a:r>
            <a:r>
              <a:rPr lang="sv-SE" altLang="sv-SE" sz="1200" baseline="0" dirty="0">
                <a:latin typeface="+mn-lt"/>
              </a:rPr>
              <a:t>bosättningstiden i Sverige. För att du ska få full garantipension krävs att du ska bott i Sverige i  40 år från det du var 16 år till och med 64 år.  </a:t>
            </a:r>
            <a:endParaRPr lang="sv-SE" altLang="sv-SE" sz="1200" dirty="0">
              <a:latin typeface="+mn-lt"/>
            </a:endParaRPr>
          </a:p>
          <a:p>
            <a:pPr eaLnBrk="1" hangingPunct="1">
              <a:lnSpc>
                <a:spcPct val="90000"/>
              </a:lnSpc>
            </a:pPr>
            <a:r>
              <a:rPr lang="sv-SE" altLang="sv-SE" dirty="0"/>
              <a:t> </a:t>
            </a:r>
          </a:p>
          <a:p>
            <a:pPr eaLnBrk="1" hangingPunct="1">
              <a:lnSpc>
                <a:spcPct val="90000"/>
              </a:lnSpc>
            </a:pPr>
            <a:r>
              <a:rPr lang="sv-SE" altLang="sv-SE" b="1" dirty="0"/>
              <a:t>Inkomstpensionstillägg </a:t>
            </a:r>
            <a:r>
              <a:rPr lang="sv-SE" altLang="sv-SE" b="0" dirty="0"/>
              <a:t>– Började utbetalas för första gången i september 2021. Beloppet kan vara mellan 1-600 kr per månad före skatt. Infördes för att öka det så kallade respektavståndet, mellan de som arbetat ett långt arbetsliv med förhållandevis låg inkomst och de som inte har arbetat i lika stor omfattning och omfattas av garantipension och bostadstillägg. Innebär därmed att inte alla omfattas av inkomstpensionstillägget. Prövas automatiskt då du ansöker om att ta ut den allmänna pensionen, och tidigast från 65 års ålder. </a:t>
            </a:r>
            <a:endParaRPr lang="sv-SE" altLang="sv-SE" b="1" dirty="0"/>
          </a:p>
          <a:p>
            <a:pPr eaLnBrk="1" hangingPunct="1">
              <a:lnSpc>
                <a:spcPct val="90000"/>
              </a:lnSpc>
            </a:pPr>
            <a:r>
              <a:rPr lang="sv-SE" altLang="sv-SE" sz="1200" dirty="0">
                <a:latin typeface="+mn-lt"/>
              </a:rPr>
              <a:t> </a:t>
            </a: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a:t>
            </a:fld>
            <a:endParaRPr lang="sv-SE" sz="1000" dirty="0"/>
          </a:p>
        </p:txBody>
      </p:sp>
    </p:spTree>
    <p:extLst>
      <p:ext uri="{BB962C8B-B14F-4D97-AF65-F5344CB8AC3E}">
        <p14:creationId xmlns:p14="http://schemas.microsoft.com/office/powerpoint/2010/main" val="297473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0" dirty="0">
                <a:latin typeface="+mn-lt"/>
              </a:rPr>
              <a:t>En ny lagstiftning om anhörigas behörighet att rättshandla infördes 1 juli 2017. Läs mer på </a:t>
            </a:r>
            <a:r>
              <a:rPr lang="sv-SE" sz="1200" i="1" dirty="0">
                <a:latin typeface="+mn-lt"/>
              </a:rPr>
              <a:t>www.pensionsmyndigheten.se</a:t>
            </a:r>
            <a:endParaRPr lang="sv-SE" sz="1200" kern="0" dirty="0">
              <a:latin typeface="+mn-lt"/>
            </a:endParaRPr>
          </a:p>
          <a:p>
            <a:endParaRPr lang="sv-SE"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kern="1200" dirty="0">
                <a:solidFill>
                  <a:schemeClr val="tx1"/>
                </a:solidFill>
                <a:effectLst/>
                <a:latin typeface="+mn-lt"/>
                <a:ea typeface="+mn-ea"/>
                <a:cs typeface="Arial" charset="0"/>
              </a:rPr>
              <a:t>Make, maka, sambo eller barn kan använda Pensionsmyndighetens webbtjänst. Den anhöriga</a:t>
            </a:r>
            <a:r>
              <a:rPr lang="sv-SE" sz="1200" b="0" i="0" u="none" strike="noStrike" kern="1200" baseline="0" dirty="0">
                <a:solidFill>
                  <a:schemeClr val="tx1"/>
                </a:solidFill>
                <a:effectLst/>
                <a:latin typeface="+mn-lt"/>
                <a:ea typeface="+mn-ea"/>
                <a:cs typeface="Arial" charset="0"/>
              </a:rPr>
              <a:t> ansöker med sin egen e-legitimation.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b="0" i="0" u="none" strike="noStrike" kern="1200" baseline="0" dirty="0">
              <a:solidFill>
                <a:schemeClr val="tx1"/>
              </a:solidFill>
              <a:effectLst/>
              <a:latin typeface="+mn-lt"/>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kern="1200" dirty="0">
                <a:solidFill>
                  <a:schemeClr val="tx1"/>
                </a:solidFill>
                <a:effectLst/>
                <a:latin typeface="+mn-lt"/>
                <a:ea typeface="+mn-ea"/>
                <a:cs typeface="Arial" charset="0"/>
              </a:rPr>
              <a:t>Om du är annan behörig anhörig eller annan ställföreträdare såsom god man eller förvaltare kan du ansöka med hjälp av en blankett, kontakta kundservice för hjälp.</a:t>
            </a:r>
            <a:endParaRPr lang="sv-SE" b="1" dirty="0">
              <a:latin typeface="+mn-lt"/>
            </a:endParaRPr>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20</a:t>
            </a:fld>
            <a:endParaRPr lang="sv-SE" sz="1000" dirty="0"/>
          </a:p>
        </p:txBody>
      </p:sp>
    </p:spTree>
    <p:extLst>
      <p:ext uri="{BB962C8B-B14F-4D97-AF65-F5344CB8AC3E}">
        <p14:creationId xmlns:p14="http://schemas.microsoft.com/office/powerpoint/2010/main" val="2205991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Använd fråga/svar</a:t>
            </a:r>
            <a:r>
              <a:rPr lang="sv-SE" sz="1200" baseline="0" dirty="0">
                <a:latin typeface="+mn-lt"/>
              </a:rPr>
              <a:t> dokumentet för att diskutera svar till frågeställningarna.</a:t>
            </a:r>
            <a:endParaRPr lang="sv-SE" sz="1200" dirty="0">
              <a:latin typeface="+mn-lt"/>
            </a:endParaRP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21</a:t>
            </a:fld>
            <a:endParaRPr lang="sv-SE" sz="1000" dirty="0"/>
          </a:p>
        </p:txBody>
      </p:sp>
    </p:spTree>
    <p:extLst>
      <p:ext uri="{BB962C8B-B14F-4D97-AF65-F5344CB8AC3E}">
        <p14:creationId xmlns:p14="http://schemas.microsoft.com/office/powerpoint/2010/main" val="242816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dirty="0">
                <a:latin typeface="+mn-lt"/>
              </a:rPr>
              <a:t>Använd fråga/svar</a:t>
            </a:r>
            <a:r>
              <a:rPr lang="sv-SE" sz="1200" baseline="0" dirty="0">
                <a:latin typeface="+mn-lt"/>
              </a:rPr>
              <a:t> dokumentet för att diskutera svar till frågeställningarna.</a:t>
            </a:r>
            <a:endParaRPr lang="sv-SE" sz="1200" dirty="0">
              <a:latin typeface="+mn-lt"/>
            </a:endParaRP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22</a:t>
            </a:fld>
            <a:endParaRPr lang="sv-SE" sz="1000" dirty="0"/>
          </a:p>
        </p:txBody>
      </p:sp>
    </p:spTree>
    <p:extLst>
      <p:ext uri="{BB962C8B-B14F-4D97-AF65-F5344CB8AC3E}">
        <p14:creationId xmlns:p14="http://schemas.microsoft.com/office/powerpoint/2010/main" val="259158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23</a:t>
            </a:fld>
            <a:endParaRPr lang="sv-SE" sz="1000" dirty="0"/>
          </a:p>
        </p:txBody>
      </p:sp>
    </p:spTree>
    <p:extLst>
      <p:ext uri="{BB962C8B-B14F-4D97-AF65-F5344CB8AC3E}">
        <p14:creationId xmlns:p14="http://schemas.microsoft.com/office/powerpoint/2010/main" val="351148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EC2ED67-A654-4F58-8C82-F19AA20EDE7A}" type="slidenum">
              <a:rPr lang="sv-SE" smtClean="0"/>
              <a:t>24</a:t>
            </a:fld>
            <a:endParaRPr lang="sv-SE"/>
          </a:p>
        </p:txBody>
      </p:sp>
    </p:spTree>
    <p:extLst>
      <p:ext uri="{BB962C8B-B14F-4D97-AF65-F5344CB8AC3E}">
        <p14:creationId xmlns:p14="http://schemas.microsoft.com/office/powerpoint/2010/main" val="1680120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25</a:t>
            </a:fld>
            <a:endParaRPr lang="sv-SE" sz="1000" dirty="0"/>
          </a:p>
        </p:txBody>
      </p:sp>
    </p:spTree>
    <p:extLst>
      <p:ext uri="{BB962C8B-B14F-4D97-AF65-F5344CB8AC3E}">
        <p14:creationId xmlns:p14="http://schemas.microsoft.com/office/powerpoint/2010/main" val="865516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Arial" charset="0"/>
              </a:rPr>
              <a:t>När en nära anhörig dör kan du som närstående få efterlevandepension som ett ekonomiskt stöd. Efterlevandepension ingår i den allmänna pensionen och består av barnpension, omställningspension och änkepension</a:t>
            </a:r>
            <a:r>
              <a:rPr lang="sv-SE" sz="1200" b="1" i="0" u="none" strike="noStrike" kern="1200" dirty="0">
                <a:solidFill>
                  <a:schemeClr val="tx1"/>
                </a:solidFill>
                <a:effectLst/>
                <a:latin typeface="+mn-lt"/>
                <a:ea typeface="+mn-ea"/>
                <a:cs typeface="Arial" charset="0"/>
              </a:rPr>
              <a:t>.</a:t>
            </a:r>
          </a:p>
          <a:p>
            <a:endParaRPr lang="sv-SE" sz="1200" b="1" i="0" u="none" strike="noStrike" kern="1200" dirty="0">
              <a:solidFill>
                <a:schemeClr val="tx1"/>
              </a:solidFill>
              <a:effectLst/>
              <a:latin typeface="+mn-lt"/>
              <a:ea typeface="+mn-ea"/>
              <a:cs typeface="Arial" charset="0"/>
            </a:endParaRPr>
          </a:p>
          <a:p>
            <a:r>
              <a:rPr lang="sv-SE" sz="1200" b="0" i="0" u="none" strike="noStrike" kern="1200" dirty="0">
                <a:solidFill>
                  <a:schemeClr val="tx1"/>
                </a:solidFill>
                <a:effectLst/>
                <a:latin typeface="+mn-lt"/>
                <a:ea typeface="+mn-ea"/>
                <a:cs typeface="Arial" charset="0"/>
              </a:rPr>
              <a:t>Kort</a:t>
            </a:r>
            <a:r>
              <a:rPr lang="sv-SE" sz="1200" b="0" i="0" u="none" strike="noStrike" kern="1200" baseline="0" dirty="0">
                <a:solidFill>
                  <a:schemeClr val="tx1"/>
                </a:solidFill>
                <a:effectLst/>
                <a:latin typeface="+mn-lt"/>
                <a:ea typeface="+mn-ea"/>
                <a:cs typeface="Arial" charset="0"/>
              </a:rPr>
              <a:t> kan sägas om barnpension att ett barn</a:t>
            </a:r>
            <a:r>
              <a:rPr lang="sv-SE" sz="1200" b="0" i="0" u="none" strike="noStrike" kern="1200" dirty="0">
                <a:solidFill>
                  <a:schemeClr val="tx1"/>
                </a:solidFill>
                <a:effectLst/>
                <a:latin typeface="+mn-lt"/>
                <a:ea typeface="+mn-ea"/>
                <a:cs typeface="Arial" charset="0"/>
              </a:rPr>
              <a:t> kan få efterlevandepension om en eller båda föräldrarna avlidit. Som barn räknas även 18–20-åringar som studerar på grund- eller gymnasieskola.</a:t>
            </a:r>
            <a:r>
              <a:rPr lang="sv-SE" sz="1200" b="0" i="0" u="none" strike="noStrike" kern="1200" baseline="0" dirty="0">
                <a:solidFill>
                  <a:schemeClr val="tx1"/>
                </a:solidFill>
                <a:effectLst/>
                <a:latin typeface="+mn-lt"/>
                <a:ea typeface="+mn-ea"/>
                <a:cs typeface="Arial" charset="0"/>
              </a:rPr>
              <a:t> Det finns ett efterlevandestöd i barnpensionen som garanterar som lägst 40</a:t>
            </a:r>
            <a:r>
              <a:rPr lang="sv-SE" sz="1200" b="0" i="0" u="none" strike="noStrike" kern="1200" dirty="0">
                <a:solidFill>
                  <a:schemeClr val="tx1"/>
                </a:solidFill>
                <a:effectLst/>
                <a:latin typeface="+mn-lt"/>
                <a:ea typeface="+mn-ea"/>
                <a:cs typeface="Arial" charset="0"/>
              </a:rPr>
              <a:t> procent </a:t>
            </a:r>
            <a:r>
              <a:rPr lang="sv-SE" sz="1200" b="0" i="0" u="none" strike="noStrike" kern="1200" baseline="0" dirty="0">
                <a:solidFill>
                  <a:schemeClr val="tx1"/>
                </a:solidFill>
                <a:effectLst/>
                <a:latin typeface="+mn-lt"/>
                <a:ea typeface="+mn-ea"/>
                <a:cs typeface="Arial" charset="0"/>
              </a:rPr>
              <a:t>av ett prisbasbelopp per år. </a:t>
            </a:r>
            <a:endParaRPr lang="sv-SE" dirty="0">
              <a:latin typeface="+mn-lt"/>
            </a:endParaRPr>
          </a:p>
          <a:p>
            <a:endParaRPr lang="sv-SE" dirty="0">
              <a:latin typeface="+mn-lt"/>
            </a:endParaRPr>
          </a:p>
          <a:p>
            <a:r>
              <a:rPr lang="sv-SE" dirty="0">
                <a:latin typeface="+mn-lt"/>
              </a:rPr>
              <a:t>Omställningspension</a:t>
            </a:r>
            <a:r>
              <a:rPr lang="sv-SE" baseline="0" dirty="0">
                <a:latin typeface="+mn-lt"/>
              </a:rPr>
              <a:t> och änkepension beskrivs på de kommande bilderna. </a:t>
            </a:r>
            <a:endParaRPr lang="sv-SE" dirty="0">
              <a:latin typeface="+mn-lt"/>
            </a:endParaRP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26</a:t>
            </a:fld>
            <a:endParaRPr lang="sv-SE" sz="1000" dirty="0"/>
          </a:p>
        </p:txBody>
      </p:sp>
    </p:spTree>
    <p:extLst>
      <p:ext uri="{BB962C8B-B14F-4D97-AF65-F5344CB8AC3E}">
        <p14:creationId xmlns:p14="http://schemas.microsoft.com/office/powerpoint/2010/main" val="388642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817475"/>
          </a:xfrm>
        </p:spPr>
        <p:txBody>
          <a:bodyPr/>
          <a:lstStyle/>
          <a:p>
            <a:pPr>
              <a:defRPr/>
            </a:pPr>
            <a:r>
              <a:rPr lang="sv-SE" sz="1200" b="1" dirty="0">
                <a:latin typeface="+mn-lt"/>
              </a:rPr>
              <a:t>Omställningspension</a:t>
            </a:r>
            <a:r>
              <a:rPr lang="sv-SE" sz="1200" dirty="0">
                <a:latin typeface="+mn-lt"/>
              </a:rPr>
              <a:t> är en pension som kan betalas ut till den som är efterlevande make eller maka, inte fyllt 65 år och som bodde tillsammans med sin make eller maka vid dödsfallet. — Pensionen betalas i första hand ut i ett år. Fyller du under tiden 65 år kan du från den månaden inte längre få omställningspension. </a:t>
            </a:r>
          </a:p>
          <a:p>
            <a:pPr>
              <a:defRPr/>
            </a:pPr>
            <a:endParaRPr lang="sv-SE" sz="1200" dirty="0">
              <a:latin typeface="+mn-lt"/>
            </a:endParaRPr>
          </a:p>
          <a:p>
            <a:pPr>
              <a:defRPr/>
            </a:pPr>
            <a:r>
              <a:rPr lang="sv-SE" sz="1200" b="1" dirty="0">
                <a:latin typeface="+mn-lt"/>
              </a:rPr>
              <a:t>Ersättningen bygger på den avlidnes antagna pension</a:t>
            </a:r>
          </a:p>
          <a:p>
            <a:pPr>
              <a:defRPr/>
            </a:pPr>
            <a:r>
              <a:rPr lang="sv-SE" sz="1200" dirty="0">
                <a:latin typeface="+mn-lt"/>
              </a:rPr>
              <a:t>Omställningspensionen motsvarar 55 procent av den avlidnes antagna allmänna pension i form av inkomstpension. </a:t>
            </a:r>
          </a:p>
          <a:p>
            <a:pPr>
              <a:defRPr/>
            </a:pPr>
            <a:endParaRPr lang="sv-SE" sz="1200" dirty="0">
              <a:latin typeface="+mn-lt"/>
            </a:endParaRPr>
          </a:p>
          <a:p>
            <a:pPr>
              <a:defRPr/>
            </a:pPr>
            <a:r>
              <a:rPr lang="sv-SE" sz="1200" dirty="0">
                <a:latin typeface="+mn-lt"/>
              </a:rPr>
              <a:t>Exempel: Om den antagna pensionen är 17 000 kronor i månaden blir</a:t>
            </a:r>
            <a:r>
              <a:rPr lang="sv-SE" sz="1200" baseline="0" dirty="0">
                <a:latin typeface="+mn-lt"/>
              </a:rPr>
              <a:t> </a:t>
            </a:r>
            <a:r>
              <a:rPr lang="sv-SE" sz="1200" dirty="0">
                <a:latin typeface="+mn-lt"/>
              </a:rPr>
              <a:t>omställningspensionen 17 000 x 0,55 = 9350 kronor.</a:t>
            </a:r>
          </a:p>
          <a:p>
            <a:pPr>
              <a:defRPr/>
            </a:pPr>
            <a:endParaRPr lang="sv-SE" sz="1200" dirty="0">
              <a:latin typeface="+mn-lt"/>
            </a:endParaRPr>
          </a:p>
          <a:p>
            <a:pPr>
              <a:defRPr/>
            </a:pPr>
            <a:r>
              <a:rPr lang="sv-SE" sz="1200" dirty="0">
                <a:latin typeface="+mn-lt"/>
              </a:rPr>
              <a:t>Efter att du fått omställningspension</a:t>
            </a:r>
            <a:r>
              <a:rPr lang="sv-SE" sz="1200" baseline="0" dirty="0">
                <a:latin typeface="+mn-lt"/>
              </a:rPr>
              <a:t> i ett år, </a:t>
            </a:r>
            <a:r>
              <a:rPr lang="sv-SE" sz="1200" dirty="0">
                <a:latin typeface="+mn-lt"/>
              </a:rPr>
              <a:t>kan den förlängas om du</a:t>
            </a:r>
            <a:r>
              <a:rPr lang="sv-SE" sz="1200" baseline="0" dirty="0">
                <a:latin typeface="+mn-lt"/>
              </a:rPr>
              <a:t> då har vårdnaden av ett barn under 18 år. Då förlängs omställningspensionen i 1 år till. Har du därefter något barn under 12 år, förlängs omställningspensionen till och med den månaden ditt yngsta barn fyllt 12. Från att du fyller 65 år, eller då ditt yngsta barn fyllt 18 år, kan du inte längre få omställningspension. </a:t>
            </a:r>
            <a:endParaRPr lang="sv-SE" sz="1200" dirty="0">
              <a:latin typeface="+mn-lt"/>
            </a:endParaRPr>
          </a:p>
          <a:p>
            <a:pPr algn="ctr"/>
            <a:endParaRPr lang="sv-SE" sz="1200" b="0" i="0" u="none" strike="noStrike" kern="1200" dirty="0">
              <a:solidFill>
                <a:schemeClr val="tx1"/>
              </a:solidFill>
              <a:effectLst/>
              <a:latin typeface="+mn-lt"/>
              <a:ea typeface="+mn-ea"/>
              <a:cs typeface="Arial" charset="0"/>
            </a:endParaRPr>
          </a:p>
          <a:p>
            <a:r>
              <a:rPr lang="sv-SE" sz="1200" b="0" i="0" u="none" strike="noStrike" kern="1200" dirty="0">
                <a:solidFill>
                  <a:schemeClr val="tx1"/>
                </a:solidFill>
                <a:effectLst/>
                <a:latin typeface="+mn-lt"/>
                <a:ea typeface="+mn-ea"/>
                <a:cs typeface="Arial" charset="0"/>
              </a:rPr>
              <a:t>Du behöver inte ansöka om omställningspension</a:t>
            </a:r>
            <a:r>
              <a:rPr lang="sv-SE" sz="1200" b="0" i="0" u="none" strike="noStrike" kern="1200" baseline="0" dirty="0">
                <a:solidFill>
                  <a:schemeClr val="tx1"/>
                </a:solidFill>
                <a:effectLst/>
                <a:latin typeface="+mn-lt"/>
                <a:ea typeface="+mn-ea"/>
                <a:cs typeface="Arial" charset="0"/>
              </a:rPr>
              <a:t> om du bor i Sverige.</a:t>
            </a:r>
            <a:endParaRPr lang="sv-SE" sz="1200" b="0" i="0" u="none" strike="noStrike" kern="1200" dirty="0">
              <a:solidFill>
                <a:schemeClr val="tx1"/>
              </a:solidFill>
              <a:effectLst/>
              <a:latin typeface="+mn-lt"/>
              <a:ea typeface="+mn-ea"/>
              <a:cs typeface="Arial" charset="0"/>
            </a:endParaRPr>
          </a:p>
          <a:p>
            <a:endParaRPr lang="sv-SE" sz="1400" b="0" i="0" u="none" strike="noStrike" kern="1200" dirty="0">
              <a:solidFill>
                <a:schemeClr val="tx1"/>
              </a:solidFill>
              <a:effectLst/>
              <a:latin typeface="Arial" charset="0"/>
              <a:ea typeface="+mn-ea"/>
              <a:cs typeface="Arial" charset="0"/>
            </a:endParaRPr>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27</a:t>
            </a:fld>
            <a:endParaRPr lang="sv-SE" sz="1000" dirty="0"/>
          </a:p>
        </p:txBody>
      </p:sp>
    </p:spTree>
    <p:extLst>
      <p:ext uri="{BB962C8B-B14F-4D97-AF65-F5344CB8AC3E}">
        <p14:creationId xmlns:p14="http://schemas.microsoft.com/office/powerpoint/2010/main" val="513612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29050"/>
          </a:xfrm>
        </p:spPr>
        <p:txBody>
          <a:bodyPr/>
          <a:lstStyle/>
          <a:p>
            <a:pPr>
              <a:defRPr/>
            </a:pPr>
            <a:r>
              <a:rPr lang="sv-SE" sz="1200" b="1" dirty="0">
                <a:latin typeface="+mn-lt"/>
              </a:rPr>
              <a:t>Vem kan få änkepension?</a:t>
            </a:r>
          </a:p>
          <a:p>
            <a:pPr>
              <a:defRPr/>
            </a:pPr>
            <a:r>
              <a:rPr lang="sv-SE" sz="1200" dirty="0">
                <a:latin typeface="+mn-lt"/>
              </a:rPr>
              <a:t>Det är endast kvinnor som kan få änkepension (</a:t>
            </a:r>
            <a:r>
              <a:rPr lang="sv-SE" sz="1200" baseline="0" dirty="0">
                <a:latin typeface="+mn-lt"/>
              </a:rPr>
              <a:t>finns ingen motsvarande ersättning för män, de kan däremot få omställningspension).</a:t>
            </a:r>
            <a:endParaRPr lang="sv-SE" sz="1200" dirty="0">
              <a:latin typeface="+mn-lt"/>
            </a:endParaRPr>
          </a:p>
          <a:p>
            <a:pPr>
              <a:defRPr/>
            </a:pPr>
            <a:endParaRPr lang="sv-SE" sz="1200" dirty="0">
              <a:latin typeface="+mn-lt"/>
            </a:endParaRPr>
          </a:p>
          <a:p>
            <a:pPr>
              <a:defRPr/>
            </a:pPr>
            <a:r>
              <a:rPr lang="sv-SE" sz="1200" dirty="0">
                <a:latin typeface="+mn-lt"/>
              </a:rPr>
              <a:t>Kvinnor kan få änkepension om du var gift med din make den 31 december 1989 och var det hela tiden fram till dödsfallet. </a:t>
            </a:r>
          </a:p>
          <a:p>
            <a:pPr>
              <a:defRPr/>
            </a:pPr>
            <a:endParaRPr lang="sv-SE" sz="1200" dirty="0">
              <a:latin typeface="+mn-lt"/>
            </a:endParaRPr>
          </a:p>
          <a:p>
            <a:pPr>
              <a:defRPr/>
            </a:pPr>
            <a:r>
              <a:rPr lang="sv-SE" sz="1200" dirty="0">
                <a:latin typeface="+mn-lt"/>
              </a:rPr>
              <a:t>Vilka krav som ställs för att du ska få änkepension och hur den beräknas beror på vilket år du är född;</a:t>
            </a:r>
            <a:r>
              <a:rPr lang="sv-SE" sz="1200" baseline="0" dirty="0">
                <a:latin typeface="+mn-lt"/>
              </a:rPr>
              <a:t> </a:t>
            </a:r>
            <a:r>
              <a:rPr lang="sv-SE" sz="1200" b="1" baseline="0" dirty="0">
                <a:latin typeface="+mn-lt"/>
              </a:rPr>
              <a:t>född 1944 eller tidigare, född 1945 eller senare</a:t>
            </a:r>
            <a:r>
              <a:rPr lang="sv-SE" sz="1200" baseline="0" dirty="0">
                <a:latin typeface="+mn-lt"/>
              </a:rPr>
              <a:t>.  </a:t>
            </a:r>
          </a:p>
          <a:p>
            <a:pPr>
              <a:defRPr/>
            </a:pPr>
            <a:endParaRPr lang="sv-SE" sz="1200" baseline="0" dirty="0">
              <a:latin typeface="+mn-lt"/>
            </a:endParaRPr>
          </a:p>
          <a:p>
            <a:pPr>
              <a:defRPr/>
            </a:pPr>
            <a:r>
              <a:rPr lang="sv-SE" sz="1200" baseline="0" dirty="0">
                <a:latin typeface="+mn-lt"/>
              </a:rPr>
              <a:t>Har du inte fyllt 65 år får du i första hand omställningspension. När omställningspensionen inte längre betalas har du i vissa fall möjlighet att få änkepension.</a:t>
            </a:r>
          </a:p>
          <a:p>
            <a:pPr>
              <a:defRPr/>
            </a:pPr>
            <a:endParaRPr lang="sv-SE" sz="1200" baseline="0" dirty="0">
              <a:latin typeface="+mn-lt"/>
            </a:endParaRPr>
          </a:p>
          <a:p>
            <a:pPr>
              <a:defRPr/>
            </a:pPr>
            <a:r>
              <a:rPr lang="sv-SE" sz="1200" dirty="0">
                <a:latin typeface="+mn-lt"/>
              </a:rPr>
              <a:t>Läs mer om änkepensioner på https://www.pensionsmyndigheten.se/for-pensionarer/ekonomiskt-stod/ankepension</a:t>
            </a:r>
          </a:p>
          <a:p>
            <a:pPr>
              <a:defRPr/>
            </a:pPr>
            <a:endParaRPr lang="sv-SE" sz="1200" dirty="0">
              <a:latin typeface="+mn-lt"/>
            </a:endParaRPr>
          </a:p>
          <a:p>
            <a:pPr>
              <a:defRPr/>
            </a:pPr>
            <a:r>
              <a:rPr lang="sv-SE" sz="1200" dirty="0">
                <a:latin typeface="+mn-lt"/>
              </a:rPr>
              <a:t>Du behöver inte ansöka om änkepension, utan Pensionsmyndigheten prövar om du har</a:t>
            </a:r>
            <a:r>
              <a:rPr lang="sv-SE" sz="1200" baseline="0" dirty="0">
                <a:latin typeface="+mn-lt"/>
              </a:rPr>
              <a:t> rätt till änkepension. </a:t>
            </a:r>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28</a:t>
            </a:fld>
            <a:endParaRPr lang="sv-SE" sz="1000" dirty="0"/>
          </a:p>
        </p:txBody>
      </p:sp>
    </p:spTree>
    <p:extLst>
      <p:ext uri="{BB962C8B-B14F-4D97-AF65-F5344CB8AC3E}">
        <p14:creationId xmlns:p14="http://schemas.microsoft.com/office/powerpoint/2010/main" val="250753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a:defRPr/>
            </a:pPr>
            <a:r>
              <a:rPr lang="sv-SE" dirty="0">
                <a:latin typeface="+mn-lt"/>
              </a:rPr>
              <a:t>När Pensionsmyndigheten får uppgift från Skatteverket om att någon som bor i Sverige har avlidit utreder vi om det finns efterlevande som har rätt till efterlevandepension. I sådana fall skickar Pensionsmyndigheten ett beslut.</a:t>
            </a:r>
          </a:p>
          <a:p>
            <a:pPr>
              <a:defRPr/>
            </a:pPr>
            <a:endParaRPr lang="sv-SE" dirty="0">
              <a:latin typeface="+mn-lt"/>
            </a:endParaRPr>
          </a:p>
          <a:p>
            <a:pPr>
              <a:defRPr/>
            </a:pPr>
            <a:r>
              <a:rPr lang="sv-SE" dirty="0">
                <a:latin typeface="+mn-lt"/>
              </a:rPr>
              <a:t>I vissa fall måste vi be den efterlevande om kompletterande uppgifter innan vi kan besluta om hon eller han har rätt till efterlevandepension. Då får du ett brev från oss där vi ber dig skicka in den uppgift vi saknar. Först därefter fattar Pensionsmyndigheten beslut om efterlevandepension och du får ett beslutsbrev.</a:t>
            </a:r>
          </a:p>
          <a:p>
            <a:pPr>
              <a:defRPr/>
            </a:pPr>
            <a:endParaRPr lang="sv-SE" dirty="0">
              <a:latin typeface="+mn-lt"/>
            </a:endParaRPr>
          </a:p>
          <a:p>
            <a:pPr>
              <a:defRPr/>
            </a:pPr>
            <a:r>
              <a:rPr lang="sv-SE" dirty="0">
                <a:latin typeface="+mn-lt"/>
              </a:rPr>
              <a:t>I några fall kan Pensionsmyndigheten inte bedöma om det finns någon efterlevande som har rätt till efterlevandepension. Då får du ett informationsblad och en broschyr hemskickad. </a:t>
            </a:r>
          </a:p>
          <a:p>
            <a:pPr>
              <a:defRPr/>
            </a:pPr>
            <a:r>
              <a:rPr lang="sv-SE" dirty="0">
                <a:latin typeface="+mn-lt"/>
              </a:rPr>
              <a:t/>
            </a:r>
            <a:br>
              <a:rPr lang="sv-SE" dirty="0">
                <a:latin typeface="+mn-lt"/>
              </a:rPr>
            </a:br>
            <a:r>
              <a:rPr lang="sv-SE" dirty="0">
                <a:latin typeface="+mn-lt"/>
              </a:rPr>
              <a:t>Om du bor utanför Sverige måste du ansöka om efterlevandepension. Bor du inom EU eller Island, Lichtenstein, Norge eller Schweiz kan du vända dig till Pensionsmyndigheten i det land du bor i. Den myndigheten skickar då en ansökan om efterlevandepension till Pensionsmyndigheten i Sverige. Om du bor i ett annat land ska du ansöka om svensk efterlevandepension på en svensk ansökningsblankett för bosatta utanför Sverige. Du hittar blanketten här till höger. Till ansökan ska du bifoga ett dödsfallsintyg och ett vigselbevis. </a:t>
            </a:r>
          </a:p>
          <a:p>
            <a:pPr>
              <a:defRPr/>
            </a:pPr>
            <a:endParaRPr lang="sv-SE" dirty="0">
              <a:latin typeface="+mn-lt"/>
            </a:endParaRPr>
          </a:p>
          <a:p>
            <a:pPr>
              <a:defRPr/>
            </a:pPr>
            <a:r>
              <a:rPr lang="sv-SE" dirty="0">
                <a:latin typeface="+mn-lt"/>
              </a:rPr>
              <a:t>Om du är kvinna, har fyllt 65 år och har svensk ålderspension kan du få änkepension utan att ansöka.</a:t>
            </a:r>
            <a:endParaRPr lang="sv-SE" altLang="sv-SE" dirty="0">
              <a:latin typeface="+mn-lt"/>
              <a:cs typeface="Arial" panose="020B0604020202020204" pitchFamily="34" charset="0"/>
            </a:endParaRPr>
          </a:p>
          <a:p>
            <a:pPr eaLnBrk="1" hangingPunct="1"/>
            <a:endParaRPr lang="sv-SE" altLang="sv-SE" sz="1200" dirty="0">
              <a:latin typeface="+mn-lt"/>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29</a:t>
            </a:fld>
            <a:endParaRPr lang="sv-SE" sz="1000" dirty="0"/>
          </a:p>
        </p:txBody>
      </p:sp>
    </p:spTree>
    <p:extLst>
      <p:ext uri="{BB962C8B-B14F-4D97-AF65-F5344CB8AC3E}">
        <p14:creationId xmlns:p14="http://schemas.microsoft.com/office/powerpoint/2010/main" val="38706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3</a:t>
            </a:fld>
            <a:endParaRPr lang="sv-SE" sz="1000" dirty="0"/>
          </a:p>
        </p:txBody>
      </p:sp>
    </p:spTree>
    <p:extLst>
      <p:ext uri="{BB962C8B-B14F-4D97-AF65-F5344CB8AC3E}">
        <p14:creationId xmlns:p14="http://schemas.microsoft.com/office/powerpoint/2010/main" val="2916805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dirty="0">
                <a:solidFill>
                  <a:schemeClr val="tx1"/>
                </a:solidFill>
                <a:effectLst/>
                <a:latin typeface="+mn-lt"/>
                <a:ea typeface="+mn-ea"/>
                <a:cs typeface="Arial" charset="0"/>
              </a:rPr>
              <a:t>Tips</a:t>
            </a:r>
            <a:r>
              <a:rPr lang="sv-SE" sz="1200" b="1" i="0" u="none" strike="noStrike" kern="1200" baseline="0" dirty="0">
                <a:solidFill>
                  <a:schemeClr val="tx1"/>
                </a:solidFill>
                <a:effectLst/>
                <a:latin typeface="+mn-lt"/>
                <a:ea typeface="+mn-ea"/>
                <a:cs typeface="Arial" charset="0"/>
              </a:rPr>
              <a:t> på webbplats för efterlevande</a:t>
            </a:r>
            <a:endParaRPr lang="sv-SE" sz="1200" b="0" i="0" u="none" strike="noStrike" kern="1200" baseline="0" dirty="0">
              <a:solidFill>
                <a:schemeClr val="tx1"/>
              </a:solidFill>
              <a:effectLst/>
              <a:latin typeface="+mn-lt"/>
              <a:ea typeface="+mn-ea"/>
              <a:cs typeface="Arial" charset="0"/>
            </a:endParaRPr>
          </a:p>
          <a:p>
            <a:r>
              <a:rPr lang="sv-SE" sz="1200" b="0" i="0" u="none" strike="noStrike" kern="1200" dirty="0">
                <a:solidFill>
                  <a:schemeClr val="tx1"/>
                </a:solidFill>
                <a:effectLst/>
                <a:latin typeface="+mn-lt"/>
                <a:ea typeface="+mn-ea"/>
                <a:cs typeface="Arial" charset="0"/>
              </a:rPr>
              <a:t>Efterlevandeguiden är till för att hjälpa efterlevande och stödjande personer, släkt och vänner med mera. Webbplatsen är oberoende och samlar det viktigaste som du behöver veta när en närstående dör, samlat på ett ställe. Webbplatsen är ett samarbete</a:t>
            </a:r>
            <a:r>
              <a:rPr lang="sv-SE" sz="1200" b="0" i="0" u="none" strike="noStrike" kern="1200" baseline="0" dirty="0">
                <a:solidFill>
                  <a:schemeClr val="tx1"/>
                </a:solidFill>
                <a:effectLst/>
                <a:latin typeface="+mn-lt"/>
                <a:ea typeface="+mn-ea"/>
                <a:cs typeface="Arial" charset="0"/>
              </a:rPr>
              <a:t> mellan Pensionsmyndigheten, Försäkringskassan och Skatteverket. </a:t>
            </a:r>
            <a:endParaRPr lang="sv-SE" dirty="0">
              <a:latin typeface="+mn-lt"/>
            </a:endParaRPr>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30</a:t>
            </a:fld>
            <a:endParaRPr lang="sv-SE" sz="1000" dirty="0"/>
          </a:p>
        </p:txBody>
      </p:sp>
    </p:spTree>
    <p:extLst>
      <p:ext uri="{BB962C8B-B14F-4D97-AF65-F5344CB8AC3E}">
        <p14:creationId xmlns:p14="http://schemas.microsoft.com/office/powerpoint/2010/main" val="1153251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är välkommen att kontakta Pensionsmyndigheten</a:t>
            </a:r>
            <a:r>
              <a:rPr lang="sv-SE" baseline="0" dirty="0"/>
              <a:t> för alla slags frågor om pension, bostadstillägg och efterlevandepension.</a:t>
            </a:r>
            <a:endParaRPr lang="sv-SE" dirty="0"/>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31</a:t>
            </a:fld>
            <a:endParaRPr lang="sv-SE" sz="1000" dirty="0"/>
          </a:p>
        </p:txBody>
      </p:sp>
    </p:spTree>
    <p:extLst>
      <p:ext uri="{BB962C8B-B14F-4D97-AF65-F5344CB8AC3E}">
        <p14:creationId xmlns:p14="http://schemas.microsoft.com/office/powerpoint/2010/main" val="192435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buFontTx/>
              <a:buNone/>
              <a:defRPr/>
            </a:pPr>
            <a:r>
              <a:rPr lang="sv-SE" altLang="sv-SE" sz="1200" b="1" dirty="0">
                <a:latin typeface="+mn-lt"/>
                <a:cs typeface="Arial" panose="020B0604020202020204" pitchFamily="34" charset="0"/>
              </a:rPr>
              <a:t>AP7 Såfa </a:t>
            </a:r>
          </a:p>
          <a:p>
            <a:pPr eaLnBrk="1" hangingPunct="1">
              <a:defRPr/>
            </a:pPr>
            <a:endParaRPr lang="sv-SE" altLang="sv-SE" sz="1200" b="1" dirty="0">
              <a:latin typeface="+mn-lt"/>
              <a:cs typeface="Arial" panose="020B0604020202020204" pitchFamily="34" charset="0"/>
            </a:endParaRPr>
          </a:p>
          <a:p>
            <a:pPr marL="171450" indent="-171450" eaLnBrk="1" hangingPunct="1">
              <a:buFont typeface="Arial" panose="020B0604020202020204" pitchFamily="34" charset="0"/>
              <a:buChar char="•"/>
              <a:defRPr/>
            </a:pPr>
            <a:r>
              <a:rPr lang="sv-SE" altLang="sv-SE" sz="1200" dirty="0">
                <a:cs typeface="Arial" panose="020B0604020202020204" pitchFamily="34" charset="0"/>
              </a:rPr>
              <a:t>AP7 Såfan - Statens årskullsförvaltningsalternativ – är ”förvalsalternativet” för premiepensionen.</a:t>
            </a:r>
          </a:p>
          <a:p>
            <a:pPr marL="171450" indent="-171450" eaLnBrk="1" hangingPunct="1">
              <a:buFont typeface="Arial" panose="020B0604020202020204" pitchFamily="34" charset="0"/>
              <a:buChar char="•"/>
              <a:defRPr/>
            </a:pPr>
            <a:r>
              <a:rPr lang="sv-SE" altLang="sv-SE" sz="1200" dirty="0">
                <a:cs typeface="Arial" panose="020B0604020202020204" pitchFamily="34" charset="0"/>
              </a:rPr>
              <a:t>Är att betrakta som en generationsportfölj. Består av två fonder AP7</a:t>
            </a:r>
            <a:r>
              <a:rPr lang="sv-SE" altLang="sv-SE" sz="1200" baseline="0" dirty="0">
                <a:cs typeface="Arial" panose="020B0604020202020204" pitchFamily="34" charset="0"/>
              </a:rPr>
              <a:t> </a:t>
            </a:r>
            <a:r>
              <a:rPr lang="sv-SE" altLang="sv-SE" sz="1200" dirty="0">
                <a:cs typeface="Arial" panose="020B0604020202020204" pitchFamily="34" charset="0"/>
              </a:rPr>
              <a:t>Aktiefond och AP7räntefond. AP7 Såfan viktar</a:t>
            </a:r>
            <a:r>
              <a:rPr lang="sv-SE" altLang="sv-SE" sz="1200" baseline="0" dirty="0">
                <a:cs typeface="Arial" panose="020B0604020202020204" pitchFamily="34" charset="0"/>
              </a:rPr>
              <a:t> automatiskt om från AP 7 aktiefond till AP 7 Räntefond vid 56 års ålder. Därmed sänks risken i placeringen över tid då</a:t>
            </a:r>
            <a:r>
              <a:rPr lang="sv-SE" altLang="sv-SE" sz="1200" dirty="0">
                <a:cs typeface="Arial" panose="020B0604020202020204" pitchFamily="34" charset="0"/>
              </a:rPr>
              <a:t> </a:t>
            </a:r>
            <a:r>
              <a:rPr lang="sv-SE" altLang="sv-SE" sz="1200" baseline="0" dirty="0">
                <a:cs typeface="Arial" panose="020B0604020202020204" pitchFamily="34" charset="0"/>
              </a:rPr>
              <a:t>pensionsspararen blir äldre.</a:t>
            </a:r>
            <a:r>
              <a:rPr lang="sv-SE" altLang="sv-SE" sz="1200" dirty="0">
                <a:cs typeface="Arial" panose="020B0604020202020204" pitchFamily="34" charset="0"/>
              </a:rPr>
              <a:t> </a:t>
            </a:r>
          </a:p>
          <a:p>
            <a:pPr marL="171450" indent="-171450" eaLnBrk="1" hangingPunct="1">
              <a:buFont typeface="Arial" panose="020B0604020202020204" pitchFamily="34" charset="0"/>
              <a:buChar char="•"/>
              <a:defRPr/>
            </a:pPr>
            <a:r>
              <a:rPr lang="sv-SE" altLang="sv-SE" sz="1200" dirty="0">
                <a:cs typeface="Arial" panose="020B0604020202020204" pitchFamily="34" charset="0"/>
              </a:rPr>
              <a:t>Låg avgift 0,05 procent.</a:t>
            </a:r>
          </a:p>
          <a:p>
            <a:pPr marL="171450" indent="-171450" eaLnBrk="1" hangingPunct="1">
              <a:buFont typeface="Arial" panose="020B0604020202020204" pitchFamily="34" charset="0"/>
              <a:buChar char="•"/>
              <a:defRPr/>
            </a:pPr>
            <a:r>
              <a:rPr lang="sv-SE" altLang="sv-SE" sz="1200" dirty="0">
                <a:cs typeface="Arial" panose="020B0604020202020204" pitchFamily="34" charset="0"/>
              </a:rPr>
              <a:t>Om du vill kan du kombinera innehav i AP7 Såfa med</a:t>
            </a:r>
            <a:r>
              <a:rPr lang="sv-SE" altLang="sv-SE" sz="1200" baseline="0" dirty="0">
                <a:cs typeface="Arial" panose="020B0604020202020204" pitchFamily="34" charset="0"/>
              </a:rPr>
              <a:t> att också själv välja fonder</a:t>
            </a:r>
          </a:p>
          <a:p>
            <a:pPr marL="171450" indent="-171450" eaLnBrk="1" hangingPunct="1">
              <a:buFont typeface="Arial" panose="020B0604020202020204" pitchFamily="34" charset="0"/>
              <a:buChar char="•"/>
              <a:defRPr/>
            </a:pPr>
            <a:r>
              <a:rPr lang="sv-SE" altLang="sv-SE" sz="1200" baseline="0" dirty="0">
                <a:cs typeface="Arial" panose="020B0604020202020204" pitchFamily="34" charset="0"/>
              </a:rPr>
              <a:t>Om du vill själv vill välja fonder för din premiepension, finns det cirka 500 fonder att välja bland.</a:t>
            </a:r>
            <a:endParaRPr lang="sv-SE" altLang="sv-SE" baseline="0" dirty="0">
              <a:cs typeface="Arial" panose="020B0604020202020204" pitchFamily="34" charset="0"/>
            </a:endParaRPr>
          </a:p>
          <a:p>
            <a:pPr marL="171450" indent="-171450" eaLnBrk="1" hangingPunct="1">
              <a:buFont typeface="Arial" panose="020B0604020202020204" pitchFamily="34" charset="0"/>
              <a:buChar char="•"/>
              <a:defRPr/>
            </a:pPr>
            <a:r>
              <a:rPr lang="sv-SE" altLang="sv-SE" baseline="0" dirty="0">
                <a:cs typeface="Arial" panose="020B0604020202020204" pitchFamily="34" charset="0"/>
              </a:rPr>
              <a:t>I samband med uttag av premiepensionen kan du välja ett efterlevandeskydd.</a:t>
            </a:r>
            <a:endParaRPr lang="sv-SE" altLang="sv-SE" sz="1200" dirty="0">
              <a:cs typeface="Arial" panose="020B0604020202020204" pitchFamily="34" charset="0"/>
            </a:endParaRPr>
          </a:p>
          <a:p>
            <a:endParaRPr lang="sv-SE" sz="1200" dirty="0">
              <a:latin typeface="+mn-lt"/>
            </a:endParaRP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4</a:t>
            </a:fld>
            <a:endParaRPr lang="sv-SE" sz="1000" dirty="0"/>
          </a:p>
        </p:txBody>
      </p:sp>
    </p:spTree>
    <p:extLst>
      <p:ext uri="{BB962C8B-B14F-4D97-AF65-F5344CB8AC3E}">
        <p14:creationId xmlns:p14="http://schemas.microsoft.com/office/powerpoint/2010/main" val="14009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framgår hur mycket avgifterna påverkar ditt pensionskapital/sparkapital.</a:t>
            </a:r>
            <a:r>
              <a:rPr lang="sv-SE" baseline="0" dirty="0"/>
              <a:t> Den avgift som används i det här exemplet är den avgift som är i förvalsalternativet AP7 Såfan. </a:t>
            </a:r>
          </a:p>
          <a:p>
            <a:endParaRPr lang="sv-SE" baseline="0" dirty="0"/>
          </a:p>
          <a:p>
            <a:r>
              <a:rPr lang="sv-SE" baseline="0" dirty="0"/>
              <a:t>På Pensionsmyndighetens webbplats finns exempelbilder på hur avgifter påverkar pensionskapitalet/sparkapitalet.</a:t>
            </a:r>
            <a:endParaRPr lang="sv-SE" dirty="0"/>
          </a:p>
          <a:p>
            <a:endParaRPr lang="sv-SE" dirty="0"/>
          </a:p>
          <a:p>
            <a:r>
              <a:rPr lang="sv-SE" dirty="0"/>
              <a:t>Den genomsnittliga avgiften inom premiepensionssystemet är 0,23 procent.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Avgiften har betydelse för allt långsiktigt sparande och höga avgifter påverkar sparandet negativt. För varje extra krona du betalar i avgifter försvinner lika mycket från din framtida pension. Dessutom går du miste om den extra värdeutveckling som du skulle ha fått om pengarna du betalar i avgift hade fått stanna kvar och gett ränta år efter år.</a:t>
            </a:r>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5</a:t>
            </a:fld>
            <a:endParaRPr lang="sv-SE" sz="1000" dirty="0"/>
          </a:p>
        </p:txBody>
      </p:sp>
    </p:spTree>
    <p:extLst>
      <p:ext uri="{BB962C8B-B14F-4D97-AF65-F5344CB8AC3E}">
        <p14:creationId xmlns:p14="http://schemas.microsoft.com/office/powerpoint/2010/main" val="366752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framgår hur mycket avgifterna påverkar Pensionskapitalet.</a:t>
            </a:r>
            <a:r>
              <a:rPr lang="sv-SE" baseline="0" dirty="0"/>
              <a:t> Den avgift som används i det här exemplet är den avgift som är på de dyraste valbara fonderna inom premiepensionssystemet. </a:t>
            </a:r>
          </a:p>
          <a:p>
            <a:endParaRPr lang="sv-SE" baseline="0" dirty="0"/>
          </a:p>
          <a:p>
            <a:r>
              <a:rPr lang="sv-SE" baseline="0" dirty="0"/>
              <a:t>På Pensionsmyndighetens webbplats finns exempelbilder på hur avgifter påverkar pensionskapitalet/sparkapitalet.</a:t>
            </a:r>
          </a:p>
          <a:p>
            <a:endParaRPr lang="sv-SE" baseline="0" dirty="0"/>
          </a:p>
          <a:p>
            <a:r>
              <a:rPr lang="sv-SE" baseline="0" dirty="0"/>
              <a:t>Om du sparar i fonder utanför premiepensionssystemet kan avgifterna vara betydligt högre, exempelvis 1,5</a:t>
            </a:r>
            <a:r>
              <a:rPr lang="sv-SE" dirty="0"/>
              <a:t> procent </a:t>
            </a:r>
            <a:r>
              <a:rPr lang="sv-SE" baseline="0" dirty="0"/>
              <a:t>för en aktiefond. </a:t>
            </a:r>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6</a:t>
            </a:fld>
            <a:endParaRPr lang="sv-SE" sz="1000" dirty="0"/>
          </a:p>
        </p:txBody>
      </p:sp>
    </p:spTree>
    <p:extLst>
      <p:ext uri="{BB962C8B-B14F-4D97-AF65-F5344CB8AC3E}">
        <p14:creationId xmlns:p14="http://schemas.microsoft.com/office/powerpoint/2010/main" val="326762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a:t>
            </a:r>
            <a:r>
              <a:rPr lang="sv-SE" baseline="0" dirty="0"/>
              <a:t> har idag rätt att vara kvar på ditt jobb till 68 års ålder (tidigare från 67 år) enligt lagen om anställningsskydd LAS. Om du kommer överens med arbetsgivaren kan du  jobba längre än så. </a:t>
            </a:r>
          </a:p>
          <a:p>
            <a:endParaRPr lang="sv-SE" baseline="0" dirty="0"/>
          </a:p>
          <a:p>
            <a:r>
              <a:rPr lang="sv-SE" baseline="0" dirty="0"/>
              <a:t>Du fortsätter att tjäna in till din allmänna pension så länge du arbetar. Det finns ingen övre åldersgräns på intjänande till allmän pension. Du kan alltså exempelvis vara 70 år eller mer, och fortsatt tjäna in nya pensionsrätter i den allmänna pensionen. Detta även om du tar ut hela eller delar av den allmänna pensionen. </a:t>
            </a:r>
          </a:p>
          <a:p>
            <a:endParaRPr lang="sv-SE" baseline="0" dirty="0"/>
          </a:p>
          <a:p>
            <a:r>
              <a:rPr lang="sv-SE" baseline="0" dirty="0"/>
              <a:t>Du kan välja att helt stoppa utbetalningen från den allmänna pensionen om du vill. Du kan också ta ut delar av pensionen. Det går att välja att ta ut 25,50,75 eller 100</a:t>
            </a:r>
            <a:r>
              <a:rPr lang="sv-SE" dirty="0"/>
              <a:t> procent</a:t>
            </a:r>
            <a:r>
              <a:rPr lang="sv-SE" baseline="0" dirty="0"/>
              <a:t> av pensionen. Du behöver inte välja samma procentsats för</a:t>
            </a:r>
            <a:r>
              <a:rPr lang="sv-SE" dirty="0"/>
              <a:t> </a:t>
            </a:r>
            <a:r>
              <a:rPr lang="sv-SE" baseline="0" dirty="0"/>
              <a:t>inkomstpensionen och premiepensionen. Det gör den allmänna pensionen flexibel för att kombinera med om du samtidigt arbetar. </a:t>
            </a:r>
          </a:p>
          <a:p>
            <a:endParaRPr lang="sv-SE" baseline="0" dirty="0"/>
          </a:p>
          <a:p>
            <a:r>
              <a:rPr lang="sv-SE" baseline="0" dirty="0"/>
              <a:t>Den allmänna pensionen utbetalas alltid livsvarigt (så länge du lever).</a:t>
            </a:r>
            <a:endParaRPr lang="sv-SE" dirty="0"/>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7</a:t>
            </a:fld>
            <a:endParaRPr lang="sv-SE" sz="1000" dirty="0"/>
          </a:p>
        </p:txBody>
      </p:sp>
    </p:spTree>
    <p:extLst>
      <p:ext uri="{BB962C8B-B14F-4D97-AF65-F5344CB8AC3E}">
        <p14:creationId xmlns:p14="http://schemas.microsoft.com/office/powerpoint/2010/main" val="136801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Tre steg för att ansöka – dessa</a:t>
            </a:r>
            <a:r>
              <a:rPr lang="sv-SE" sz="1200" baseline="0" dirty="0">
                <a:latin typeface="+mn-lt"/>
              </a:rPr>
              <a:t> steg förklarar hur du går till väga för att se om du kan ha rätt till bostadstillägg och hur du då gör för att ansöka.</a:t>
            </a:r>
            <a:endParaRPr lang="sv-SE" sz="1200" dirty="0">
              <a:latin typeface="+mn-lt"/>
            </a:endParaRP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8</a:t>
            </a:fld>
            <a:endParaRPr lang="sv-SE" sz="1000" dirty="0"/>
          </a:p>
        </p:txBody>
      </p:sp>
    </p:spTree>
    <p:extLst>
      <p:ext uri="{BB962C8B-B14F-4D97-AF65-F5344CB8AC3E}">
        <p14:creationId xmlns:p14="http://schemas.microsoft.com/office/powerpoint/2010/main" val="143295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sz="1200" dirty="0">
                <a:latin typeface="+mn-lt"/>
                <a:cs typeface="Arial" panose="020B0604020202020204" pitchFamily="34" charset="0"/>
              </a:rPr>
              <a:t>Bostadstillägg är ett skattefritt tillägg till den allmänna pensionen. Bostadstillägget är en</a:t>
            </a:r>
            <a:r>
              <a:rPr lang="sv-SE" altLang="sv-SE" sz="1200" baseline="0" dirty="0">
                <a:latin typeface="+mn-lt"/>
                <a:cs typeface="Arial" panose="020B0604020202020204" pitchFamily="34" charset="0"/>
              </a:rPr>
              <a:t> del av grundskyddet precis som garantipension.</a:t>
            </a:r>
            <a:endParaRPr lang="sv-SE" altLang="sv-SE" sz="1200" dirty="0">
              <a:latin typeface="+mn-lt"/>
              <a:cs typeface="Arial" panose="020B0604020202020204" pitchFamily="34" charset="0"/>
            </a:endParaRPr>
          </a:p>
          <a:p>
            <a:pPr eaLnBrk="1" hangingPunct="1"/>
            <a:endParaRPr lang="sv-SE" altLang="sv-SE" sz="1200" b="1" dirty="0">
              <a:latin typeface="+mn-lt"/>
              <a:cs typeface="Arial" panose="020B0604020202020204" pitchFamily="34" charset="0"/>
            </a:endParaRPr>
          </a:p>
          <a:p>
            <a:pPr eaLnBrk="1" hangingPunct="1"/>
            <a:endParaRPr lang="sv-SE" altLang="sv-SE" sz="1100" dirty="0">
              <a:latin typeface="+mn-lt"/>
              <a:cs typeface="Arial" panose="020B0604020202020204" pitchFamily="34" charset="0"/>
            </a:endParaRPr>
          </a:p>
          <a:p>
            <a:pPr eaLnBrk="1" hangingPunct="1"/>
            <a:endParaRPr lang="sv-SE" altLang="sv-SE" sz="1200" dirty="0">
              <a:latin typeface="+mn-lt"/>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5EC2ED67-A654-4F58-8C82-F19AA20EDE7A}" type="slidenum">
              <a:rPr lang="sv-SE" sz="1000" smtClean="0"/>
              <a:t>9</a:t>
            </a:fld>
            <a:endParaRPr lang="sv-SE" sz="1000" dirty="0"/>
          </a:p>
        </p:txBody>
      </p:sp>
    </p:spTree>
    <p:extLst>
      <p:ext uri="{BB962C8B-B14F-4D97-AF65-F5344CB8AC3E}">
        <p14:creationId xmlns:p14="http://schemas.microsoft.com/office/powerpoint/2010/main" val="65280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19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Pensionsmyndigheten</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Pensionen</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4" y="6169025"/>
            <a:ext cx="937345" cy="291432"/>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PENSIONEN</a:t>
            </a:r>
          </a:p>
        </p:txBody>
      </p:sp>
    </p:spTree>
    <p:extLst>
      <p:ext uri="{BB962C8B-B14F-4D97-AF65-F5344CB8AC3E}">
        <p14:creationId xmlns:p14="http://schemas.microsoft.com/office/powerpoint/2010/main" val="21310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9" y="212"/>
            <a:ext cx="6107813" cy="6857575"/>
          </a:xfrm>
          <a:prstGeom prst="rect">
            <a:avLst/>
          </a:prstGeom>
        </p:spPr>
      </p:pic>
      <p:sp>
        <p:nvSpPr>
          <p:cNvPr id="14" name="textruta 13"/>
          <p:cNvSpPr txBox="1"/>
          <p:nvPr/>
        </p:nvSpPr>
        <p:spPr>
          <a:xfrm>
            <a:off x="7079868" y="1557867"/>
            <a:ext cx="4415446" cy="934962"/>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De flesta som har bostadstillägg..</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67758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PENSIONEN</a:t>
            </a:r>
            <a:endParaRPr lang="sv-SE" sz="800" dirty="0">
              <a:solidFill>
                <a:schemeClr val="bg1"/>
              </a:solidFill>
              <a:latin typeface="+mj-lt"/>
              <a:ea typeface="Arial" charset="0"/>
              <a:cs typeface="Arial" charset="0"/>
            </a:endParaRPr>
          </a:p>
        </p:txBody>
      </p:sp>
      <p:sp>
        <p:nvSpPr>
          <p:cNvPr id="3" name="Rektangel 2"/>
          <p:cNvSpPr/>
          <p:nvPr/>
        </p:nvSpPr>
        <p:spPr>
          <a:xfrm>
            <a:off x="6934200" y="2547315"/>
            <a:ext cx="4561114" cy="1631216"/>
          </a:xfrm>
          <a:prstGeom prst="rect">
            <a:avLst/>
          </a:prstGeom>
        </p:spPr>
        <p:txBody>
          <a:bodyPr wrap="square">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Bor själva.</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Betalar minst 4000 kronor för sitt 	boende.</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Har sammanlagt mindre än 14 000 	kronor i pension och inkomst efter skatt.</a:t>
            </a:r>
          </a:p>
        </p:txBody>
      </p:sp>
    </p:spTree>
    <p:extLst>
      <p:ext uri="{BB962C8B-B14F-4D97-AF65-F5344CB8AC3E}">
        <p14:creationId xmlns:p14="http://schemas.microsoft.com/office/powerpoint/2010/main" val="19781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16678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Vem kan ansöka om bostadstillägg?</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88335" cy="579237"/>
            <a:chOff x="263374" y="6036660"/>
            <a:chExt cx="128833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705290"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pic>
        <p:nvPicPr>
          <p:cNvPr id="12" name="Platshållare för innehåll 4"/>
          <p:cNvPicPr>
            <a:picLocks noChangeAspect="1"/>
          </p:cNvPicPr>
          <p:nvPr/>
        </p:nvPicPr>
        <p:blipFill rotWithShape="1">
          <a:blip r:embed="rId4">
            <a:extLst>
              <a:ext uri="{28A0092B-C50C-407E-A947-70E740481C1C}">
                <a14:useLocalDpi xmlns:a14="http://schemas.microsoft.com/office/drawing/2010/main" val="0"/>
              </a:ext>
            </a:extLst>
          </a:blip>
          <a:srcRect l="8455" t="6004" r="8273" b="11997"/>
          <a:stretch/>
        </p:blipFill>
        <p:spPr bwMode="auto">
          <a:xfrm>
            <a:off x="1029854" y="2012758"/>
            <a:ext cx="10271754" cy="310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63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16678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Flera faktorer påverkar bostadstillägget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60625" cy="579237"/>
            <a:chOff x="263374" y="6036660"/>
            <a:chExt cx="12606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6775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1124744"/>
            <a:ext cx="9697756" cy="1030875"/>
          </a:xfrm>
          <a:prstGeom prst="rect">
            <a:avLst/>
          </a:prstGeom>
          <a:noFill/>
        </p:spPr>
        <p:txBody>
          <a:bodyPr wrap="square" rtlCol="0" anchor="t">
            <a:noAutofit/>
          </a:bodyPr>
          <a:lstStyle/>
          <a:p>
            <a:pPr marL="139304" lvl="0" indent="-139304">
              <a:lnSpc>
                <a:spcPct val="150000"/>
              </a:lnSpc>
              <a:buFont typeface="Arial" panose="020B0604020202020204" pitchFamily="34" charset="0"/>
              <a:buChar char="•"/>
              <a:defRPr/>
            </a:pPr>
            <a:endParaRPr lang="sv-SE" sz="2000" dirty="0">
              <a:solidFill>
                <a:prstClr val="black"/>
              </a:solidFill>
              <a:latin typeface="Calibri Light" panose="020F0302020204030204"/>
              <a:ea typeface="Arial" charset="0"/>
              <a:cs typeface="Arial" charset="0"/>
            </a:endParaRPr>
          </a:p>
        </p:txBody>
      </p:sp>
      <p:grpSp>
        <p:nvGrpSpPr>
          <p:cNvPr id="9" name="Grupp 8">
            <a:extLst>
              <a:ext uri="{FF2B5EF4-FFF2-40B4-BE49-F238E27FC236}">
                <a16:creationId xmlns:a16="http://schemas.microsoft.com/office/drawing/2014/main" id="{F656C646-38A6-4B5A-8881-16406C3541FE}"/>
              </a:ext>
            </a:extLst>
          </p:cNvPr>
          <p:cNvGrpSpPr/>
          <p:nvPr/>
        </p:nvGrpSpPr>
        <p:grpSpPr>
          <a:xfrm>
            <a:off x="6855864" y="2138785"/>
            <a:ext cx="1980000" cy="1980000"/>
            <a:chOff x="9080439" y="1958871"/>
            <a:chExt cx="1993148" cy="1993146"/>
          </a:xfrm>
        </p:grpSpPr>
        <p:sp>
          <p:nvSpPr>
            <p:cNvPr id="11" name="Ellips 10">
              <a:extLst>
                <a:ext uri="{FF2B5EF4-FFF2-40B4-BE49-F238E27FC236}">
                  <a16:creationId xmlns:a16="http://schemas.microsoft.com/office/drawing/2014/main" id="{2CAE0262-1CC5-4294-A91E-FC859AECD76A}"/>
                </a:ext>
              </a:extLst>
            </p:cNvPr>
            <p:cNvSpPr/>
            <p:nvPr/>
          </p:nvSpPr>
          <p:spPr>
            <a:xfrm>
              <a:off x="9080439" y="1958871"/>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CE5B97B9-BA1E-4F4A-8365-1A1D5C1EC0B2}"/>
                </a:ext>
              </a:extLst>
            </p:cNvPr>
            <p:cNvPicPr>
              <a:picLocks noChangeAspect="1"/>
            </p:cNvPicPr>
            <p:nvPr/>
          </p:nvPicPr>
          <p:blipFill>
            <a:blip r:embed="rId4"/>
            <a:stretch>
              <a:fillRect/>
            </a:stretch>
          </p:blipFill>
          <p:spPr>
            <a:xfrm>
              <a:off x="9246687" y="2222565"/>
              <a:ext cx="1700441" cy="1381945"/>
            </a:xfrm>
            <a:prstGeom prst="rect">
              <a:avLst/>
            </a:prstGeom>
          </p:spPr>
        </p:pic>
      </p:grpSp>
      <p:grpSp>
        <p:nvGrpSpPr>
          <p:cNvPr id="15" name="Grupp 14">
            <a:extLst>
              <a:ext uri="{FF2B5EF4-FFF2-40B4-BE49-F238E27FC236}">
                <a16:creationId xmlns:a16="http://schemas.microsoft.com/office/drawing/2014/main" id="{898E657A-8D9A-408A-874D-ED70071B12FB}"/>
              </a:ext>
            </a:extLst>
          </p:cNvPr>
          <p:cNvGrpSpPr/>
          <p:nvPr/>
        </p:nvGrpSpPr>
        <p:grpSpPr>
          <a:xfrm>
            <a:off x="3942859" y="2138785"/>
            <a:ext cx="1980000" cy="1980000"/>
            <a:chOff x="5385753" y="1958871"/>
            <a:chExt cx="1993148" cy="1993146"/>
          </a:xfrm>
        </p:grpSpPr>
        <p:sp>
          <p:nvSpPr>
            <p:cNvPr id="16" name="Ellips 15">
              <a:extLst>
                <a:ext uri="{FF2B5EF4-FFF2-40B4-BE49-F238E27FC236}">
                  <a16:creationId xmlns:a16="http://schemas.microsoft.com/office/drawing/2014/main" id="{95528087-B674-4199-A0DC-A82DEC4AF450}"/>
                </a:ext>
              </a:extLst>
            </p:cNvPr>
            <p:cNvSpPr/>
            <p:nvPr/>
          </p:nvSpPr>
          <p:spPr>
            <a:xfrm>
              <a:off x="5385753" y="1958871"/>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 21">
              <a:extLst>
                <a:ext uri="{FF2B5EF4-FFF2-40B4-BE49-F238E27FC236}">
                  <a16:creationId xmlns:a16="http://schemas.microsoft.com/office/drawing/2014/main" id="{0B159EA4-40BC-492F-B6F2-E2E3746035B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805171" y="2140166"/>
              <a:ext cx="1040603" cy="1669019"/>
            </a:xfrm>
            <a:prstGeom prst="rect">
              <a:avLst/>
            </a:prstGeom>
          </p:spPr>
        </p:pic>
      </p:grpSp>
      <p:grpSp>
        <p:nvGrpSpPr>
          <p:cNvPr id="19" name="Grupp 18">
            <a:extLst>
              <a:ext uri="{FF2B5EF4-FFF2-40B4-BE49-F238E27FC236}">
                <a16:creationId xmlns:a16="http://schemas.microsoft.com/office/drawing/2014/main" id="{488DB3BC-5DC0-4E4D-89F5-530CFAC7BC53}"/>
              </a:ext>
            </a:extLst>
          </p:cNvPr>
          <p:cNvGrpSpPr/>
          <p:nvPr/>
        </p:nvGrpSpPr>
        <p:grpSpPr>
          <a:xfrm>
            <a:off x="1029854" y="2138785"/>
            <a:ext cx="1980000" cy="1980000"/>
            <a:chOff x="1589415" y="4776218"/>
            <a:chExt cx="1993148" cy="1993146"/>
          </a:xfrm>
        </p:grpSpPr>
        <p:sp>
          <p:nvSpPr>
            <p:cNvPr id="20" name="Ellips 19">
              <a:extLst>
                <a:ext uri="{FF2B5EF4-FFF2-40B4-BE49-F238E27FC236}">
                  <a16:creationId xmlns:a16="http://schemas.microsoft.com/office/drawing/2014/main" id="{2A954093-4792-4BC9-962C-DE37715FC0E8}"/>
                </a:ext>
              </a:extLst>
            </p:cNvPr>
            <p:cNvSpPr/>
            <p:nvPr/>
          </p:nvSpPr>
          <p:spPr>
            <a:xfrm>
              <a:off x="1589415" y="4776218"/>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 19">
              <a:extLst>
                <a:ext uri="{FF2B5EF4-FFF2-40B4-BE49-F238E27FC236}">
                  <a16:creationId xmlns:a16="http://schemas.microsoft.com/office/drawing/2014/main" id="{ADDA2D95-AD52-4B00-9ACC-0A2127826AE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899876" y="5056918"/>
              <a:ext cx="1298079" cy="1374719"/>
            </a:xfrm>
            <a:prstGeom prst="rect">
              <a:avLst/>
            </a:prstGeom>
          </p:spPr>
        </p:pic>
      </p:grpSp>
      <p:sp>
        <p:nvSpPr>
          <p:cNvPr id="22" name="textruta 21">
            <a:extLst>
              <a:ext uri="{FF2B5EF4-FFF2-40B4-BE49-F238E27FC236}">
                <a16:creationId xmlns:a16="http://schemas.microsoft.com/office/drawing/2014/main" id="{2555BF20-2BD9-4DEE-97E4-9ACC9A86D072}"/>
              </a:ext>
            </a:extLst>
          </p:cNvPr>
          <p:cNvSpPr txBox="1"/>
          <p:nvPr/>
        </p:nvSpPr>
        <p:spPr>
          <a:xfrm>
            <a:off x="1185208" y="4482084"/>
            <a:ext cx="1954701" cy="400110"/>
          </a:xfrm>
          <a:prstGeom prst="rect">
            <a:avLst/>
          </a:prstGeom>
          <a:noFill/>
        </p:spPr>
        <p:txBody>
          <a:bodyPr wrap="none" rtlCol="0">
            <a:spAutoFit/>
          </a:bodyPr>
          <a:lstStyle/>
          <a:p>
            <a:pPr algn="ctr"/>
            <a:r>
              <a:rPr lang="sv-SE" sz="2000" dirty="0">
                <a:latin typeface="+mj-lt"/>
              </a:rPr>
              <a:t>Boendekostnad…</a:t>
            </a:r>
          </a:p>
        </p:txBody>
      </p:sp>
      <p:sp>
        <p:nvSpPr>
          <p:cNvPr id="23" name="textruta 22">
            <a:extLst>
              <a:ext uri="{FF2B5EF4-FFF2-40B4-BE49-F238E27FC236}">
                <a16:creationId xmlns:a16="http://schemas.microsoft.com/office/drawing/2014/main" id="{2555BF20-2BD9-4DEE-97E4-9ACC9A86D072}"/>
              </a:ext>
            </a:extLst>
          </p:cNvPr>
          <p:cNvSpPr txBox="1"/>
          <p:nvPr/>
        </p:nvSpPr>
        <p:spPr>
          <a:xfrm>
            <a:off x="4085896" y="4487478"/>
            <a:ext cx="2004331" cy="400110"/>
          </a:xfrm>
          <a:prstGeom prst="rect">
            <a:avLst/>
          </a:prstGeom>
          <a:noFill/>
        </p:spPr>
        <p:txBody>
          <a:bodyPr wrap="none" rtlCol="0">
            <a:spAutoFit/>
          </a:bodyPr>
          <a:lstStyle/>
          <a:p>
            <a:pPr algn="ctr"/>
            <a:r>
              <a:rPr lang="sv-SE" sz="2000" dirty="0">
                <a:latin typeface="+mj-lt"/>
              </a:rPr>
              <a:t>Familjesituation…</a:t>
            </a:r>
          </a:p>
        </p:txBody>
      </p:sp>
      <p:sp>
        <p:nvSpPr>
          <p:cNvPr id="24" name="textruta 23">
            <a:extLst>
              <a:ext uri="{FF2B5EF4-FFF2-40B4-BE49-F238E27FC236}">
                <a16:creationId xmlns:a16="http://schemas.microsoft.com/office/drawing/2014/main" id="{2555BF20-2BD9-4DEE-97E4-9ACC9A86D072}"/>
              </a:ext>
            </a:extLst>
          </p:cNvPr>
          <p:cNvSpPr txBox="1"/>
          <p:nvPr/>
        </p:nvSpPr>
        <p:spPr>
          <a:xfrm>
            <a:off x="6924990" y="4487478"/>
            <a:ext cx="2315442" cy="400110"/>
          </a:xfrm>
          <a:prstGeom prst="rect">
            <a:avLst/>
          </a:prstGeom>
          <a:noFill/>
        </p:spPr>
        <p:txBody>
          <a:bodyPr wrap="none" rtlCol="0">
            <a:spAutoFit/>
          </a:bodyPr>
          <a:lstStyle/>
          <a:p>
            <a:pPr algn="ctr"/>
            <a:r>
              <a:rPr lang="sv-SE" sz="2000" dirty="0">
                <a:latin typeface="+mj-lt"/>
              </a:rPr>
              <a:t>Din totala ekonomi…</a:t>
            </a:r>
          </a:p>
        </p:txBody>
      </p:sp>
    </p:spTree>
    <p:extLst>
      <p:ext uri="{BB962C8B-B14F-4D97-AF65-F5344CB8AC3E}">
        <p14:creationId xmlns:p14="http://schemas.microsoft.com/office/powerpoint/2010/main" val="410225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16678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Myter om bostadstillägg</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60625" cy="579237"/>
            <a:chOff x="263374" y="6036660"/>
            <a:chExt cx="1260625"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67758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1124744"/>
            <a:ext cx="9697756" cy="1030875"/>
          </a:xfrm>
          <a:prstGeom prst="rect">
            <a:avLst/>
          </a:prstGeom>
          <a:noFill/>
        </p:spPr>
        <p:txBody>
          <a:bodyPr wrap="square" rtlCol="0" anchor="t">
            <a:noAutofit/>
          </a:bodyPr>
          <a:lstStyle/>
          <a:p>
            <a:pPr marL="139304" lvl="0" indent="-139304">
              <a:lnSpc>
                <a:spcPct val="150000"/>
              </a:lnSpc>
              <a:buFont typeface="Arial" panose="020B0604020202020204" pitchFamily="34" charset="0"/>
              <a:buChar char="•"/>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b="1" dirty="0">
                <a:solidFill>
                  <a:prstClr val="black"/>
                </a:solidFill>
                <a:latin typeface="Calibri Light" panose="020F0302020204030204"/>
                <a:ea typeface="Arial" charset="0"/>
                <a:cs typeface="Arial" charset="0"/>
              </a:rPr>
              <a:t>”Det är så mycket papper som ska skickas in”</a:t>
            </a:r>
          </a:p>
          <a:p>
            <a:pPr lvl="0">
              <a:defRPr/>
            </a:pPr>
            <a:r>
              <a:rPr lang="sv-SE" sz="2000" dirty="0">
                <a:solidFill>
                  <a:prstClr val="black"/>
                </a:solidFill>
                <a:latin typeface="Calibri Light" panose="020F0302020204030204"/>
                <a:ea typeface="Arial" charset="0"/>
                <a:cs typeface="Arial" charset="0"/>
              </a:rPr>
              <a:t>Ansökningsprocessen har förenklats, du behöver inte skicka in några underlag. </a:t>
            </a:r>
            <a:br>
              <a:rPr lang="sv-SE" sz="2000" dirty="0">
                <a:solidFill>
                  <a:prstClr val="black"/>
                </a:solidFill>
                <a:latin typeface="Calibri Light" panose="020F0302020204030204"/>
                <a:ea typeface="Arial" charset="0"/>
                <a:cs typeface="Arial" charset="0"/>
              </a:rPr>
            </a:br>
            <a:r>
              <a:rPr lang="sv-SE" sz="2000" dirty="0">
                <a:solidFill>
                  <a:prstClr val="black"/>
                </a:solidFill>
                <a:latin typeface="Calibri Light" panose="020F0302020204030204"/>
                <a:ea typeface="Arial" charset="0"/>
                <a:cs typeface="Arial" charset="0"/>
              </a:rPr>
              <a:t>Du fyller endast i bostadskostnaden, inkomster och tillgångar.</a:t>
            </a:r>
          </a:p>
          <a:p>
            <a:pPr marL="139304" lvl="0" indent="-139304">
              <a:buFont typeface="Arial" panose="020B0604020202020204" pitchFamily="34" charset="0"/>
              <a:buChar char="•"/>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b="1" dirty="0">
                <a:solidFill>
                  <a:prstClr val="black"/>
                </a:solidFill>
                <a:latin typeface="Calibri Light" panose="020F0302020204030204"/>
                <a:ea typeface="Arial" charset="0"/>
                <a:cs typeface="Arial" charset="0"/>
              </a:rPr>
              <a:t>”Jag kan inte få bostadstillägg, jag bor ju i eget hus”</a:t>
            </a:r>
          </a:p>
          <a:p>
            <a:pPr lvl="0">
              <a:defRPr/>
            </a:pPr>
            <a:r>
              <a:rPr lang="sv-SE" sz="2000" dirty="0">
                <a:solidFill>
                  <a:prstClr val="black"/>
                </a:solidFill>
                <a:latin typeface="Calibri Light" panose="020F0302020204030204"/>
                <a:ea typeface="Arial" charset="0"/>
                <a:cs typeface="Arial" charset="0"/>
              </a:rPr>
              <a:t>Du kan ansöka oavsett boendeform, även för egen fastighet eller bostadsrätt. Permanentbostadens värde påverkar inte ditt eventuella bostadstillägg.</a:t>
            </a:r>
          </a:p>
        </p:txBody>
      </p:sp>
    </p:spTree>
    <p:extLst>
      <p:ext uri="{BB962C8B-B14F-4D97-AF65-F5344CB8AC3E}">
        <p14:creationId xmlns:p14="http://schemas.microsoft.com/office/powerpoint/2010/main" val="182992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616678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Myter om bostadstillägg</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67553" cy="579237"/>
            <a:chOff x="263374" y="6036660"/>
            <a:chExt cx="1267553"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684508"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1124744"/>
            <a:ext cx="9697756" cy="1030875"/>
          </a:xfrm>
          <a:prstGeom prst="rect">
            <a:avLst/>
          </a:prstGeom>
          <a:noFill/>
        </p:spPr>
        <p:txBody>
          <a:bodyPr wrap="square" rtlCol="0" anchor="t">
            <a:noAutofit/>
          </a:bodyPr>
          <a:lstStyle/>
          <a:p>
            <a:pPr marL="139304" lvl="0" indent="-139304">
              <a:lnSpc>
                <a:spcPct val="150000"/>
              </a:lnSpc>
              <a:buFont typeface="Arial" panose="020B0604020202020204" pitchFamily="34" charset="0"/>
              <a:buChar char="•"/>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b="1" dirty="0">
                <a:solidFill>
                  <a:prstClr val="black"/>
                </a:solidFill>
                <a:latin typeface="Calibri Light" panose="020F0302020204030204"/>
                <a:ea typeface="Arial" charset="0"/>
                <a:cs typeface="Arial" charset="0"/>
              </a:rPr>
              <a:t>”Det är ingen idé, jag har pengar på banken”</a:t>
            </a:r>
          </a:p>
          <a:p>
            <a:pPr lvl="0">
              <a:defRPr/>
            </a:pPr>
            <a:r>
              <a:rPr lang="sv-SE" sz="2000" dirty="0">
                <a:solidFill>
                  <a:prstClr val="black"/>
                </a:solidFill>
                <a:latin typeface="Calibri Light" panose="020F0302020204030204"/>
                <a:ea typeface="Arial" charset="0"/>
                <a:cs typeface="Arial" charset="0"/>
              </a:rPr>
              <a:t>Det finns många pensionärer som får bostadstillägg trots att de har tillgångar, det som avgör är den totala ekonomin.</a:t>
            </a:r>
          </a:p>
          <a:p>
            <a:pPr marL="139304" lvl="0" indent="-139304">
              <a:buFont typeface="Arial" panose="020B0604020202020204" pitchFamily="34" charset="0"/>
              <a:buChar char="•"/>
              <a:defRPr/>
            </a:pPr>
            <a:endParaRPr lang="sv-SE" sz="2000" b="1"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b="1" dirty="0">
                <a:solidFill>
                  <a:prstClr val="black"/>
                </a:solidFill>
                <a:latin typeface="Calibri Light" panose="020F0302020204030204"/>
                <a:ea typeface="Arial" charset="0"/>
                <a:cs typeface="Arial" charset="0"/>
              </a:rPr>
              <a:t>”Jag har hört att om man har sommarstuga, så får man inte ansöka om bostadstillägg”</a:t>
            </a:r>
          </a:p>
          <a:p>
            <a:pPr lvl="0">
              <a:defRPr/>
            </a:pPr>
            <a:r>
              <a:rPr lang="sv-SE" sz="2000" dirty="0">
                <a:solidFill>
                  <a:prstClr val="black"/>
                </a:solidFill>
                <a:latin typeface="Calibri Light" panose="020F0302020204030204"/>
                <a:ea typeface="Arial" charset="0"/>
                <a:cs typeface="Arial" charset="0"/>
              </a:rPr>
              <a:t>Taxeringsvärdet tas med i beräkningen av tillgångarna. Det som avgör är den totala ekonomin.</a:t>
            </a:r>
          </a:p>
          <a:p>
            <a:pPr lvl="0">
              <a:lnSpc>
                <a:spcPct val="150000"/>
              </a:lnSpc>
              <a:defRPr/>
            </a:pPr>
            <a:endParaRPr lang="sv-SE" sz="2000" dirty="0">
              <a:solidFill>
                <a:prstClr val="black"/>
              </a:solidFill>
              <a:latin typeface="Calibri Light" panose="020F0302020204030204"/>
              <a:ea typeface="Arial" charset="0"/>
              <a:cs typeface="Arial" charset="0"/>
            </a:endParaRPr>
          </a:p>
        </p:txBody>
      </p:sp>
    </p:spTree>
    <p:extLst>
      <p:ext uri="{BB962C8B-B14F-4D97-AF65-F5344CB8AC3E}">
        <p14:creationId xmlns:p14="http://schemas.microsoft.com/office/powerpoint/2010/main" val="213866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9" y="212"/>
            <a:ext cx="6107813" cy="6857575"/>
          </a:xfrm>
          <a:prstGeom prst="rect">
            <a:avLst/>
          </a:prstGeom>
        </p:spPr>
      </p:pic>
      <p:sp>
        <p:nvSpPr>
          <p:cNvPr id="14" name="textruta 13"/>
          <p:cNvSpPr txBox="1"/>
          <p:nvPr/>
        </p:nvSpPr>
        <p:spPr>
          <a:xfrm>
            <a:off x="7079868" y="1062567"/>
            <a:ext cx="4415446" cy="934962"/>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Möjlighet att få bostadstillägg kan uppstå senare än vid 65 års ålder</a:t>
            </a:r>
          </a:p>
          <a:p>
            <a:endParaRPr lang="sv-SE" sz="2800" b="1" dirty="0">
              <a:latin typeface="Calibri" panose="020F0502020204030204" pitchFamily="34" charset="0"/>
              <a:ea typeface="Arial" charset="0"/>
              <a:cs typeface="Calibri" panose="020F0502020204030204" pitchFamily="34" charset="0"/>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73299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PENSIONEN</a:t>
            </a:r>
            <a:endParaRPr lang="sv-SE" sz="800" dirty="0">
              <a:solidFill>
                <a:schemeClr val="bg1"/>
              </a:solidFill>
              <a:latin typeface="+mj-lt"/>
              <a:ea typeface="Arial" charset="0"/>
              <a:cs typeface="Arial" charset="0"/>
            </a:endParaRPr>
          </a:p>
        </p:txBody>
      </p:sp>
      <p:sp>
        <p:nvSpPr>
          <p:cNvPr id="3" name="Rektangel 2"/>
          <p:cNvSpPr/>
          <p:nvPr/>
        </p:nvSpPr>
        <p:spPr>
          <a:xfrm>
            <a:off x="6934200" y="2496515"/>
            <a:ext cx="4813300" cy="2554545"/>
          </a:xfrm>
          <a:prstGeom prst="rect">
            <a:avLst/>
          </a:prstGeom>
        </p:spPr>
        <p:txBody>
          <a:bodyPr wrap="square">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a:t>
            </a:r>
            <a:r>
              <a:rPr lang="sv-SE" sz="2000" b="1" dirty="0">
                <a:solidFill>
                  <a:prstClr val="black"/>
                </a:solidFill>
                <a:latin typeface="Calibri Light" panose="020F0302020204030204"/>
                <a:ea typeface="Arial" charset="0"/>
                <a:cs typeface="Arial" charset="0"/>
              </a:rPr>
              <a:t>Förändringar i ekonomin</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Bostadskostnaden ökar.</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Tjänstepension upphör.</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Tillgångar minskar.</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a:t>
            </a:r>
            <a:r>
              <a:rPr lang="sv-SE" sz="2000" b="1" dirty="0">
                <a:solidFill>
                  <a:prstClr val="black"/>
                </a:solidFill>
                <a:latin typeface="Calibri Light" panose="020F0302020204030204"/>
                <a:ea typeface="Arial" charset="0"/>
                <a:cs typeface="Arial" charset="0"/>
              </a:rPr>
              <a:t>Ensamstående</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Separerar.</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Änka/änkling.</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En av parterna flyttar in på äldreboende.</a:t>
            </a:r>
          </a:p>
        </p:txBody>
      </p:sp>
    </p:spTree>
    <p:extLst>
      <p:ext uri="{BB962C8B-B14F-4D97-AF65-F5344CB8AC3E}">
        <p14:creationId xmlns:p14="http://schemas.microsoft.com/office/powerpoint/2010/main" val="28313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0"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698363"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ea typeface="Arial" charset="0"/>
                <a:cs typeface="Arial" charset="0"/>
              </a:rPr>
              <a:t>PENSIONEN</a:t>
            </a:r>
            <a:endParaRPr lang="sv-SE" sz="800" dirty="0">
              <a:solidFill>
                <a:srgbClr val="009CB3"/>
              </a:solidFill>
              <a:latin typeface="+mj-lt"/>
              <a:ea typeface="Arial" charset="0"/>
              <a:cs typeface="Arial" charset="0"/>
            </a:endParaRPr>
          </a:p>
        </p:txBody>
      </p:sp>
      <p:sp>
        <p:nvSpPr>
          <p:cNvPr id="16" name="textruta 15">
            <a:extLst>
              <a:ext uri="{FF2B5EF4-FFF2-40B4-BE49-F238E27FC236}">
                <a16:creationId xmlns:a16="http://schemas.microsoft.com/office/drawing/2014/main" id="{8C63BCB7-C8AC-2D48-BB5A-9AB2EBBA518B}"/>
              </a:ext>
            </a:extLst>
          </p:cNvPr>
          <p:cNvSpPr txBox="1"/>
          <p:nvPr/>
        </p:nvSpPr>
        <p:spPr>
          <a:xfrm>
            <a:off x="938572" y="789026"/>
            <a:ext cx="10052516" cy="643467"/>
          </a:xfrm>
          <a:prstGeom prst="rect">
            <a:avLst/>
          </a:prstGeom>
          <a:noFill/>
        </p:spPr>
        <p:txBody>
          <a:bodyPr wrap="square" rtlCol="0" anchor="t">
            <a:noAutofit/>
          </a:bodyPr>
          <a:lstStyle/>
          <a:p>
            <a:r>
              <a:rPr lang="sv-SE" sz="2800" b="1" dirty="0">
                <a:solidFill>
                  <a:schemeClr val="bg1"/>
                </a:solidFill>
                <a:latin typeface="Calibri" panose="020F0502020204030204" pitchFamily="34" charset="0"/>
                <a:ea typeface="Arial" charset="0"/>
                <a:cs typeface="Calibri" panose="020F0502020204030204" pitchFamily="34" charset="0"/>
              </a:rPr>
              <a:t>Tre steg för att ansöka</a:t>
            </a:r>
          </a:p>
        </p:txBody>
      </p:sp>
      <p:cxnSp>
        <p:nvCxnSpPr>
          <p:cNvPr id="17" name="Rak 16">
            <a:extLst>
              <a:ext uri="{FF2B5EF4-FFF2-40B4-BE49-F238E27FC236}">
                <a16:creationId xmlns:a16="http://schemas.microsoft.com/office/drawing/2014/main" id="{97907DC6-8F28-5E46-AFA6-AE12308BEB75}"/>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B6606F68-9321-1E4B-A80E-947C1DE331C3}"/>
              </a:ext>
            </a:extLst>
          </p:cNvPr>
          <p:cNvSpPr txBox="1"/>
          <p:nvPr/>
        </p:nvSpPr>
        <p:spPr>
          <a:xfrm>
            <a:off x="938571" y="1432494"/>
            <a:ext cx="6757629" cy="2522818"/>
          </a:xfrm>
          <a:prstGeom prst="rect">
            <a:avLst/>
          </a:prstGeom>
          <a:noFill/>
        </p:spPr>
        <p:txBody>
          <a:bodyPr wrap="square" rtlCol="0" anchor="t">
            <a:noAutofit/>
          </a:bodyPr>
          <a:lstStyle/>
          <a:p>
            <a:pPr>
              <a:lnSpc>
                <a:spcPts val="3000"/>
              </a:lnSpc>
            </a:pPr>
            <a:endParaRPr lang="sv-SE" sz="2000" b="1" dirty="0">
              <a:solidFill>
                <a:srgbClr val="FF0000"/>
              </a:solidFill>
              <a:latin typeface="+mj-lt"/>
              <a:ea typeface="Arial" charset="0"/>
              <a:cs typeface="Arial" charset="0"/>
            </a:endParaRPr>
          </a:p>
          <a:p>
            <a:pPr marL="185738" indent="-185738">
              <a:lnSpc>
                <a:spcPts val="3000"/>
              </a:lnSpc>
              <a:buFont typeface="Arial" panose="020B0604020202020204" pitchFamily="34" charset="0"/>
              <a:buChar char="•"/>
            </a:pPr>
            <a:endParaRPr lang="sv-SE" sz="2000" b="1" dirty="0">
              <a:solidFill>
                <a:srgbClr val="FF0000"/>
              </a:solidFill>
              <a:latin typeface="+mj-lt"/>
              <a:ea typeface="Arial" charset="0"/>
              <a:cs typeface="Arial" charset="0"/>
            </a:endParaRPr>
          </a:p>
        </p:txBody>
      </p:sp>
    </p:spTree>
    <p:extLst>
      <p:ext uri="{BB962C8B-B14F-4D97-AF65-F5344CB8AC3E}">
        <p14:creationId xmlns:p14="http://schemas.microsoft.com/office/powerpoint/2010/main" val="6670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14929" cy="643467"/>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1. Är din pension och andra inkomster totalt lägre eller omkring 14 000 kr efter skatt?</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8010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81407" cy="579237"/>
            <a:chOff x="263374" y="6036660"/>
            <a:chExt cx="1281407"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698363"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1467644"/>
            <a:ext cx="9697756" cy="1030875"/>
          </a:xfrm>
          <a:prstGeom prst="rect">
            <a:avLst/>
          </a:prstGeom>
          <a:noFill/>
        </p:spPr>
        <p:txBody>
          <a:bodyPr wrap="square" rtlCol="0" anchor="t">
            <a:noAutofit/>
          </a:bodyPr>
          <a:lstStyle/>
          <a:p>
            <a:pPr lvl="0">
              <a:lnSpc>
                <a:spcPct val="150000"/>
              </a:lnSpc>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Då bör du kontrollera </a:t>
            </a:r>
            <a:r>
              <a:rPr lang="sv-SE" sz="2000" u="sng" dirty="0">
                <a:solidFill>
                  <a:prstClr val="black"/>
                </a:solidFill>
                <a:latin typeface="Calibri Light" panose="020F0302020204030204"/>
                <a:ea typeface="Arial" charset="0"/>
                <a:cs typeface="Arial" charset="0"/>
              </a:rPr>
              <a:t>om</a:t>
            </a:r>
            <a:r>
              <a:rPr lang="sv-SE" sz="2000" dirty="0">
                <a:solidFill>
                  <a:prstClr val="black"/>
                </a:solidFill>
                <a:latin typeface="Calibri Light" panose="020F0302020204030204"/>
                <a:ea typeface="Arial" charset="0"/>
                <a:cs typeface="Arial" charset="0"/>
              </a:rPr>
              <a:t> du kan ha rätt till bostadstillägg.</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Har du en högre total pension, inklusive tjänstepension, kan du i regel inte få något bostadstillägg.</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Omkring 14 000 kronor som tumregel gäller ensamstående. </a:t>
            </a:r>
          </a:p>
        </p:txBody>
      </p:sp>
    </p:spTree>
    <p:extLst>
      <p:ext uri="{BB962C8B-B14F-4D97-AF65-F5344CB8AC3E}">
        <p14:creationId xmlns:p14="http://schemas.microsoft.com/office/powerpoint/2010/main" val="129041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14929" cy="643467"/>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2. Gör en beräkning innan du ansöker..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444254"/>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81407" cy="579237"/>
            <a:chOff x="263374" y="6036660"/>
            <a:chExt cx="1281407"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698363"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8" y="1110759"/>
            <a:ext cx="9697756" cy="1197543"/>
          </a:xfrm>
          <a:prstGeom prst="rect">
            <a:avLst/>
          </a:prstGeom>
          <a:noFill/>
        </p:spPr>
        <p:txBody>
          <a:bodyPr wrap="square" rtlCol="0" anchor="t">
            <a:noAutofit/>
          </a:bodyPr>
          <a:lstStyle/>
          <a:p>
            <a:pPr lvl="0">
              <a:lnSpc>
                <a:spcPct val="150000"/>
              </a:lnSpc>
              <a:defRPr/>
            </a:pPr>
            <a:endParaRPr lang="sv-SE" sz="2000" dirty="0">
              <a:solidFill>
                <a:prstClr val="black"/>
              </a:solidFill>
              <a:latin typeface="Calibri Light" panose="020F0302020204030204"/>
              <a:ea typeface="Arial" charset="0"/>
              <a:cs typeface="Arial" charset="0"/>
            </a:endParaRPr>
          </a:p>
          <a:p>
            <a:pPr marL="139304" lvl="0" indent="-139304">
              <a:lnSpc>
                <a:spcPct val="150000"/>
              </a:lnSpc>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 3 av 10 får avslag om svaret visar att du har rätt till bostadstillägg…  </a:t>
            </a:r>
          </a:p>
        </p:txBody>
      </p:sp>
      <p:grpSp>
        <p:nvGrpSpPr>
          <p:cNvPr id="9" name="Grupp 8"/>
          <p:cNvGrpSpPr/>
          <p:nvPr/>
        </p:nvGrpSpPr>
        <p:grpSpPr>
          <a:xfrm>
            <a:off x="5526851" y="2573093"/>
            <a:ext cx="5880311" cy="3607366"/>
            <a:chOff x="5491424" y="1950720"/>
            <a:chExt cx="7042556" cy="4320363"/>
          </a:xfrm>
        </p:grpSpPr>
        <p:pic>
          <p:nvPicPr>
            <p:cNvPr id="11" name="Platshållare för bild 4" descr="laptop-start.png"/>
            <p:cNvPicPr>
              <a:picLocks noChangeAspect="1"/>
            </p:cNvPicPr>
            <p:nvPr/>
          </p:nvPicPr>
          <p:blipFill rotWithShape="1">
            <a:blip r:embed="rId4">
              <a:extLst>
                <a:ext uri="{28A0092B-C50C-407E-A947-70E740481C1C}">
                  <a14:useLocalDpi xmlns:a14="http://schemas.microsoft.com/office/drawing/2010/main" val="0"/>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p:cNvPicPr>
              <a:picLocks noChangeAspect="1"/>
            </p:cNvPicPr>
            <p:nvPr/>
          </p:nvPicPr>
          <p:blipFill rotWithShape="1">
            <a:blip r:embed="rId5">
              <a:extLst>
                <a:ext uri="{28A0092B-C50C-407E-A947-70E740481C1C}">
                  <a14:useLocalDpi xmlns:a14="http://schemas.microsoft.com/office/drawing/2010/main" val="0"/>
                </a:ext>
              </a:extLst>
            </a:blip>
            <a:srcRect l="10940" r="7538"/>
            <a:stretch/>
          </p:blipFill>
          <p:spPr>
            <a:xfrm>
              <a:off x="6336943" y="2197165"/>
              <a:ext cx="5351518" cy="3322311"/>
            </a:xfrm>
            <a:prstGeom prst="rect">
              <a:avLst/>
            </a:prstGeom>
          </p:spPr>
        </p:pic>
      </p:grpSp>
      <p:pic>
        <p:nvPicPr>
          <p:cNvPr id="15" name="Bildobjekt 14">
            <a:extLst>
              <a:ext uri="{FF2B5EF4-FFF2-40B4-BE49-F238E27FC236}">
                <a16:creationId xmlns:a16="http://schemas.microsoft.com/office/drawing/2014/main" id="{2EDAB212-70D2-4C66-9045-82A3C701CFBD}"/>
              </a:ext>
            </a:extLst>
          </p:cNvPr>
          <p:cNvPicPr>
            <a:picLocks noChangeAspect="1"/>
          </p:cNvPicPr>
          <p:nvPr/>
        </p:nvPicPr>
        <p:blipFill>
          <a:blip r:embed="rId6"/>
          <a:stretch>
            <a:fillRect/>
          </a:stretch>
        </p:blipFill>
        <p:spPr>
          <a:xfrm>
            <a:off x="1029854" y="2641797"/>
            <a:ext cx="4238531" cy="1114299"/>
          </a:xfrm>
          <a:prstGeom prst="rect">
            <a:avLst/>
          </a:prstGeom>
        </p:spPr>
      </p:pic>
      <p:pic>
        <p:nvPicPr>
          <p:cNvPr id="3" name="Bildobjekt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2833" y="2778866"/>
            <a:ext cx="4468348" cy="2774025"/>
          </a:xfrm>
          <a:prstGeom prst="rect">
            <a:avLst/>
          </a:prstGeom>
        </p:spPr>
      </p:pic>
    </p:spTree>
    <p:extLst>
      <p:ext uri="{BB962C8B-B14F-4D97-AF65-F5344CB8AC3E}">
        <p14:creationId xmlns:p14="http://schemas.microsoft.com/office/powerpoint/2010/main" val="216996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14929" cy="643467"/>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3. Gör din ansökan</a:t>
            </a:r>
          </a:p>
          <a:p>
            <a:pPr lvl="0">
              <a:defRPr/>
            </a:pPr>
            <a:endParaRPr lang="sv-SE" sz="2800" b="1" dirty="0">
              <a:solidFill>
                <a:prstClr val="black"/>
              </a:solidFill>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4073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53699" cy="579237"/>
            <a:chOff x="263374" y="6036660"/>
            <a:chExt cx="1253699"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670654"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546100"/>
            <a:ext cx="9697756" cy="530019"/>
          </a:xfrm>
          <a:prstGeom prst="rect">
            <a:avLst/>
          </a:prstGeom>
          <a:noFill/>
        </p:spPr>
        <p:txBody>
          <a:bodyPr wrap="square" rtlCol="0" anchor="t">
            <a:noAutofit/>
          </a:bodyPr>
          <a:lstStyle/>
          <a:p>
            <a:pPr lvl="0">
              <a:lnSpc>
                <a:spcPct val="150000"/>
              </a:lnSpc>
              <a:defRPr/>
            </a:pPr>
            <a:endParaRPr lang="sv-SE" sz="2000" dirty="0">
              <a:solidFill>
                <a:prstClr val="black"/>
              </a:solidFill>
              <a:latin typeface="Calibri Light" panose="020F0302020204030204"/>
              <a:ea typeface="Arial" charset="0"/>
              <a:cs typeface="Arial" charset="0"/>
            </a:endParaRPr>
          </a:p>
          <a:p>
            <a:pPr marL="139304" lvl="0" indent="-139304">
              <a:lnSpc>
                <a:spcPct val="150000"/>
              </a:lnSpc>
              <a:buFont typeface="Arial" panose="020B0604020202020204" pitchFamily="34" charset="0"/>
              <a:buChar char="•"/>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Enklast på www.pensionsmyndigheten.se med en e-legitimation. Du kan också ansöka via blankett. Besök gärna ett servicekontor för att få hjälp.</a:t>
            </a:r>
          </a:p>
          <a:p>
            <a:pPr lvl="0">
              <a:lnSpc>
                <a:spcPct val="150000"/>
              </a:lnSpc>
              <a:defRPr/>
            </a:pPr>
            <a:endParaRPr lang="sv-SE" sz="2000" dirty="0">
              <a:solidFill>
                <a:prstClr val="black"/>
              </a:solidFill>
              <a:latin typeface="Calibri Light" panose="020F0302020204030204"/>
              <a:ea typeface="Arial" charset="0"/>
              <a:cs typeface="Arial" charset="0"/>
            </a:endParaRPr>
          </a:p>
        </p:txBody>
      </p:sp>
      <p:pic>
        <p:nvPicPr>
          <p:cNvPr id="11" name="Bildobjekt 10"/>
          <p:cNvPicPr/>
          <p:nvPr/>
        </p:nvPicPr>
        <p:blipFill rotWithShape="1">
          <a:blip r:embed="rId4"/>
          <a:srcRect l="32256" t="32309" r="42943" b="28566"/>
          <a:stretch/>
        </p:blipFill>
        <p:spPr bwMode="auto">
          <a:xfrm>
            <a:off x="3957751" y="2740527"/>
            <a:ext cx="4264952" cy="35857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959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Den allmänna pensionen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60626" cy="579237"/>
            <a:chOff x="263374" y="6036660"/>
            <a:chExt cx="126062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67758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PENSIONEN</a:t>
              </a:r>
            </a:p>
          </p:txBody>
        </p:sp>
      </p:grpSp>
      <p:graphicFrame>
        <p:nvGraphicFramePr>
          <p:cNvPr id="4" name="Tabell 3"/>
          <p:cNvGraphicFramePr>
            <a:graphicFrameLocks noGrp="1"/>
          </p:cNvGraphicFramePr>
          <p:nvPr>
            <p:extLst>
              <p:ext uri="{D42A27DB-BD31-4B8C-83A1-F6EECF244321}">
                <p14:modId xmlns:p14="http://schemas.microsoft.com/office/powerpoint/2010/main" val="4007030659"/>
              </p:ext>
            </p:extLst>
          </p:nvPr>
        </p:nvGraphicFramePr>
        <p:xfrm>
          <a:off x="1039424" y="1969366"/>
          <a:ext cx="8318223" cy="2186430"/>
        </p:xfrm>
        <a:graphic>
          <a:graphicData uri="http://schemas.openxmlformats.org/drawingml/2006/table">
            <a:tbl>
              <a:tblPr firstRow="1" bandRow="1">
                <a:tableStyleId>{5C22544A-7EE6-4342-B048-85BDC9FD1C3A}</a:tableStyleId>
              </a:tblPr>
              <a:tblGrid>
                <a:gridCol w="2772741">
                  <a:extLst>
                    <a:ext uri="{9D8B030D-6E8A-4147-A177-3AD203B41FA5}">
                      <a16:colId xmlns:a16="http://schemas.microsoft.com/office/drawing/2014/main" val="4128376271"/>
                    </a:ext>
                  </a:extLst>
                </a:gridCol>
                <a:gridCol w="2772741">
                  <a:extLst>
                    <a:ext uri="{9D8B030D-6E8A-4147-A177-3AD203B41FA5}">
                      <a16:colId xmlns:a16="http://schemas.microsoft.com/office/drawing/2014/main" val="821091866"/>
                    </a:ext>
                  </a:extLst>
                </a:gridCol>
                <a:gridCol w="2772741">
                  <a:extLst>
                    <a:ext uri="{9D8B030D-6E8A-4147-A177-3AD203B41FA5}">
                      <a16:colId xmlns:a16="http://schemas.microsoft.com/office/drawing/2014/main" val="1472646760"/>
                    </a:ext>
                  </a:extLst>
                </a:gridCol>
              </a:tblGrid>
              <a:tr h="4596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altLang="sv-SE" sz="2000" b="1" dirty="0">
                          <a:solidFill>
                            <a:schemeClr val="bg1"/>
                          </a:solidFill>
                          <a:latin typeface="+mj-lt"/>
                        </a:rPr>
                        <a:t>Födda</a:t>
                      </a:r>
                      <a:r>
                        <a:rPr lang="sv-SE" altLang="sv-SE" sz="2000" b="1" dirty="0">
                          <a:solidFill>
                            <a:srgbClr val="000000"/>
                          </a:solidFill>
                          <a:latin typeface="+mj-lt"/>
                        </a:rPr>
                        <a:t> </a:t>
                      </a:r>
                      <a:r>
                        <a:rPr lang="sv-SE" altLang="sv-SE" sz="2000" b="1" dirty="0">
                          <a:solidFill>
                            <a:schemeClr val="bg1"/>
                          </a:solidFill>
                          <a:latin typeface="+mj-lt"/>
                        </a:rPr>
                        <a:t>1937</a:t>
                      </a:r>
                      <a:r>
                        <a:rPr lang="sv-SE" altLang="sv-SE" sz="2000" b="1" dirty="0">
                          <a:solidFill>
                            <a:srgbClr val="000000"/>
                          </a:solidFill>
                          <a:latin typeface="+mj-lt"/>
                        </a:rPr>
                        <a:t> </a:t>
                      </a:r>
                    </a:p>
                  </a:txBody>
                  <a:tcPr marL="111353" marR="111353" marT="55677" marB="55677">
                    <a:solidFill>
                      <a:srgbClr val="009CB3"/>
                    </a:solidFill>
                  </a:tcPr>
                </a:tc>
                <a:tc>
                  <a:txBody>
                    <a:bodyPr/>
                    <a:lstStyle/>
                    <a:p>
                      <a:r>
                        <a:rPr lang="sv-SE" altLang="sv-SE" sz="2000" dirty="0">
                          <a:solidFill>
                            <a:schemeClr val="bg1"/>
                          </a:solidFill>
                          <a:latin typeface="+mj-lt"/>
                        </a:rPr>
                        <a:t>Födda 1938-1953</a:t>
                      </a:r>
                      <a:endParaRPr lang="sv-SE" sz="2000" dirty="0">
                        <a:solidFill>
                          <a:schemeClr val="bg1"/>
                        </a:solidFill>
                        <a:latin typeface="+mj-lt"/>
                      </a:endParaRPr>
                    </a:p>
                  </a:txBody>
                  <a:tcPr marL="111353" marR="111353" marT="55677" marB="55677">
                    <a:solidFill>
                      <a:srgbClr val="009CB3"/>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altLang="sv-SE" sz="2000" b="1" kern="1200" dirty="0">
                          <a:solidFill>
                            <a:schemeClr val="lt1"/>
                          </a:solidFill>
                          <a:latin typeface="+mj-lt"/>
                          <a:ea typeface="+mn-ea"/>
                          <a:cs typeface="+mn-cs"/>
                        </a:rPr>
                        <a:t>Födda 1954:</a:t>
                      </a:r>
                    </a:p>
                  </a:txBody>
                  <a:tcPr marL="111353" marR="111353" marT="55677" marB="55677">
                    <a:solidFill>
                      <a:srgbClr val="009CB3"/>
                    </a:solidFill>
                  </a:tcPr>
                </a:tc>
                <a:extLst>
                  <a:ext uri="{0D108BD9-81ED-4DB2-BD59-A6C34878D82A}">
                    <a16:rowId xmlns:a16="http://schemas.microsoft.com/office/drawing/2014/main" val="1991414530"/>
                  </a:ext>
                </a:extLst>
              </a:tr>
              <a:tr h="459651">
                <a:tc>
                  <a:txBody>
                    <a:bodyPr/>
                    <a:lstStyle/>
                    <a:p>
                      <a:r>
                        <a:rPr lang="sv-SE" sz="2000" dirty="0">
                          <a:latin typeface="+mj-lt"/>
                        </a:rPr>
                        <a:t>Tilläggspensionen</a:t>
                      </a:r>
                    </a:p>
                  </a:txBody>
                  <a:tcPr marL="111353" marR="111353" marT="55677" marB="55677">
                    <a:solidFill>
                      <a:srgbClr val="A4D8E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altLang="sv-SE" sz="2000" dirty="0">
                          <a:solidFill>
                            <a:srgbClr val="000000"/>
                          </a:solidFill>
                          <a:latin typeface="+mj-lt"/>
                        </a:rPr>
                        <a:t>Tilläggspension</a:t>
                      </a:r>
                      <a:endParaRPr lang="sv-SE" sz="2000" dirty="0">
                        <a:latin typeface="+mj-lt"/>
                      </a:endParaRPr>
                    </a:p>
                  </a:txBody>
                  <a:tcPr marL="111353" marR="111353" marT="55677" marB="55677">
                    <a:solidFill>
                      <a:srgbClr val="A4D8E2"/>
                    </a:solidFill>
                  </a:tcPr>
                </a:tc>
                <a:tc>
                  <a:txBody>
                    <a:bodyPr/>
                    <a:lstStyle/>
                    <a:p>
                      <a:pPr algn="l"/>
                      <a:r>
                        <a:rPr lang="sv-SE" altLang="sv-SE" sz="2000" kern="1200" dirty="0">
                          <a:solidFill>
                            <a:schemeClr val="dk1"/>
                          </a:solidFill>
                          <a:latin typeface="+mj-lt"/>
                          <a:ea typeface="+mn-ea"/>
                          <a:cs typeface="+mn-cs"/>
                        </a:rPr>
                        <a:t>Inkomstpension</a:t>
                      </a:r>
                      <a:endParaRPr lang="sv-SE" sz="2000" b="0" dirty="0">
                        <a:solidFill>
                          <a:schemeClr val="tx1"/>
                        </a:solidFill>
                        <a:latin typeface="+mj-lt"/>
                        <a:cs typeface="Arial" panose="020B0604020202020204" pitchFamily="34" charset="0"/>
                      </a:endParaRPr>
                    </a:p>
                  </a:txBody>
                  <a:tcPr marL="111353" marR="111353" marT="55677" marB="55677">
                    <a:solidFill>
                      <a:srgbClr val="A4D8E2"/>
                    </a:solidFill>
                  </a:tcPr>
                </a:tc>
                <a:extLst>
                  <a:ext uri="{0D108BD9-81ED-4DB2-BD59-A6C34878D82A}">
                    <a16:rowId xmlns:a16="http://schemas.microsoft.com/office/drawing/2014/main" val="330005680"/>
                  </a:ext>
                </a:extLst>
              </a:tr>
              <a:tr h="633564">
                <a:tc>
                  <a:txBody>
                    <a:bodyPr/>
                    <a:lstStyle/>
                    <a:p>
                      <a:endParaRPr lang="sv-SE" sz="2000" dirty="0">
                        <a:latin typeface="+mj-lt"/>
                      </a:endParaRPr>
                    </a:p>
                  </a:txBody>
                  <a:tcPr marL="111353" marR="111353" marT="55677" marB="55677">
                    <a:solidFill>
                      <a:srgbClr val="009CB3"/>
                    </a:solidFill>
                  </a:tcPr>
                </a:tc>
                <a:tc>
                  <a:txBody>
                    <a:bodyPr/>
                    <a:lstStyle/>
                    <a:p>
                      <a:r>
                        <a:rPr lang="sv-SE" altLang="sv-SE" sz="2000" dirty="0">
                          <a:solidFill>
                            <a:srgbClr val="000000"/>
                          </a:solidFill>
                          <a:latin typeface="+mj-lt"/>
                        </a:rPr>
                        <a:t>Inkomstpension</a:t>
                      </a:r>
                      <a:endParaRPr lang="sv-SE" sz="2000" dirty="0">
                        <a:latin typeface="+mj-lt"/>
                      </a:endParaRPr>
                    </a:p>
                  </a:txBody>
                  <a:tcPr marL="111353" marR="111353" marT="55677" marB="55677">
                    <a:solidFill>
                      <a:srgbClr val="009CB3"/>
                    </a:solidFill>
                  </a:tcPr>
                </a:tc>
                <a:tc>
                  <a:txBody>
                    <a:bodyPr/>
                    <a:lstStyle/>
                    <a:p>
                      <a:pPr algn="l"/>
                      <a:r>
                        <a:rPr lang="sv-SE" sz="2000" b="0" dirty="0">
                          <a:solidFill>
                            <a:schemeClr val="tx1"/>
                          </a:solidFill>
                          <a:latin typeface="+mj-lt"/>
                          <a:cs typeface="Arial" panose="020B0604020202020204" pitchFamily="34" charset="0"/>
                        </a:rPr>
                        <a:t>Premiepension</a:t>
                      </a:r>
                    </a:p>
                  </a:txBody>
                  <a:tcPr marL="111353" marR="111353" marT="55677" marB="55677">
                    <a:solidFill>
                      <a:srgbClr val="009CB3"/>
                    </a:solidFill>
                  </a:tcPr>
                </a:tc>
                <a:extLst>
                  <a:ext uri="{0D108BD9-81ED-4DB2-BD59-A6C34878D82A}">
                    <a16:rowId xmlns:a16="http://schemas.microsoft.com/office/drawing/2014/main" val="2803148392"/>
                  </a:ext>
                </a:extLst>
              </a:tr>
              <a:tr h="633564">
                <a:tc>
                  <a:txBody>
                    <a:bodyPr/>
                    <a:lstStyle/>
                    <a:p>
                      <a:endParaRPr lang="sv-SE" sz="2000" dirty="0">
                        <a:latin typeface="+mj-lt"/>
                      </a:endParaRPr>
                    </a:p>
                  </a:txBody>
                  <a:tcPr marL="111353" marR="111353" marT="55677" marB="55677">
                    <a:solidFill>
                      <a:srgbClr val="A4D8E2"/>
                    </a:solidFill>
                  </a:tcPr>
                </a:tc>
                <a:tc>
                  <a:txBody>
                    <a:bodyPr/>
                    <a:lstStyle/>
                    <a:p>
                      <a:r>
                        <a:rPr lang="sv-SE" altLang="sv-SE" sz="2000" dirty="0">
                          <a:solidFill>
                            <a:srgbClr val="000000"/>
                          </a:solidFill>
                          <a:latin typeface="+mj-lt"/>
                        </a:rPr>
                        <a:t>Premiepension</a:t>
                      </a:r>
                      <a:endParaRPr lang="sv-SE" sz="2000" dirty="0">
                        <a:latin typeface="+mj-lt"/>
                      </a:endParaRPr>
                    </a:p>
                  </a:txBody>
                  <a:tcPr marL="111353" marR="111353" marT="55677" marB="55677">
                    <a:solidFill>
                      <a:srgbClr val="A4D8E2"/>
                    </a:solidFill>
                  </a:tcPr>
                </a:tc>
                <a:tc>
                  <a:txBody>
                    <a:bodyPr/>
                    <a:lstStyle/>
                    <a:p>
                      <a:pPr algn="l"/>
                      <a:endParaRPr lang="sv-SE" sz="2000" b="0" dirty="0">
                        <a:solidFill>
                          <a:schemeClr val="tx1"/>
                        </a:solidFill>
                        <a:latin typeface="+mj-lt"/>
                        <a:cs typeface="Arial" panose="020B0604020202020204" pitchFamily="34" charset="0"/>
                      </a:endParaRPr>
                    </a:p>
                  </a:txBody>
                  <a:tcPr marL="111353" marR="111353" marT="55677" marB="55677">
                    <a:solidFill>
                      <a:srgbClr val="A4D8E2"/>
                    </a:solidFill>
                  </a:tcPr>
                </a:tc>
                <a:extLst>
                  <a:ext uri="{0D108BD9-81ED-4DB2-BD59-A6C34878D82A}">
                    <a16:rowId xmlns:a16="http://schemas.microsoft.com/office/drawing/2014/main" val="1079134810"/>
                  </a:ext>
                </a:extLst>
              </a:tr>
            </a:tbl>
          </a:graphicData>
        </a:graphic>
      </p:graphicFrame>
      <p:sp>
        <p:nvSpPr>
          <p:cNvPr id="11" name="textruta 10">
            <a:extLst>
              <a:ext uri="{FF2B5EF4-FFF2-40B4-BE49-F238E27FC236}">
                <a16:creationId xmlns:a16="http://schemas.microsoft.com/office/drawing/2014/main" id="{5D3E9D24-BA58-4F47-BDA9-55F4E97D28B5}"/>
              </a:ext>
            </a:extLst>
          </p:cNvPr>
          <p:cNvSpPr txBox="1"/>
          <p:nvPr/>
        </p:nvSpPr>
        <p:spPr>
          <a:xfrm>
            <a:off x="3925611" y="4595786"/>
            <a:ext cx="7318120" cy="1849457"/>
          </a:xfrm>
          <a:prstGeom prst="rect">
            <a:avLst/>
          </a:prstGeom>
          <a:noFill/>
        </p:spPr>
        <p:txBody>
          <a:bodyPr wrap="square" rtlCol="0" anchor="t">
            <a:noAutofit/>
          </a:bodyPr>
          <a:lstStyle/>
          <a:p>
            <a:pPr>
              <a:lnSpc>
                <a:spcPts val="3000"/>
              </a:lnSpc>
            </a:pPr>
            <a:r>
              <a:rPr lang="sv-SE" sz="2000" b="1" dirty="0">
                <a:latin typeface="+mj-lt"/>
                <a:ea typeface="Arial" charset="0"/>
                <a:cs typeface="Arial" charset="0"/>
              </a:rPr>
              <a:t>Garantipension</a:t>
            </a:r>
          </a:p>
          <a:p>
            <a:pPr>
              <a:lnSpc>
                <a:spcPts val="3000"/>
              </a:lnSpc>
            </a:pPr>
            <a:endParaRPr lang="sv-SE" sz="2000" b="1" dirty="0">
              <a:latin typeface="+mj-lt"/>
              <a:ea typeface="Arial" charset="0"/>
              <a:cs typeface="Arial" charset="0"/>
            </a:endParaRPr>
          </a:p>
          <a:p>
            <a:pPr>
              <a:lnSpc>
                <a:spcPts val="3000"/>
              </a:lnSpc>
            </a:pPr>
            <a:r>
              <a:rPr lang="sv-SE" b="1" dirty="0">
                <a:latin typeface="+mj-lt"/>
                <a:ea typeface="Arial" charset="0"/>
                <a:cs typeface="Arial" charset="0"/>
              </a:rPr>
              <a:t>* Inkomstpensionstillägg – </a:t>
            </a:r>
            <a:r>
              <a:rPr lang="sv-SE" dirty="0">
                <a:latin typeface="+mj-lt"/>
                <a:ea typeface="Arial" charset="0"/>
                <a:cs typeface="Arial" charset="0"/>
              </a:rPr>
              <a:t>Mellan 1-600 kr per månad. Riktas till dem som tjänat in pensionsgrundad inkomst under ett långt arbetsliv med begränsad inkomst. </a:t>
            </a:r>
          </a:p>
        </p:txBody>
      </p:sp>
    </p:spTree>
    <p:extLst>
      <p:ext uri="{BB962C8B-B14F-4D97-AF65-F5344CB8AC3E}">
        <p14:creationId xmlns:p14="http://schemas.microsoft.com/office/powerpoint/2010/main" val="267655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14929" cy="643467"/>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Behöriga anhöriga kan ansöka åt någon annan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946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53699" cy="579237"/>
            <a:chOff x="263374" y="6036660"/>
            <a:chExt cx="1253699"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670654"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1023144"/>
            <a:ext cx="9697756" cy="1030875"/>
          </a:xfrm>
          <a:prstGeom prst="rect">
            <a:avLst/>
          </a:prstGeom>
          <a:noFill/>
        </p:spPr>
        <p:txBody>
          <a:bodyPr wrap="square" rtlCol="0" anchor="t">
            <a:noAutofit/>
          </a:bodyPr>
          <a:lstStyle/>
          <a:p>
            <a:pPr lvl="0">
              <a:lnSpc>
                <a:spcPct val="150000"/>
              </a:lnSpc>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En anhörig kan vara behörig att företräda en släkting som inte längre själv klarar av sina ekonomiska angelägenheter.</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Enkelt att ansöka på webben med egen e-legitimation.</a:t>
            </a:r>
          </a:p>
          <a:p>
            <a:pPr lvl="0">
              <a:lnSpc>
                <a:spcPct val="150000"/>
              </a:lnSpc>
              <a:defRPr/>
            </a:pPr>
            <a:endParaRPr lang="sv-SE" sz="2000" dirty="0">
              <a:solidFill>
                <a:prstClr val="black"/>
              </a:solidFill>
              <a:latin typeface="Calibri Light" panose="020F0302020204030204"/>
              <a:ea typeface="Arial" charset="0"/>
              <a:cs typeface="Arial" charset="0"/>
            </a:endParaRPr>
          </a:p>
        </p:txBody>
      </p:sp>
      <p:pic>
        <p:nvPicPr>
          <p:cNvPr id="9" name="Platshållare för innehåll 7"/>
          <p:cNvPicPr>
            <a:picLocks/>
          </p:cNvPicPr>
          <p:nvPr/>
        </p:nvPicPr>
        <p:blipFill rotWithShape="1">
          <a:blip r:embed="rId4"/>
          <a:srcRect l="19841" t="32594" r="20304" b="25498"/>
          <a:stretch/>
        </p:blipFill>
        <p:spPr bwMode="auto">
          <a:xfrm>
            <a:off x="1696302" y="3149600"/>
            <a:ext cx="8787849" cy="3054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41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0"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705290"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ea typeface="Arial" charset="0"/>
                <a:cs typeface="Arial" charset="0"/>
              </a:rPr>
              <a:t>PENSIONEN</a:t>
            </a:r>
            <a:endParaRPr lang="sv-SE" sz="800" dirty="0">
              <a:solidFill>
                <a:srgbClr val="009CB3"/>
              </a:solidFill>
              <a:latin typeface="+mj-lt"/>
              <a:ea typeface="Arial" charset="0"/>
              <a:cs typeface="Arial" charset="0"/>
            </a:endParaRPr>
          </a:p>
        </p:txBody>
      </p:sp>
      <p:sp>
        <p:nvSpPr>
          <p:cNvPr id="16" name="textruta 15">
            <a:extLst>
              <a:ext uri="{FF2B5EF4-FFF2-40B4-BE49-F238E27FC236}">
                <a16:creationId xmlns:a16="http://schemas.microsoft.com/office/drawing/2014/main" id="{8C63BCB7-C8AC-2D48-BB5A-9AB2EBBA518B}"/>
              </a:ext>
            </a:extLst>
          </p:cNvPr>
          <p:cNvSpPr txBox="1"/>
          <p:nvPr/>
        </p:nvSpPr>
        <p:spPr>
          <a:xfrm>
            <a:off x="938572" y="789026"/>
            <a:ext cx="10052516" cy="643467"/>
          </a:xfrm>
          <a:prstGeom prst="rect">
            <a:avLst/>
          </a:prstGeom>
          <a:noFill/>
        </p:spPr>
        <p:txBody>
          <a:bodyPr wrap="square" rtlCol="0" anchor="t">
            <a:noAutofit/>
          </a:bodyPr>
          <a:lstStyle/>
          <a:p>
            <a:r>
              <a:rPr lang="sv-SE" sz="2800" b="1" dirty="0">
                <a:solidFill>
                  <a:schemeClr val="bg1"/>
                </a:solidFill>
                <a:latin typeface="Calibri" panose="020F0502020204030204" pitchFamily="34" charset="0"/>
                <a:ea typeface="Arial" charset="0"/>
                <a:cs typeface="Calibri" panose="020F0502020204030204" pitchFamily="34" charset="0"/>
              </a:rPr>
              <a:t>Några frågor och svar</a:t>
            </a:r>
          </a:p>
        </p:txBody>
      </p:sp>
      <p:cxnSp>
        <p:nvCxnSpPr>
          <p:cNvPr id="17" name="Rak 16">
            <a:extLst>
              <a:ext uri="{FF2B5EF4-FFF2-40B4-BE49-F238E27FC236}">
                <a16:creationId xmlns:a16="http://schemas.microsoft.com/office/drawing/2014/main" id="{97907DC6-8F28-5E46-AFA6-AE12308BEB75}"/>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B6606F68-9321-1E4B-A80E-947C1DE331C3}"/>
              </a:ext>
            </a:extLst>
          </p:cNvPr>
          <p:cNvSpPr txBox="1"/>
          <p:nvPr/>
        </p:nvSpPr>
        <p:spPr>
          <a:xfrm>
            <a:off x="938571" y="1432494"/>
            <a:ext cx="6757629" cy="2522818"/>
          </a:xfrm>
          <a:prstGeom prst="rect">
            <a:avLst/>
          </a:prstGeom>
          <a:noFill/>
        </p:spPr>
        <p:txBody>
          <a:bodyPr wrap="square" rtlCol="0" anchor="t">
            <a:noAutofit/>
          </a:bodyPr>
          <a:lstStyle/>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Kan jag ansöka om bostadstillägg om jag tar ut halv pension?</a:t>
            </a:r>
          </a:p>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Kan jag ansöka om bostadstillägg när jag bor i villa?</a:t>
            </a:r>
          </a:p>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Hur ska jag göra för att ansöka om bostadstillägg?</a:t>
            </a:r>
          </a:p>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Kan jag ansöka retroaktivt om bostadstillägg?</a:t>
            </a:r>
          </a:p>
        </p:txBody>
      </p:sp>
    </p:spTree>
    <p:extLst>
      <p:ext uri="{BB962C8B-B14F-4D97-AF65-F5344CB8AC3E}">
        <p14:creationId xmlns:p14="http://schemas.microsoft.com/office/powerpoint/2010/main" val="15264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0"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691436"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ea typeface="Arial" charset="0"/>
                <a:cs typeface="Arial" charset="0"/>
              </a:rPr>
              <a:t>PENSIONEN</a:t>
            </a:r>
            <a:endParaRPr lang="sv-SE" sz="800" dirty="0">
              <a:solidFill>
                <a:srgbClr val="009CB3"/>
              </a:solidFill>
              <a:latin typeface="+mj-lt"/>
              <a:ea typeface="Arial" charset="0"/>
              <a:cs typeface="Arial" charset="0"/>
            </a:endParaRPr>
          </a:p>
        </p:txBody>
      </p:sp>
      <p:sp>
        <p:nvSpPr>
          <p:cNvPr id="16" name="textruta 15">
            <a:extLst>
              <a:ext uri="{FF2B5EF4-FFF2-40B4-BE49-F238E27FC236}">
                <a16:creationId xmlns:a16="http://schemas.microsoft.com/office/drawing/2014/main" id="{8C63BCB7-C8AC-2D48-BB5A-9AB2EBBA518B}"/>
              </a:ext>
            </a:extLst>
          </p:cNvPr>
          <p:cNvSpPr txBox="1"/>
          <p:nvPr/>
        </p:nvSpPr>
        <p:spPr>
          <a:xfrm>
            <a:off x="938572" y="789026"/>
            <a:ext cx="10052516" cy="643467"/>
          </a:xfrm>
          <a:prstGeom prst="rect">
            <a:avLst/>
          </a:prstGeom>
          <a:noFill/>
        </p:spPr>
        <p:txBody>
          <a:bodyPr wrap="square" rtlCol="0" anchor="t">
            <a:noAutofit/>
          </a:bodyPr>
          <a:lstStyle/>
          <a:p>
            <a:r>
              <a:rPr lang="sv-SE" sz="2800" b="1" dirty="0">
                <a:solidFill>
                  <a:schemeClr val="bg1"/>
                </a:solidFill>
                <a:latin typeface="Calibri" panose="020F0502020204030204" pitchFamily="34" charset="0"/>
                <a:ea typeface="Arial" charset="0"/>
                <a:cs typeface="Calibri" panose="020F0502020204030204" pitchFamily="34" charset="0"/>
              </a:rPr>
              <a:t>… fortsättning frågor och svar</a:t>
            </a:r>
          </a:p>
        </p:txBody>
      </p:sp>
      <p:cxnSp>
        <p:nvCxnSpPr>
          <p:cNvPr id="17" name="Rak 16">
            <a:extLst>
              <a:ext uri="{FF2B5EF4-FFF2-40B4-BE49-F238E27FC236}">
                <a16:creationId xmlns:a16="http://schemas.microsoft.com/office/drawing/2014/main" id="{97907DC6-8F28-5E46-AFA6-AE12308BEB75}"/>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B6606F68-9321-1E4B-A80E-947C1DE331C3}"/>
              </a:ext>
            </a:extLst>
          </p:cNvPr>
          <p:cNvSpPr txBox="1"/>
          <p:nvPr/>
        </p:nvSpPr>
        <p:spPr>
          <a:xfrm>
            <a:off x="934401" y="1110759"/>
            <a:ext cx="6757629" cy="2522818"/>
          </a:xfrm>
          <a:prstGeom prst="rect">
            <a:avLst/>
          </a:prstGeom>
          <a:noFill/>
        </p:spPr>
        <p:txBody>
          <a:bodyPr wrap="square" rtlCol="0" anchor="t">
            <a:noAutofit/>
          </a:bodyPr>
          <a:lstStyle/>
          <a:p>
            <a:pPr marL="185738" indent="-185738">
              <a:lnSpc>
                <a:spcPts val="3000"/>
              </a:lnSpc>
              <a:buFont typeface="Arial" panose="020B0604020202020204" pitchFamily="34" charset="0"/>
              <a:buChar char="•"/>
            </a:pPr>
            <a:endParaRPr lang="sv-SE" sz="2000" dirty="0">
              <a:solidFill>
                <a:schemeClr val="bg1"/>
              </a:solidFill>
              <a:latin typeface="+mj-lt"/>
              <a:ea typeface="Arial" charset="0"/>
              <a:cs typeface="Arial" charset="0"/>
            </a:endParaRPr>
          </a:p>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Vi är fortfarande gifta men min partner har flyttat till ett äldreboende, söker jag som ensamstående?</a:t>
            </a:r>
          </a:p>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Hur vet jag vilka uppgifter jag ska lämna?</a:t>
            </a:r>
          </a:p>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Vilka underlag ska jag skicka med min ansökan?</a:t>
            </a:r>
          </a:p>
          <a:p>
            <a:pPr marL="185738" indent="-185738">
              <a:lnSpc>
                <a:spcPts val="3000"/>
              </a:lnSpc>
              <a:buFont typeface="Arial" panose="020B0604020202020204" pitchFamily="34" charset="0"/>
              <a:buChar char="•"/>
            </a:pPr>
            <a:r>
              <a:rPr lang="sv-SE" sz="2000" dirty="0">
                <a:solidFill>
                  <a:schemeClr val="bg1"/>
                </a:solidFill>
                <a:latin typeface="+mj-lt"/>
                <a:ea typeface="Arial" charset="0"/>
                <a:cs typeface="Arial" charset="0"/>
              </a:rPr>
              <a:t>Räknas värdet på mitt hus med i mina tillgångar?</a:t>
            </a:r>
          </a:p>
          <a:p>
            <a:pPr marL="185738" indent="-185738">
              <a:lnSpc>
                <a:spcPts val="3000"/>
              </a:lnSpc>
              <a:buFont typeface="Arial" panose="020B0604020202020204" pitchFamily="34" charset="0"/>
              <a:buChar char="•"/>
            </a:pPr>
            <a:endParaRPr lang="sv-SE" sz="2000" dirty="0">
              <a:solidFill>
                <a:schemeClr val="bg1"/>
              </a:solidFill>
              <a:latin typeface="+mj-lt"/>
              <a:ea typeface="Arial" charset="0"/>
              <a:cs typeface="Arial" charset="0"/>
            </a:endParaRPr>
          </a:p>
        </p:txBody>
      </p:sp>
    </p:spTree>
    <p:extLst>
      <p:ext uri="{BB962C8B-B14F-4D97-AF65-F5344CB8AC3E}">
        <p14:creationId xmlns:p14="http://schemas.microsoft.com/office/powerpoint/2010/main" val="405944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14929" cy="643467"/>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Summering - bostadstillägg</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409209"/>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81407" cy="579237"/>
            <a:chOff x="263374" y="6036660"/>
            <a:chExt cx="1281407"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698363"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1113084"/>
            <a:ext cx="9697756" cy="1030875"/>
          </a:xfrm>
          <a:prstGeom prst="rect">
            <a:avLst/>
          </a:prstGeom>
          <a:noFill/>
        </p:spPr>
        <p:txBody>
          <a:bodyPr wrap="square" rtlCol="0" anchor="t">
            <a:noAutofit/>
          </a:bodyPr>
          <a:lstStyle/>
          <a:p>
            <a:pPr lvl="0">
              <a:lnSpc>
                <a:spcPct val="150000"/>
              </a:lnSpc>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Är en del av grundskyddet liksom garantipension – ansökan krävs.</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Din bostadskostnad, dina inkomster, tillgångar och familjesituation avgör vad du kan få i bostadstillägg.</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Maximalt bostadstillägg 6 990 kronor / 3 495 kronor (skattefritt).</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Tumregel –  Lägre än 14 000 kronor/månad efter skatt som ensamstående.</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Värdet på bostaden räknas ej med.</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Ofta rätt till bostadstillägg senare i livet – blivit änka/änkling eller att tjänstepensionen upphör.</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Använd beräkningsverktyg – ansök enklast via webb.</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Om du får bostadstillägg–anmäla förändringar i din ekonomi, boendekostnad, familjesituation.</a:t>
            </a:r>
          </a:p>
        </p:txBody>
      </p:sp>
    </p:spTree>
    <p:extLst>
      <p:ext uri="{BB962C8B-B14F-4D97-AF65-F5344CB8AC3E}">
        <p14:creationId xmlns:p14="http://schemas.microsoft.com/office/powerpoint/2010/main" val="301306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618F09B-4193-4C44-8C67-6761E8143443}"/>
              </a:ext>
            </a:extLst>
          </p:cNvPr>
          <p:cNvSpPr/>
          <p:nvPr/>
        </p:nvSpPr>
        <p:spPr>
          <a:xfrm>
            <a:off x="1"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2" name="Bildobjekt 1">
            <a:extLst>
              <a:ext uri="{FF2B5EF4-FFF2-40B4-BE49-F238E27FC236}">
                <a16:creationId xmlns:a16="http://schemas.microsoft.com/office/drawing/2014/main" id="{9CC18D99-9FA4-1F41-973F-32AE4FB95644}"/>
              </a:ext>
            </a:extLst>
          </p:cNvPr>
          <p:cNvPicPr>
            <a:picLocks noChangeAspect="1"/>
          </p:cNvPicPr>
          <p:nvPr/>
        </p:nvPicPr>
        <p:blipFill>
          <a:blip r:embed="rId3"/>
          <a:stretch>
            <a:fillRect/>
          </a:stretch>
        </p:blipFill>
        <p:spPr>
          <a:xfrm>
            <a:off x="262867" y="6035889"/>
            <a:ext cx="382176" cy="580008"/>
          </a:xfrm>
          <a:prstGeom prst="rect">
            <a:avLst/>
          </a:prstGeom>
        </p:spPr>
      </p:pic>
      <p:cxnSp>
        <p:nvCxnSpPr>
          <p:cNvPr id="3"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ruta 3">
            <a:extLst>
              <a:ext uri="{FF2B5EF4-FFF2-40B4-BE49-F238E27FC236}">
                <a16:creationId xmlns:a16="http://schemas.microsoft.com/office/drawing/2014/main" id="{5F658CAF-4CF6-564A-90F1-E813BB61DF11}"/>
              </a:ext>
            </a:extLst>
          </p:cNvPr>
          <p:cNvSpPr txBox="1"/>
          <p:nvPr/>
        </p:nvSpPr>
        <p:spPr>
          <a:xfrm>
            <a:off x="846419" y="6445250"/>
            <a:ext cx="690282"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ea typeface="Arial" charset="0"/>
                <a:cs typeface="Arial" charset="0"/>
              </a:rPr>
              <a:t>PENSIONEN</a:t>
            </a:r>
          </a:p>
        </p:txBody>
      </p:sp>
      <p:sp>
        <p:nvSpPr>
          <p:cNvPr id="5" name="textruta 4">
            <a:extLst>
              <a:ext uri="{FF2B5EF4-FFF2-40B4-BE49-F238E27FC236}">
                <a16:creationId xmlns:a16="http://schemas.microsoft.com/office/drawing/2014/main" id="{F09C8813-8F64-5C45-8E7F-7C818E6D21AF}"/>
              </a:ext>
            </a:extLst>
          </p:cNvPr>
          <p:cNvSpPr txBox="1"/>
          <p:nvPr/>
        </p:nvSpPr>
        <p:spPr>
          <a:xfrm>
            <a:off x="1367245" y="2137447"/>
            <a:ext cx="9117875" cy="2583105"/>
          </a:xfrm>
          <a:prstGeom prst="rect">
            <a:avLst/>
          </a:prstGeom>
          <a:noFill/>
        </p:spPr>
        <p:txBody>
          <a:bodyPr wrap="square" rtlCol="0" anchor="ctr">
            <a:noAutofit/>
          </a:bodyPr>
          <a:lstStyle/>
          <a:p>
            <a:pPr algn="ctr"/>
            <a:r>
              <a:rPr lang="sv-SE" sz="6600" dirty="0">
                <a:solidFill>
                  <a:schemeClr val="bg1"/>
                </a:solidFill>
                <a:latin typeface="Calibri Light" panose="020F0302020204030204" pitchFamily="34" charset="0"/>
                <a:ea typeface="Arial" charset="0"/>
                <a:cs typeface="Calibri Light" panose="020F0302020204030204" pitchFamily="34" charset="0"/>
              </a:rPr>
              <a:t>Fördjupning</a:t>
            </a:r>
          </a:p>
        </p:txBody>
      </p:sp>
    </p:spTree>
    <p:extLst>
      <p:ext uri="{BB962C8B-B14F-4D97-AF65-F5344CB8AC3E}">
        <p14:creationId xmlns:p14="http://schemas.microsoft.com/office/powerpoint/2010/main" val="127416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0" y="1905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698363"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ea typeface="Arial" charset="0"/>
                <a:cs typeface="Arial" charset="0"/>
              </a:rPr>
              <a:t>PENSIONEN</a:t>
            </a:r>
            <a:endParaRPr lang="sv-SE" sz="800" dirty="0">
              <a:solidFill>
                <a:srgbClr val="009CB3"/>
              </a:solidFill>
              <a:latin typeface="+mj-lt"/>
              <a:ea typeface="Arial" charset="0"/>
              <a:cs typeface="Arial" charset="0"/>
            </a:endParaRPr>
          </a:p>
        </p:txBody>
      </p:sp>
      <p:sp>
        <p:nvSpPr>
          <p:cNvPr id="16" name="textruta 15">
            <a:extLst>
              <a:ext uri="{FF2B5EF4-FFF2-40B4-BE49-F238E27FC236}">
                <a16:creationId xmlns:a16="http://schemas.microsoft.com/office/drawing/2014/main" id="{8C63BCB7-C8AC-2D48-BB5A-9AB2EBBA518B}"/>
              </a:ext>
            </a:extLst>
          </p:cNvPr>
          <p:cNvSpPr txBox="1"/>
          <p:nvPr/>
        </p:nvSpPr>
        <p:spPr>
          <a:xfrm>
            <a:off x="938572" y="789026"/>
            <a:ext cx="10052516" cy="643467"/>
          </a:xfrm>
          <a:prstGeom prst="rect">
            <a:avLst/>
          </a:prstGeom>
          <a:noFill/>
        </p:spPr>
        <p:txBody>
          <a:bodyPr wrap="square" rtlCol="0" anchor="t">
            <a:noAutofit/>
          </a:bodyPr>
          <a:lstStyle/>
          <a:p>
            <a:r>
              <a:rPr lang="sv-SE" sz="2800" b="1" dirty="0">
                <a:solidFill>
                  <a:schemeClr val="bg1"/>
                </a:solidFill>
                <a:latin typeface="Calibri" panose="020F0502020204030204" pitchFamily="34" charset="0"/>
                <a:ea typeface="Arial" charset="0"/>
                <a:cs typeface="Calibri" panose="020F0502020204030204" pitchFamily="34" charset="0"/>
              </a:rPr>
              <a:t>Efterlevandepension – ekonomiskt stöd för anhöriga</a:t>
            </a:r>
          </a:p>
        </p:txBody>
      </p:sp>
      <p:cxnSp>
        <p:nvCxnSpPr>
          <p:cNvPr id="17" name="Rak 16">
            <a:extLst>
              <a:ext uri="{FF2B5EF4-FFF2-40B4-BE49-F238E27FC236}">
                <a16:creationId xmlns:a16="http://schemas.microsoft.com/office/drawing/2014/main" id="{97907DC6-8F28-5E46-AFA6-AE12308BEB75}"/>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38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9" y="497"/>
            <a:ext cx="6107813" cy="6857004"/>
          </a:xfrm>
          <a:prstGeom prst="rect">
            <a:avLst/>
          </a:prstGeom>
        </p:spPr>
      </p:pic>
      <p:sp>
        <p:nvSpPr>
          <p:cNvPr id="14" name="textruta 13"/>
          <p:cNvSpPr txBox="1"/>
          <p:nvPr/>
        </p:nvSpPr>
        <p:spPr>
          <a:xfrm>
            <a:off x="7079868" y="1500717"/>
            <a:ext cx="4415446" cy="934962"/>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Efterlevandepension </a:t>
            </a:r>
            <a:br>
              <a:rPr lang="sv-SE" sz="2800" b="1" dirty="0">
                <a:latin typeface="Calibri" panose="020F0502020204030204" pitchFamily="34" charset="0"/>
                <a:ea typeface="Arial" charset="0"/>
                <a:cs typeface="Calibri" panose="020F0502020204030204" pitchFamily="34" charset="0"/>
              </a:rPr>
            </a:br>
            <a:r>
              <a:rPr lang="sv-SE" sz="2800" b="1" dirty="0">
                <a:latin typeface="Calibri" panose="020F0502020204030204" pitchFamily="34" charset="0"/>
                <a:ea typeface="Arial" charset="0"/>
                <a:cs typeface="Calibri" panose="020F0502020204030204" pitchFamily="34" charset="0"/>
              </a:rPr>
              <a:t>består av…</a:t>
            </a:r>
          </a:p>
          <a:p>
            <a:endParaRPr lang="sv-SE" sz="2800" b="1" dirty="0">
              <a:latin typeface="Calibri" panose="020F0502020204030204" pitchFamily="34" charset="0"/>
              <a:ea typeface="Arial" charset="0"/>
              <a:cs typeface="Calibri" panose="020F0502020204030204" pitchFamily="34" charset="0"/>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73299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PENSIONEN</a:t>
            </a:r>
            <a:endParaRPr lang="sv-SE" sz="800" dirty="0">
              <a:solidFill>
                <a:schemeClr val="bg1"/>
              </a:solidFill>
              <a:latin typeface="+mj-lt"/>
              <a:ea typeface="Arial" charset="0"/>
              <a:cs typeface="Arial" charset="0"/>
            </a:endParaRPr>
          </a:p>
        </p:txBody>
      </p:sp>
      <p:sp>
        <p:nvSpPr>
          <p:cNvPr id="3" name="Rektangel 2"/>
          <p:cNvSpPr/>
          <p:nvPr/>
        </p:nvSpPr>
        <p:spPr>
          <a:xfrm>
            <a:off x="6934200" y="2496515"/>
            <a:ext cx="6096000" cy="1015663"/>
          </a:xfrm>
          <a:prstGeom prst="rect">
            <a:avLst/>
          </a:prstGeom>
        </p:spPr>
        <p:txBody>
          <a:bodyPr>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Omställningspension</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Änkepension</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Barnpension</a:t>
            </a:r>
          </a:p>
        </p:txBody>
      </p:sp>
    </p:spTree>
    <p:extLst>
      <p:ext uri="{BB962C8B-B14F-4D97-AF65-F5344CB8AC3E}">
        <p14:creationId xmlns:p14="http://schemas.microsoft.com/office/powerpoint/2010/main" val="4342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14929" cy="643467"/>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Omställningspension</a:t>
            </a:r>
          </a:p>
          <a:p>
            <a:pPr lvl="0">
              <a:defRPr/>
            </a:pPr>
            <a:endParaRPr lang="sv-SE" sz="2800" b="1" dirty="0">
              <a:solidFill>
                <a:prstClr val="black"/>
              </a:solidFill>
              <a:latin typeface="Calibri" panose="020F0502020204030204" pitchFamily="34" charset="0"/>
              <a:ea typeface="Arial" charset="0"/>
              <a:cs typeface="Calibri" panose="020F0502020204030204" pitchFamily="34" charset="0"/>
            </a:endParaRP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4073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53699" cy="579237"/>
            <a:chOff x="263374" y="6036660"/>
            <a:chExt cx="1253699"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670654"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9" y="641350"/>
            <a:ext cx="9697756" cy="530019"/>
          </a:xfrm>
          <a:prstGeom prst="rect">
            <a:avLst/>
          </a:prstGeom>
          <a:noFill/>
        </p:spPr>
        <p:txBody>
          <a:bodyPr wrap="square" rtlCol="0" anchor="t">
            <a:noAutofit/>
          </a:bodyPr>
          <a:lstStyle/>
          <a:p>
            <a:pPr lvl="0">
              <a:lnSpc>
                <a:spcPct val="150000"/>
              </a:lnSpc>
              <a:defRPr/>
            </a:pPr>
            <a:endParaRPr lang="sv-SE" sz="2000" dirty="0">
              <a:solidFill>
                <a:prstClr val="black"/>
              </a:solidFill>
              <a:latin typeface="Calibri Light" panose="020F0302020204030204"/>
              <a:ea typeface="Arial" charset="0"/>
              <a:cs typeface="Arial" charset="0"/>
            </a:endParaRPr>
          </a:p>
          <a:p>
            <a:pPr marL="139304" lvl="0" indent="-139304">
              <a:lnSpc>
                <a:spcPct val="150000"/>
              </a:lnSpc>
              <a:buFont typeface="Arial" panose="020B0604020202020204" pitchFamily="34" charset="0"/>
              <a:buChar char="•"/>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Du som inte har fyllt 65 år kan få omställningspension om din make/ maka/registrerad partner avlidit.</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Även sambo räknas om ni har, har haft eller väntar gemensamt barn eller om ni förut varit. gifta eller registrerad partner med varandra.</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Omställningspension får du i ett år.</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Ersättningen är 55 procent av den avlidnes antagna inkomstpension.</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Garantipensionen är komplement till omställningspensionen – Garanterar 2,13 prisbasbelopp.</a:t>
            </a:r>
          </a:p>
        </p:txBody>
      </p:sp>
    </p:spTree>
    <p:extLst>
      <p:ext uri="{BB962C8B-B14F-4D97-AF65-F5344CB8AC3E}">
        <p14:creationId xmlns:p14="http://schemas.microsoft.com/office/powerpoint/2010/main" val="319804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a:extLst>
              <a:ext uri="{28A0092B-C50C-407E-A947-70E740481C1C}">
                <a14:useLocalDpi xmlns:a14="http://schemas.microsoft.com/office/drawing/2010/main" val="0"/>
              </a:ext>
            </a:extLst>
          </a:blip>
          <a:srcRect l="-2" r="8014"/>
          <a:stretch/>
        </p:blipFill>
        <p:spPr>
          <a:xfrm flipH="1">
            <a:off x="-10032" y="0"/>
            <a:ext cx="6192000" cy="6866016"/>
          </a:xfrm>
          <a:prstGeom prst="rect">
            <a:avLst/>
          </a:prstGeom>
        </p:spPr>
      </p:pic>
      <p:sp>
        <p:nvSpPr>
          <p:cNvPr id="14" name="textruta 13"/>
          <p:cNvSpPr txBox="1"/>
          <p:nvPr/>
        </p:nvSpPr>
        <p:spPr>
          <a:xfrm>
            <a:off x="7079868" y="1500717"/>
            <a:ext cx="4415446" cy="934962"/>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Änkepension</a:t>
            </a:r>
          </a:p>
          <a:p>
            <a:endParaRPr lang="sv-SE" sz="2800" b="1" dirty="0">
              <a:latin typeface="Calibri" panose="020F0502020204030204" pitchFamily="34" charset="0"/>
              <a:ea typeface="Arial" charset="0"/>
              <a:cs typeface="Calibri" panose="020F0502020204030204" pitchFamily="34" charset="0"/>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73299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PENSIONEN</a:t>
            </a:r>
            <a:endParaRPr lang="sv-SE" sz="800" dirty="0">
              <a:solidFill>
                <a:schemeClr val="bg1"/>
              </a:solidFill>
              <a:latin typeface="+mj-lt"/>
              <a:ea typeface="Arial" charset="0"/>
              <a:cs typeface="Arial" charset="0"/>
            </a:endParaRPr>
          </a:p>
        </p:txBody>
      </p:sp>
      <p:sp>
        <p:nvSpPr>
          <p:cNvPr id="8" name="Rektangel 7"/>
          <p:cNvSpPr/>
          <p:nvPr/>
        </p:nvSpPr>
        <p:spPr>
          <a:xfrm>
            <a:off x="6944248" y="2074484"/>
            <a:ext cx="4551066" cy="1323439"/>
          </a:xfrm>
          <a:prstGeom prst="rect">
            <a:avLst/>
          </a:prstGeom>
        </p:spPr>
        <p:txBody>
          <a:bodyPr wrap="square">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Gäller bara om du gifte dig för 1990.</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Gäller bara kvinnor.</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Minskar när du fyller 65 år eller om du 	tar ut allmän pension före det.</a:t>
            </a:r>
          </a:p>
        </p:txBody>
      </p:sp>
    </p:spTree>
    <p:extLst>
      <p:ext uri="{BB962C8B-B14F-4D97-AF65-F5344CB8AC3E}">
        <p14:creationId xmlns:p14="http://schemas.microsoft.com/office/powerpoint/2010/main" val="418317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5" cy="6858000"/>
          </a:xfrm>
          <a:prstGeom prst="rect">
            <a:avLst/>
          </a:prstGeom>
        </p:spPr>
      </p:pic>
      <p:sp>
        <p:nvSpPr>
          <p:cNvPr id="5" name="textruta 4"/>
          <p:cNvSpPr txBox="1"/>
          <p:nvPr/>
        </p:nvSpPr>
        <p:spPr>
          <a:xfrm>
            <a:off x="938572" y="1524000"/>
            <a:ext cx="4259964" cy="1055914"/>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Så får du efterlevandepension</a:t>
            </a:r>
          </a:p>
          <a:p>
            <a:endParaRPr lang="sv-SE" sz="2800" b="1" dirty="0">
              <a:latin typeface="Calibri" panose="020F0502020204030204" pitchFamily="34" charset="0"/>
              <a:ea typeface="Arial" charset="0"/>
              <a:cs typeface="Calibri" panose="020F0502020204030204" pitchFamily="34"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70994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sp>
        <p:nvSpPr>
          <p:cNvPr id="8" name="Rektangel 7"/>
          <p:cNvSpPr/>
          <p:nvPr/>
        </p:nvSpPr>
        <p:spPr>
          <a:xfrm>
            <a:off x="798893" y="2580354"/>
            <a:ext cx="4763707" cy="1323439"/>
          </a:xfrm>
          <a:prstGeom prst="rect">
            <a:avLst/>
          </a:prstGeom>
        </p:spPr>
        <p:txBody>
          <a:bodyPr wrap="square">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Du behöver inte ansöka om 	efterlevandepension om du bor i Sverige. </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Bor du utomlands behöver du dock höra av 	dig till Pensionsmyndigheten.</a:t>
            </a:r>
          </a:p>
        </p:txBody>
      </p:sp>
    </p:spTree>
    <p:extLst>
      <p:ext uri="{BB962C8B-B14F-4D97-AF65-F5344CB8AC3E}">
        <p14:creationId xmlns:p14="http://schemas.microsoft.com/office/powerpoint/2010/main" val="38982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5D3E9D24-BA58-4F47-BDA9-55F4E97D28B5}"/>
              </a:ext>
            </a:extLst>
          </p:cNvPr>
          <p:cNvSpPr txBox="1"/>
          <p:nvPr/>
        </p:nvSpPr>
        <p:spPr>
          <a:xfrm>
            <a:off x="938571" y="1432494"/>
            <a:ext cx="6757629" cy="336253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Inkomstpensionen är ett fördelningssystem – det som betalas in till systemet betalas ut till dagens pensionärer.  </a:t>
            </a:r>
          </a:p>
          <a:p>
            <a:pPr marL="185738" indent="-185738">
              <a:buFont typeface="Arial" panose="020B0604020202020204" pitchFamily="34" charset="0"/>
              <a:buChar char="•"/>
            </a:pPr>
            <a:r>
              <a:rPr lang="sv-SE" sz="2000" dirty="0">
                <a:latin typeface="+mj-lt"/>
                <a:ea typeface="Arial" charset="0"/>
                <a:cs typeface="Arial" charset="0"/>
              </a:rPr>
              <a:t>Räknas upp med inkomstutvecklingen i Sverige (inkomstindex).</a:t>
            </a:r>
          </a:p>
          <a:p>
            <a:pPr marL="185738" indent="-185738">
              <a:buFont typeface="Arial" panose="020B0604020202020204" pitchFamily="34" charset="0"/>
              <a:buChar char="•"/>
            </a:pPr>
            <a:r>
              <a:rPr lang="sv-SE" sz="2000" dirty="0">
                <a:latin typeface="+mj-lt"/>
                <a:ea typeface="Arial" charset="0"/>
                <a:cs typeface="Arial" charset="0"/>
              </a:rPr>
              <a:t>Finns buffertfonder (AP fonder) för att hantera över- och underskott. </a:t>
            </a:r>
          </a:p>
          <a:p>
            <a:pPr marL="185738" indent="-185738">
              <a:buFont typeface="Arial" panose="020B0604020202020204" pitchFamily="34" charset="0"/>
              <a:buChar char="•"/>
            </a:pPr>
            <a:r>
              <a:rPr lang="sv-SE" sz="2000" dirty="0">
                <a:latin typeface="+mj-lt"/>
                <a:ea typeface="Arial" charset="0"/>
                <a:cs typeface="Arial" charset="0"/>
              </a:rPr>
              <a:t>Om större underskott uppstår i systemet, slår balanseringen (bromsen) till för att utjämna obalansen.</a:t>
            </a:r>
          </a:p>
          <a:p>
            <a:pPr marL="185738" indent="-185738">
              <a:buFont typeface="Arial" panose="020B0604020202020204" pitchFamily="34" charset="0"/>
              <a:buChar char="•"/>
            </a:pPr>
            <a:r>
              <a:rPr lang="sv-SE" sz="2000" dirty="0">
                <a:latin typeface="+mj-lt"/>
                <a:ea typeface="Arial" charset="0"/>
                <a:cs typeface="Arial" charset="0"/>
              </a:rPr>
              <a:t>Saknar efterlevandeskydd.</a:t>
            </a:r>
          </a:p>
        </p:txBody>
      </p:sp>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4259964"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Kort om inkomstpensionen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53699" cy="579237"/>
            <a:chOff x="263374" y="6036660"/>
            <a:chExt cx="1253699"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670654"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PENSIONEN</a:t>
              </a:r>
            </a:p>
          </p:txBody>
        </p:sp>
      </p:grpSp>
    </p:spTree>
    <p:extLst>
      <p:ext uri="{BB962C8B-B14F-4D97-AF65-F5344CB8AC3E}">
        <p14:creationId xmlns:p14="http://schemas.microsoft.com/office/powerpoint/2010/main" val="259153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14929" cy="643467"/>
          </a:xfrm>
          <a:prstGeom prst="rect">
            <a:avLst/>
          </a:prstGeom>
          <a:noFill/>
        </p:spPr>
        <p:txBody>
          <a:bodyPr wrap="square" rtlCol="0" anchor="t">
            <a:noAutofit/>
          </a:bodyPr>
          <a:lstStyle/>
          <a:p>
            <a:pPr lvl="0">
              <a:defRPr/>
            </a:pPr>
            <a:r>
              <a:rPr lang="sv-SE" sz="2800" b="1" dirty="0">
                <a:solidFill>
                  <a:prstClr val="black"/>
                </a:solidFill>
                <a:latin typeface="Calibri" panose="020F0502020204030204" pitchFamily="34" charset="0"/>
                <a:ea typeface="Arial" charset="0"/>
                <a:cs typeface="Calibri" panose="020F0502020204030204" pitchFamily="34" charset="0"/>
              </a:rPr>
              <a:t>Bra webbplats – Efterlevandeguiden.se</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409209"/>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281407" cy="579237"/>
            <a:chOff x="263374" y="6036660"/>
            <a:chExt cx="1281407"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698363"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sp>
        <p:nvSpPr>
          <p:cNvPr id="12" name="textruta 11">
            <a:extLst>
              <a:ext uri="{FF2B5EF4-FFF2-40B4-BE49-F238E27FC236}">
                <a16:creationId xmlns:a16="http://schemas.microsoft.com/office/drawing/2014/main" id="{5D3E9D24-BA58-4F47-BDA9-55F4E97D28B5}"/>
              </a:ext>
            </a:extLst>
          </p:cNvPr>
          <p:cNvSpPr txBox="1"/>
          <p:nvPr/>
        </p:nvSpPr>
        <p:spPr>
          <a:xfrm>
            <a:off x="846418" y="1113084"/>
            <a:ext cx="11631331" cy="1030875"/>
          </a:xfrm>
          <a:prstGeom prst="rect">
            <a:avLst/>
          </a:prstGeom>
          <a:noFill/>
        </p:spPr>
        <p:txBody>
          <a:bodyPr wrap="square" rtlCol="0" anchor="t">
            <a:noAutofit/>
          </a:bodyPr>
          <a:lstStyle/>
          <a:p>
            <a:pPr lvl="0">
              <a:lnSpc>
                <a:spcPct val="150000"/>
              </a:lnSpc>
              <a:defRPr/>
            </a:pPr>
            <a:endParaRPr lang="sv-SE" sz="2000" dirty="0">
              <a:solidFill>
                <a:prstClr val="black"/>
              </a:solidFill>
              <a:latin typeface="Calibri Light" panose="020F0302020204030204"/>
              <a:ea typeface="Arial" charset="0"/>
              <a:cs typeface="Arial" charset="0"/>
            </a:endParaRP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Du behöver inte ansöka om efterlevandepension om du bor i Sverige. </a:t>
            </a:r>
          </a:p>
          <a:p>
            <a:pPr marL="139304" lvl="0" indent="-139304">
              <a:buFont typeface="Arial" panose="020B0604020202020204" pitchFamily="34" charset="0"/>
              <a:buChar char="•"/>
              <a:defRPr/>
            </a:pPr>
            <a:r>
              <a:rPr lang="sv-SE" sz="2000" dirty="0">
                <a:solidFill>
                  <a:prstClr val="black"/>
                </a:solidFill>
                <a:latin typeface="Calibri Light" panose="020F0302020204030204"/>
                <a:ea typeface="Arial" charset="0"/>
                <a:cs typeface="Arial" charset="0"/>
              </a:rPr>
              <a:t>Bor du utomlands behöver du dock höra av dig till Pensionsmyndigheten.</a:t>
            </a:r>
          </a:p>
        </p:txBody>
      </p:sp>
      <p:pic>
        <p:nvPicPr>
          <p:cNvPr id="3" name="Bildobjekt 2"/>
          <p:cNvPicPr>
            <a:picLocks noChangeAspect="1"/>
          </p:cNvPicPr>
          <p:nvPr/>
        </p:nvPicPr>
        <p:blipFill>
          <a:blip r:embed="rId4"/>
          <a:stretch>
            <a:fillRect/>
          </a:stretch>
        </p:blipFill>
        <p:spPr>
          <a:xfrm>
            <a:off x="2171383" y="2630120"/>
            <a:ext cx="7837687" cy="3696158"/>
          </a:xfrm>
          <a:prstGeom prst="rect">
            <a:avLst/>
          </a:prstGeom>
        </p:spPr>
      </p:pic>
    </p:spTree>
    <p:extLst>
      <p:ext uri="{BB962C8B-B14F-4D97-AF65-F5344CB8AC3E}">
        <p14:creationId xmlns:p14="http://schemas.microsoft.com/office/powerpoint/2010/main" val="19587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8" y="212"/>
            <a:ext cx="6107813" cy="6857788"/>
          </a:xfrm>
          <a:prstGeom prst="rect">
            <a:avLst/>
          </a:prstGeom>
        </p:spPr>
      </p:pic>
      <p:sp>
        <p:nvSpPr>
          <p:cNvPr id="14" name="textruta 13"/>
          <p:cNvSpPr txBox="1"/>
          <p:nvPr/>
        </p:nvSpPr>
        <p:spPr>
          <a:xfrm>
            <a:off x="7079868" y="1595967"/>
            <a:ext cx="4415446" cy="499533"/>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För mer information</a:t>
            </a:r>
          </a:p>
          <a:p>
            <a:endParaRPr lang="sv-SE" sz="2800" b="1" dirty="0">
              <a:latin typeface="Calibri" panose="020F0502020204030204" pitchFamily="34" charset="0"/>
              <a:ea typeface="Arial" charset="0"/>
              <a:cs typeface="Calibri" panose="020F0502020204030204" pitchFamily="34" charset="0"/>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73299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PENSIONEN</a:t>
            </a:r>
            <a:endParaRPr lang="sv-SE" sz="800" dirty="0">
              <a:solidFill>
                <a:schemeClr val="bg1"/>
              </a:solidFill>
              <a:latin typeface="+mj-lt"/>
              <a:ea typeface="Arial" charset="0"/>
              <a:cs typeface="Arial" charset="0"/>
            </a:endParaRPr>
          </a:p>
        </p:txBody>
      </p:sp>
      <p:sp>
        <p:nvSpPr>
          <p:cNvPr id="3" name="Rektangel 2"/>
          <p:cNvSpPr/>
          <p:nvPr/>
        </p:nvSpPr>
        <p:spPr>
          <a:xfrm>
            <a:off x="6934200" y="2141955"/>
            <a:ext cx="4561114" cy="2554545"/>
          </a:xfrm>
          <a:prstGeom prst="rect">
            <a:avLst/>
          </a:prstGeom>
        </p:spPr>
        <p:txBody>
          <a:bodyPr wrap="square">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a:t>
            </a:r>
            <a:r>
              <a:rPr lang="sv-SE" sz="2000" b="1" dirty="0">
                <a:solidFill>
                  <a:prstClr val="black"/>
                </a:solidFill>
                <a:latin typeface="Calibri Light" panose="020F0302020204030204"/>
                <a:ea typeface="Arial" charset="0"/>
                <a:cs typeface="Arial" charset="0"/>
              </a:rPr>
              <a:t>Webbplats</a:t>
            </a:r>
            <a:r>
              <a:rPr lang="sv-SE" sz="2000" dirty="0">
                <a:solidFill>
                  <a:prstClr val="black"/>
                </a:solidFill>
                <a:latin typeface="Calibri Light" panose="020F0302020204030204"/>
                <a:ea typeface="Arial" charset="0"/>
                <a:cs typeface="Arial" charset="0"/>
              </a:rPr>
              <a:t/>
            </a:r>
            <a:br>
              <a:rPr lang="sv-SE" sz="2000" dirty="0">
                <a:solidFill>
                  <a:prstClr val="black"/>
                </a:solidFill>
                <a:latin typeface="Calibri Light" panose="020F0302020204030204"/>
                <a:ea typeface="Arial" charset="0"/>
                <a:cs typeface="Arial" charset="0"/>
              </a:rPr>
            </a:br>
            <a:r>
              <a:rPr lang="sv-SE" sz="2000" dirty="0">
                <a:solidFill>
                  <a:prstClr val="black"/>
                </a:solidFill>
                <a:latin typeface="Calibri Light" panose="020F0302020204030204"/>
                <a:ea typeface="Arial" charset="0"/>
                <a:cs typeface="Arial" charset="0"/>
              </a:rPr>
              <a:t>	www.pensionsmyndigheten.se</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a:t>
            </a:r>
            <a:r>
              <a:rPr lang="sv-SE" sz="2000" b="1" dirty="0">
                <a:solidFill>
                  <a:prstClr val="black"/>
                </a:solidFill>
                <a:latin typeface="Calibri Light" panose="020F0302020204030204"/>
                <a:ea typeface="Arial" charset="0"/>
                <a:cs typeface="Arial" charset="0"/>
              </a:rPr>
              <a:t>Kundservice</a:t>
            </a:r>
            <a:r>
              <a:rPr lang="sv-SE" sz="2000" dirty="0">
                <a:solidFill>
                  <a:prstClr val="black"/>
                </a:solidFill>
                <a:latin typeface="Calibri Light" panose="020F0302020204030204"/>
                <a:ea typeface="Arial" charset="0"/>
                <a:cs typeface="Arial" charset="0"/>
              </a:rPr>
              <a:t/>
            </a:r>
            <a:br>
              <a:rPr lang="sv-SE" sz="2000" dirty="0">
                <a:solidFill>
                  <a:prstClr val="black"/>
                </a:solidFill>
                <a:latin typeface="Calibri Light" panose="020F0302020204030204"/>
                <a:ea typeface="Arial" charset="0"/>
                <a:cs typeface="Arial" charset="0"/>
              </a:rPr>
            </a:br>
            <a:r>
              <a:rPr lang="sv-SE" sz="2000" dirty="0">
                <a:solidFill>
                  <a:prstClr val="black"/>
                </a:solidFill>
                <a:latin typeface="Calibri Light" panose="020F0302020204030204"/>
                <a:ea typeface="Arial" charset="0"/>
                <a:cs typeface="Arial" charset="0"/>
              </a:rPr>
              <a:t>	0771-776 776.</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a:t>
            </a:r>
            <a:r>
              <a:rPr lang="sv-SE" sz="2000" b="1" dirty="0">
                <a:solidFill>
                  <a:prstClr val="black"/>
                </a:solidFill>
                <a:latin typeface="Calibri Light" panose="020F0302020204030204"/>
                <a:ea typeface="Arial" charset="0"/>
                <a:cs typeface="Arial" charset="0"/>
              </a:rPr>
              <a:t>Personlig hjälp</a:t>
            </a:r>
            <a:r>
              <a:rPr lang="sv-SE" sz="2000" dirty="0">
                <a:solidFill>
                  <a:prstClr val="black"/>
                </a:solidFill>
                <a:latin typeface="Calibri Light" panose="020F0302020204030204"/>
                <a:ea typeface="Arial" charset="0"/>
                <a:cs typeface="Arial" charset="0"/>
              </a:rPr>
              <a:t>	</a:t>
            </a:r>
            <a:br>
              <a:rPr lang="sv-SE" sz="2000" dirty="0">
                <a:solidFill>
                  <a:prstClr val="black"/>
                </a:solidFill>
                <a:latin typeface="Calibri Light" panose="020F0302020204030204"/>
                <a:ea typeface="Arial" charset="0"/>
                <a:cs typeface="Arial" charset="0"/>
              </a:rPr>
            </a:br>
            <a:r>
              <a:rPr lang="sv-SE" sz="2000" dirty="0">
                <a:solidFill>
                  <a:prstClr val="black"/>
                </a:solidFill>
                <a:latin typeface="Calibri Light" panose="020F0302020204030204"/>
                <a:ea typeface="Arial" charset="0"/>
                <a:cs typeface="Arial" charset="0"/>
              </a:rPr>
              <a:t>	Servicekontor. På pensionsmyndighetens 	hemsida hittar du adress till närmaste 	servicekontor.</a:t>
            </a:r>
          </a:p>
        </p:txBody>
      </p:sp>
    </p:spTree>
    <p:extLst>
      <p:ext uri="{BB962C8B-B14F-4D97-AF65-F5344CB8AC3E}">
        <p14:creationId xmlns:p14="http://schemas.microsoft.com/office/powerpoint/2010/main" val="384984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22549"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AP7 Såfa – om du inte väljer i premiepensionen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302189" cy="579237"/>
            <a:chOff x="263374" y="6036660"/>
            <a:chExt cx="1302189"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719145"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pic>
        <p:nvPicPr>
          <p:cNvPr id="9" name="Picture 4" descr="Reformeringen_SÅFA_6diagrampårad_we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760" y="2282344"/>
            <a:ext cx="10048933" cy="30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22549" cy="643467"/>
          </a:xfrm>
          <a:prstGeom prst="rect">
            <a:avLst/>
          </a:prstGeom>
          <a:noFill/>
        </p:spPr>
        <p:txBody>
          <a:bodyPr wrap="square" rtlCol="0" anchor="t">
            <a:noAutofit/>
          </a:bodyPr>
          <a:lstStyle/>
          <a:p>
            <a:pPr lvl="0">
              <a:lnSpc>
                <a:spcPct val="90000"/>
              </a:lnSpc>
              <a:spcBef>
                <a:spcPct val="0"/>
              </a:spcBef>
              <a:defRPr/>
            </a:pPr>
            <a:r>
              <a:rPr lang="sv-SE" altLang="sv-SE" sz="2800" b="1" dirty="0">
                <a:latin typeface="Calibri" panose="020F0502020204030204" pitchFamily="34" charset="0"/>
                <a:ea typeface="Verdana" panose="020B0604030504040204" pitchFamily="34" charset="0"/>
                <a:cs typeface="Calibri" panose="020F0502020204030204" pitchFamily="34" charset="0"/>
              </a:rPr>
              <a:t>Avgifterna påverkar din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302189" cy="579237"/>
            <a:chOff x="263374" y="6036660"/>
            <a:chExt cx="1302189"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719145"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grpSp>
        <p:nvGrpSpPr>
          <p:cNvPr id="11" name="Grupp 10"/>
          <p:cNvGrpSpPr/>
          <p:nvPr/>
        </p:nvGrpSpPr>
        <p:grpSpPr>
          <a:xfrm>
            <a:off x="263374" y="1855779"/>
            <a:ext cx="8921520" cy="2985917"/>
            <a:chOff x="546100" y="2002057"/>
            <a:chExt cx="10643268" cy="3197462"/>
          </a:xfrm>
        </p:grpSpPr>
        <p:graphicFrame>
          <p:nvGraphicFramePr>
            <p:cNvPr id="12" name="Diagram 11">
              <a:extLst>
                <a:ext uri="{FF2B5EF4-FFF2-40B4-BE49-F238E27FC236}">
                  <a16:creationId xmlns:a16="http://schemas.microsoft.com/office/drawing/2014/main" id="{12B5F295-823D-4693-9915-09FA5B5C2222}"/>
                </a:ext>
              </a:extLst>
            </p:cNvPr>
            <p:cNvGraphicFramePr/>
            <p:nvPr>
              <p:extLst>
                <p:ext uri="{D42A27DB-BD31-4B8C-83A1-F6EECF244321}">
                  <p14:modId xmlns:p14="http://schemas.microsoft.com/office/powerpoint/2010/main" val="2030134657"/>
                </p:ext>
              </p:extLst>
            </p:nvPr>
          </p:nvGraphicFramePr>
          <p:xfrm>
            <a:off x="546100" y="2012087"/>
            <a:ext cx="3285958" cy="3187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 13">
              <a:extLst>
                <a:ext uri="{FF2B5EF4-FFF2-40B4-BE49-F238E27FC236}">
                  <a16:creationId xmlns:a16="http://schemas.microsoft.com/office/drawing/2014/main" id="{CB5A5AE1-4CC4-454B-B3EC-69DD99990DB0}"/>
                </a:ext>
              </a:extLst>
            </p:cNvPr>
            <p:cNvGraphicFramePr/>
            <p:nvPr>
              <p:extLst>
                <p:ext uri="{D42A27DB-BD31-4B8C-83A1-F6EECF244321}">
                  <p14:modId xmlns:p14="http://schemas.microsoft.com/office/powerpoint/2010/main" val="2082905703"/>
                </p:ext>
              </p:extLst>
            </p:nvPr>
          </p:nvGraphicFramePr>
          <p:xfrm>
            <a:off x="2996532" y="2012087"/>
            <a:ext cx="3285958" cy="31874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Diagram 14">
              <a:extLst>
                <a:ext uri="{FF2B5EF4-FFF2-40B4-BE49-F238E27FC236}">
                  <a16:creationId xmlns:a16="http://schemas.microsoft.com/office/drawing/2014/main" id="{1B20DDE7-8FC0-4880-9692-88A7B1F1579D}"/>
                </a:ext>
              </a:extLst>
            </p:cNvPr>
            <p:cNvGraphicFramePr/>
            <p:nvPr>
              <p:extLst>
                <p:ext uri="{D42A27DB-BD31-4B8C-83A1-F6EECF244321}">
                  <p14:modId xmlns:p14="http://schemas.microsoft.com/office/powerpoint/2010/main" val="198966610"/>
                </p:ext>
              </p:extLst>
            </p:nvPr>
          </p:nvGraphicFramePr>
          <p:xfrm>
            <a:off x="5446958" y="2002057"/>
            <a:ext cx="3285958" cy="31874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Diagram 15">
              <a:extLst>
                <a:ext uri="{FF2B5EF4-FFF2-40B4-BE49-F238E27FC236}">
                  <a16:creationId xmlns:a16="http://schemas.microsoft.com/office/drawing/2014/main" id="{07C5AE83-5A0A-4971-AB60-2625D81C5946}"/>
                </a:ext>
              </a:extLst>
            </p:cNvPr>
            <p:cNvGraphicFramePr/>
            <p:nvPr>
              <p:extLst>
                <p:ext uri="{D42A27DB-BD31-4B8C-83A1-F6EECF244321}">
                  <p14:modId xmlns:p14="http://schemas.microsoft.com/office/powerpoint/2010/main" val="2266911500"/>
                </p:ext>
              </p:extLst>
            </p:nvPr>
          </p:nvGraphicFramePr>
          <p:xfrm>
            <a:off x="7903410" y="2002061"/>
            <a:ext cx="3285958" cy="3187432"/>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ruta 17">
              <a:extLst>
                <a:ext uri="{FF2B5EF4-FFF2-40B4-BE49-F238E27FC236}">
                  <a16:creationId xmlns:a16="http://schemas.microsoft.com/office/drawing/2014/main" id="{0C3DB5B0-75DA-4B3B-AFFA-5B704D897F09}"/>
                </a:ext>
              </a:extLst>
            </p:cNvPr>
            <p:cNvSpPr txBox="1"/>
            <p:nvPr/>
          </p:nvSpPr>
          <p:spPr>
            <a:xfrm>
              <a:off x="1780675" y="4704347"/>
              <a:ext cx="925632" cy="428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10 år</a:t>
              </a:r>
            </a:p>
          </p:txBody>
        </p:sp>
        <p:sp>
          <p:nvSpPr>
            <p:cNvPr id="19" name="textruta 18">
              <a:extLst>
                <a:ext uri="{FF2B5EF4-FFF2-40B4-BE49-F238E27FC236}">
                  <a16:creationId xmlns:a16="http://schemas.microsoft.com/office/drawing/2014/main" id="{4487DD5E-A931-4509-8A2A-C657BF9E3080}"/>
                </a:ext>
              </a:extLst>
            </p:cNvPr>
            <p:cNvSpPr txBox="1"/>
            <p:nvPr/>
          </p:nvSpPr>
          <p:spPr>
            <a:xfrm>
              <a:off x="4231107" y="4706353"/>
              <a:ext cx="925625" cy="428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20 år</a:t>
              </a:r>
            </a:p>
          </p:txBody>
        </p:sp>
        <p:sp>
          <p:nvSpPr>
            <p:cNvPr id="20" name="textruta 19">
              <a:extLst>
                <a:ext uri="{FF2B5EF4-FFF2-40B4-BE49-F238E27FC236}">
                  <a16:creationId xmlns:a16="http://schemas.microsoft.com/office/drawing/2014/main" id="{490CDF21-FF3B-4B7A-8ABD-22E78A59D49E}"/>
                </a:ext>
              </a:extLst>
            </p:cNvPr>
            <p:cNvSpPr txBox="1"/>
            <p:nvPr/>
          </p:nvSpPr>
          <p:spPr>
            <a:xfrm>
              <a:off x="6669507" y="4708357"/>
              <a:ext cx="937649" cy="428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30 år</a:t>
              </a:r>
            </a:p>
          </p:txBody>
        </p:sp>
        <p:sp>
          <p:nvSpPr>
            <p:cNvPr id="21" name="textruta 20">
              <a:extLst>
                <a:ext uri="{FF2B5EF4-FFF2-40B4-BE49-F238E27FC236}">
                  <a16:creationId xmlns:a16="http://schemas.microsoft.com/office/drawing/2014/main" id="{EB9D5C40-6BAA-4EF1-90C2-F66A0816CA4B}"/>
                </a:ext>
              </a:extLst>
            </p:cNvPr>
            <p:cNvSpPr txBox="1"/>
            <p:nvPr/>
          </p:nvSpPr>
          <p:spPr>
            <a:xfrm>
              <a:off x="9216195" y="4704345"/>
              <a:ext cx="847413" cy="428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40 år</a:t>
              </a:r>
            </a:p>
          </p:txBody>
        </p:sp>
      </p:grpSp>
      <p:grpSp>
        <p:nvGrpSpPr>
          <p:cNvPr id="4" name="Grupp 3"/>
          <p:cNvGrpSpPr/>
          <p:nvPr/>
        </p:nvGrpSpPr>
        <p:grpSpPr>
          <a:xfrm>
            <a:off x="9528349" y="2914321"/>
            <a:ext cx="1719509" cy="878198"/>
            <a:chOff x="5664820" y="4992252"/>
            <a:chExt cx="1719509" cy="878198"/>
          </a:xfrm>
        </p:grpSpPr>
        <p:sp>
          <p:nvSpPr>
            <p:cNvPr id="3" name="Rektangel 2"/>
            <p:cNvSpPr/>
            <p:nvPr/>
          </p:nvSpPr>
          <p:spPr>
            <a:xfrm>
              <a:off x="5664820" y="5553307"/>
              <a:ext cx="223024" cy="23417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7" name="Rektangel 26"/>
            <p:cNvSpPr/>
            <p:nvPr/>
          </p:nvSpPr>
          <p:spPr>
            <a:xfrm>
              <a:off x="5664820" y="5072660"/>
              <a:ext cx="223024" cy="234176"/>
            </a:xfrm>
            <a:prstGeom prst="rect">
              <a:avLst/>
            </a:prstGeom>
            <a:solidFill>
              <a:srgbClr val="009CB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4487DD5E-A931-4509-8A2A-C657BF9E3080}"/>
                </a:ext>
              </a:extLst>
            </p:cNvPr>
            <p:cNvSpPr txBox="1"/>
            <p:nvPr/>
          </p:nvSpPr>
          <p:spPr>
            <a:xfrm>
              <a:off x="5985484" y="5470340"/>
              <a:ext cx="99234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Avgifter</a:t>
              </a:r>
            </a:p>
          </p:txBody>
        </p:sp>
        <p:sp>
          <p:nvSpPr>
            <p:cNvPr id="30" name="textruta 29">
              <a:extLst>
                <a:ext uri="{FF2B5EF4-FFF2-40B4-BE49-F238E27FC236}">
                  <a16:creationId xmlns:a16="http://schemas.microsoft.com/office/drawing/2014/main" id="{4487DD5E-A931-4509-8A2A-C657BF9E3080}"/>
                </a:ext>
              </a:extLst>
            </p:cNvPr>
            <p:cNvSpPr txBox="1"/>
            <p:nvPr/>
          </p:nvSpPr>
          <p:spPr>
            <a:xfrm>
              <a:off x="5974333" y="4992252"/>
              <a:ext cx="140999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Sparkapital</a:t>
              </a:r>
            </a:p>
          </p:txBody>
        </p:sp>
      </p:grpSp>
      <p:sp>
        <p:nvSpPr>
          <p:cNvPr id="31" name="Rektangel 30">
            <a:extLst>
              <a:ext uri="{FF2B5EF4-FFF2-40B4-BE49-F238E27FC236}">
                <a16:creationId xmlns:a16="http://schemas.microsoft.com/office/drawing/2014/main" id="{FB2D67FB-83B7-444B-8A65-8A01442984F3}"/>
              </a:ext>
            </a:extLst>
          </p:cNvPr>
          <p:cNvSpPr/>
          <p:nvPr/>
        </p:nvSpPr>
        <p:spPr>
          <a:xfrm>
            <a:off x="4050718" y="5412329"/>
            <a:ext cx="3197478" cy="424732"/>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4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Fondavgift: 0,05 procent</a:t>
            </a:r>
            <a:endParaRPr kumimoji="0" lang="sv-SE" sz="2400" i="0" u="none" strike="noStrike" kern="1200" cap="none" spc="0" normalizeH="0" baseline="0" noProof="0" dirty="0">
              <a:ln>
                <a:noFill/>
              </a:ln>
              <a:solidFill>
                <a:prstClr val="black"/>
              </a:solidFill>
              <a:effectLst/>
              <a:uLnTx/>
              <a:uFillTx/>
              <a:latin typeface="+mj-lt"/>
              <a:cs typeface="+mn-cs"/>
            </a:endParaRPr>
          </a:p>
        </p:txBody>
      </p:sp>
    </p:spTree>
    <p:extLst>
      <p:ext uri="{BB962C8B-B14F-4D97-AF65-F5344CB8AC3E}">
        <p14:creationId xmlns:p14="http://schemas.microsoft.com/office/powerpoint/2010/main" val="17527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8022549" cy="643467"/>
          </a:xfrm>
          <a:prstGeom prst="rect">
            <a:avLst/>
          </a:prstGeom>
          <a:noFill/>
        </p:spPr>
        <p:txBody>
          <a:bodyPr wrap="square" rtlCol="0" anchor="t">
            <a:noAutofit/>
          </a:bodyPr>
          <a:lstStyle/>
          <a:p>
            <a:pPr lvl="0">
              <a:lnSpc>
                <a:spcPct val="90000"/>
              </a:lnSpc>
              <a:spcBef>
                <a:spcPct val="0"/>
              </a:spcBef>
              <a:defRPr/>
            </a:pPr>
            <a:r>
              <a:rPr lang="sv-SE" altLang="sv-SE" sz="2800" b="1" dirty="0">
                <a:latin typeface="Calibri" panose="020F0502020204030204" pitchFamily="34" charset="0"/>
                <a:ea typeface="Verdana" panose="020B0604030504040204" pitchFamily="34" charset="0"/>
                <a:cs typeface="Calibri" panose="020F0502020204030204" pitchFamily="34" charset="0"/>
              </a:rPr>
              <a:t>Avgifterna påverkar din pension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302189" cy="579237"/>
            <a:chOff x="263374" y="6036660"/>
            <a:chExt cx="1302189"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8" y="6445250"/>
              <a:ext cx="719145"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grpSp>
      <p:grpSp>
        <p:nvGrpSpPr>
          <p:cNvPr id="4" name="Grupp 3"/>
          <p:cNvGrpSpPr/>
          <p:nvPr/>
        </p:nvGrpSpPr>
        <p:grpSpPr>
          <a:xfrm>
            <a:off x="9528349" y="2914321"/>
            <a:ext cx="1719509" cy="878198"/>
            <a:chOff x="5664820" y="4992252"/>
            <a:chExt cx="1719509" cy="878198"/>
          </a:xfrm>
        </p:grpSpPr>
        <p:sp>
          <p:nvSpPr>
            <p:cNvPr id="3" name="Rektangel 2"/>
            <p:cNvSpPr/>
            <p:nvPr/>
          </p:nvSpPr>
          <p:spPr>
            <a:xfrm>
              <a:off x="5664820" y="5553307"/>
              <a:ext cx="223024" cy="23417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7" name="Rektangel 26"/>
            <p:cNvSpPr/>
            <p:nvPr/>
          </p:nvSpPr>
          <p:spPr>
            <a:xfrm>
              <a:off x="5664820" y="5072660"/>
              <a:ext cx="223024" cy="234176"/>
            </a:xfrm>
            <a:prstGeom prst="rect">
              <a:avLst/>
            </a:prstGeom>
            <a:solidFill>
              <a:srgbClr val="009CB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4487DD5E-A931-4509-8A2A-C657BF9E3080}"/>
                </a:ext>
              </a:extLst>
            </p:cNvPr>
            <p:cNvSpPr txBox="1"/>
            <p:nvPr/>
          </p:nvSpPr>
          <p:spPr>
            <a:xfrm>
              <a:off x="5985484" y="5470340"/>
              <a:ext cx="99234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Avgifter</a:t>
              </a:r>
            </a:p>
          </p:txBody>
        </p:sp>
        <p:sp>
          <p:nvSpPr>
            <p:cNvPr id="30" name="textruta 29">
              <a:extLst>
                <a:ext uri="{FF2B5EF4-FFF2-40B4-BE49-F238E27FC236}">
                  <a16:creationId xmlns:a16="http://schemas.microsoft.com/office/drawing/2014/main" id="{4487DD5E-A931-4509-8A2A-C657BF9E3080}"/>
                </a:ext>
              </a:extLst>
            </p:cNvPr>
            <p:cNvSpPr txBox="1"/>
            <p:nvPr/>
          </p:nvSpPr>
          <p:spPr>
            <a:xfrm>
              <a:off x="5974333" y="4992252"/>
              <a:ext cx="1409996"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Sparkapital</a:t>
              </a:r>
            </a:p>
          </p:txBody>
        </p:sp>
      </p:grpSp>
      <p:sp>
        <p:nvSpPr>
          <p:cNvPr id="31" name="Rektangel 30">
            <a:extLst>
              <a:ext uri="{FF2B5EF4-FFF2-40B4-BE49-F238E27FC236}">
                <a16:creationId xmlns:a16="http://schemas.microsoft.com/office/drawing/2014/main" id="{FB2D67FB-83B7-444B-8A65-8A01442984F3}"/>
              </a:ext>
            </a:extLst>
          </p:cNvPr>
          <p:cNvSpPr/>
          <p:nvPr/>
        </p:nvSpPr>
        <p:spPr>
          <a:xfrm>
            <a:off x="4050718" y="5412329"/>
            <a:ext cx="3197478" cy="424732"/>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4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Fondavgift: 0,68</a:t>
            </a:r>
            <a:r>
              <a:rPr kumimoji="0" lang="sv-SE" sz="2400" i="0" u="none" strike="noStrike" kern="1200" cap="none" spc="0" normalizeH="0" noProof="0" dirty="0">
                <a:ln>
                  <a:noFill/>
                </a:ln>
                <a:solidFill>
                  <a:prstClr val="black"/>
                </a:solidFill>
                <a:effectLst/>
                <a:uLnTx/>
                <a:uFillTx/>
                <a:latin typeface="+mj-lt"/>
                <a:ea typeface="Verdana" panose="020B0604030504040204" pitchFamily="34" charset="0"/>
                <a:cs typeface="+mn-cs"/>
              </a:rPr>
              <a:t> </a:t>
            </a:r>
            <a:r>
              <a:rPr kumimoji="0" lang="sv-SE" sz="240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procent</a:t>
            </a:r>
            <a:endParaRPr kumimoji="0" lang="sv-SE" sz="2400" i="0" u="none" strike="noStrike" kern="1200" cap="none" spc="0" normalizeH="0" baseline="0" noProof="0" dirty="0">
              <a:ln>
                <a:noFill/>
              </a:ln>
              <a:solidFill>
                <a:prstClr val="black"/>
              </a:solidFill>
              <a:effectLst/>
              <a:uLnTx/>
              <a:uFillTx/>
              <a:latin typeface="+mj-lt"/>
              <a:cs typeface="+mn-cs"/>
            </a:endParaRPr>
          </a:p>
        </p:txBody>
      </p:sp>
      <p:grpSp>
        <p:nvGrpSpPr>
          <p:cNvPr id="5" name="Grupp 4"/>
          <p:cNvGrpSpPr/>
          <p:nvPr/>
        </p:nvGrpSpPr>
        <p:grpSpPr>
          <a:xfrm>
            <a:off x="454208" y="2022715"/>
            <a:ext cx="8653656" cy="2950729"/>
            <a:chOff x="546100" y="2002057"/>
            <a:chExt cx="10643268" cy="3197462"/>
          </a:xfrm>
        </p:grpSpPr>
        <p:graphicFrame>
          <p:nvGraphicFramePr>
            <p:cNvPr id="23" name="Diagram 22">
              <a:extLst>
                <a:ext uri="{FF2B5EF4-FFF2-40B4-BE49-F238E27FC236}">
                  <a16:creationId xmlns:a16="http://schemas.microsoft.com/office/drawing/2014/main" id="{12B5F295-823D-4693-9915-09FA5B5C2222}"/>
                </a:ext>
              </a:extLst>
            </p:cNvPr>
            <p:cNvGraphicFramePr/>
            <p:nvPr>
              <p:extLst>
                <p:ext uri="{D42A27DB-BD31-4B8C-83A1-F6EECF244321}">
                  <p14:modId xmlns:p14="http://schemas.microsoft.com/office/powerpoint/2010/main" val="2909514128"/>
                </p:ext>
              </p:extLst>
            </p:nvPr>
          </p:nvGraphicFramePr>
          <p:xfrm>
            <a:off x="546100" y="2012087"/>
            <a:ext cx="3285958" cy="3187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 23">
              <a:extLst>
                <a:ext uri="{FF2B5EF4-FFF2-40B4-BE49-F238E27FC236}">
                  <a16:creationId xmlns:a16="http://schemas.microsoft.com/office/drawing/2014/main" id="{CB5A5AE1-4CC4-454B-B3EC-69DD99990DB0}"/>
                </a:ext>
              </a:extLst>
            </p:cNvPr>
            <p:cNvGraphicFramePr/>
            <p:nvPr>
              <p:extLst>
                <p:ext uri="{D42A27DB-BD31-4B8C-83A1-F6EECF244321}">
                  <p14:modId xmlns:p14="http://schemas.microsoft.com/office/powerpoint/2010/main" val="16229132"/>
                </p:ext>
              </p:extLst>
            </p:nvPr>
          </p:nvGraphicFramePr>
          <p:xfrm>
            <a:off x="2996532" y="2012087"/>
            <a:ext cx="3285958" cy="31874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 24">
              <a:extLst>
                <a:ext uri="{FF2B5EF4-FFF2-40B4-BE49-F238E27FC236}">
                  <a16:creationId xmlns:a16="http://schemas.microsoft.com/office/drawing/2014/main" id="{1B20DDE7-8FC0-4880-9692-88A7B1F1579D}"/>
                </a:ext>
              </a:extLst>
            </p:cNvPr>
            <p:cNvGraphicFramePr/>
            <p:nvPr>
              <p:extLst>
                <p:ext uri="{D42A27DB-BD31-4B8C-83A1-F6EECF244321}">
                  <p14:modId xmlns:p14="http://schemas.microsoft.com/office/powerpoint/2010/main" val="2407177075"/>
                </p:ext>
              </p:extLst>
            </p:nvPr>
          </p:nvGraphicFramePr>
          <p:xfrm>
            <a:off x="5446958" y="2002057"/>
            <a:ext cx="3285958" cy="31874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Diagram 25">
              <a:extLst>
                <a:ext uri="{FF2B5EF4-FFF2-40B4-BE49-F238E27FC236}">
                  <a16:creationId xmlns:a16="http://schemas.microsoft.com/office/drawing/2014/main" id="{07C5AE83-5A0A-4971-AB60-2625D81C5946}"/>
                </a:ext>
              </a:extLst>
            </p:cNvPr>
            <p:cNvGraphicFramePr/>
            <p:nvPr>
              <p:extLst>
                <p:ext uri="{D42A27DB-BD31-4B8C-83A1-F6EECF244321}">
                  <p14:modId xmlns:p14="http://schemas.microsoft.com/office/powerpoint/2010/main" val="745657404"/>
                </p:ext>
              </p:extLst>
            </p:nvPr>
          </p:nvGraphicFramePr>
          <p:xfrm>
            <a:off x="7903410" y="2002061"/>
            <a:ext cx="3285958" cy="3187432"/>
          </p:xfrm>
          <a:graphic>
            <a:graphicData uri="http://schemas.openxmlformats.org/drawingml/2006/chart">
              <c:chart xmlns:c="http://schemas.openxmlformats.org/drawingml/2006/chart" xmlns:r="http://schemas.openxmlformats.org/officeDocument/2006/relationships" r:id="rId7"/>
            </a:graphicData>
          </a:graphic>
        </p:graphicFrame>
      </p:grpSp>
      <p:sp>
        <p:nvSpPr>
          <p:cNvPr id="28" name="textruta 27">
            <a:extLst>
              <a:ext uri="{FF2B5EF4-FFF2-40B4-BE49-F238E27FC236}">
                <a16:creationId xmlns:a16="http://schemas.microsoft.com/office/drawing/2014/main" id="{0C3DB5B0-75DA-4B3B-AFFA-5B704D897F09}"/>
              </a:ext>
            </a:extLst>
          </p:cNvPr>
          <p:cNvSpPr txBox="1"/>
          <p:nvPr/>
        </p:nvSpPr>
        <p:spPr>
          <a:xfrm>
            <a:off x="1298233" y="4379285"/>
            <a:ext cx="7758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10 år</a:t>
            </a:r>
          </a:p>
        </p:txBody>
      </p:sp>
      <p:sp>
        <p:nvSpPr>
          <p:cNvPr id="32" name="textruta 31">
            <a:extLst>
              <a:ext uri="{FF2B5EF4-FFF2-40B4-BE49-F238E27FC236}">
                <a16:creationId xmlns:a16="http://schemas.microsoft.com/office/drawing/2014/main" id="{4487DD5E-A931-4509-8A2A-C657BF9E3080}"/>
              </a:ext>
            </a:extLst>
          </p:cNvPr>
          <p:cNvSpPr txBox="1"/>
          <p:nvPr/>
        </p:nvSpPr>
        <p:spPr>
          <a:xfrm>
            <a:off x="3352262" y="4381158"/>
            <a:ext cx="7758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20 år</a:t>
            </a:r>
          </a:p>
        </p:txBody>
      </p:sp>
      <p:sp>
        <p:nvSpPr>
          <p:cNvPr id="33" name="textruta 32">
            <a:extLst>
              <a:ext uri="{FF2B5EF4-FFF2-40B4-BE49-F238E27FC236}">
                <a16:creationId xmlns:a16="http://schemas.microsoft.com/office/drawing/2014/main" id="{490CDF21-FF3B-4B7A-8ABD-22E78A59D49E}"/>
              </a:ext>
            </a:extLst>
          </p:cNvPr>
          <p:cNvSpPr txBox="1"/>
          <p:nvPr/>
        </p:nvSpPr>
        <p:spPr>
          <a:xfrm>
            <a:off x="5396205" y="4383029"/>
            <a:ext cx="7859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30 år</a:t>
            </a:r>
          </a:p>
        </p:txBody>
      </p:sp>
      <p:sp>
        <p:nvSpPr>
          <p:cNvPr id="36" name="textruta 35">
            <a:extLst>
              <a:ext uri="{FF2B5EF4-FFF2-40B4-BE49-F238E27FC236}">
                <a16:creationId xmlns:a16="http://schemas.microsoft.com/office/drawing/2014/main" id="{EB9D5C40-6BAA-4EF1-90C2-F66A0816CA4B}"/>
              </a:ext>
            </a:extLst>
          </p:cNvPr>
          <p:cNvSpPr txBox="1"/>
          <p:nvPr/>
        </p:nvSpPr>
        <p:spPr>
          <a:xfrm>
            <a:off x="7530919" y="4379283"/>
            <a:ext cx="7103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effectLst/>
                <a:uLnTx/>
                <a:uFillTx/>
                <a:latin typeface="+mj-lt"/>
                <a:ea typeface="+mn-ea"/>
                <a:cs typeface="+mn-cs"/>
              </a:rPr>
              <a:t>40 år</a:t>
            </a:r>
          </a:p>
        </p:txBody>
      </p:sp>
    </p:spTree>
    <p:extLst>
      <p:ext uri="{BB962C8B-B14F-4D97-AF65-F5344CB8AC3E}">
        <p14:creationId xmlns:p14="http://schemas.microsoft.com/office/powerpoint/2010/main" val="161967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0" y="212"/>
            <a:ext cx="6108191" cy="6857575"/>
          </a:xfrm>
          <a:prstGeom prst="rect">
            <a:avLst/>
          </a:prstGeom>
        </p:spPr>
      </p:pic>
      <p:sp>
        <p:nvSpPr>
          <p:cNvPr id="14" name="textruta 13"/>
          <p:cNvSpPr txBox="1"/>
          <p:nvPr/>
        </p:nvSpPr>
        <p:spPr>
          <a:xfrm>
            <a:off x="7079868" y="1557867"/>
            <a:ext cx="4415446" cy="934962"/>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Att ta ut pensionen och samtidigt arbeta</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677581"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ea typeface="Arial" charset="0"/>
                <a:cs typeface="Arial" charset="0"/>
              </a:rPr>
              <a:t>PENSIONEN</a:t>
            </a:r>
            <a:endParaRPr lang="sv-SE" sz="800" dirty="0">
              <a:solidFill>
                <a:schemeClr val="bg1"/>
              </a:solidFill>
              <a:latin typeface="+mj-lt"/>
              <a:ea typeface="Arial" charset="0"/>
              <a:cs typeface="Arial" charset="0"/>
            </a:endParaRPr>
          </a:p>
        </p:txBody>
      </p:sp>
      <p:sp>
        <p:nvSpPr>
          <p:cNvPr id="3" name="Rektangel 2"/>
          <p:cNvSpPr/>
          <p:nvPr/>
        </p:nvSpPr>
        <p:spPr>
          <a:xfrm>
            <a:off x="6934200" y="2547315"/>
            <a:ext cx="4660900" cy="1323439"/>
          </a:xfrm>
          <a:prstGeom prst="rect">
            <a:avLst/>
          </a:prstGeom>
        </p:spPr>
        <p:txBody>
          <a:bodyPr wrap="square">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LAS-åldern 68 år (2020).</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Intjänande till allmän pension.</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Slå av/på och höja och sänka.</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Livsvarig utbetalning.</a:t>
            </a:r>
          </a:p>
        </p:txBody>
      </p:sp>
    </p:spTree>
    <p:extLst>
      <p:ext uri="{BB962C8B-B14F-4D97-AF65-F5344CB8AC3E}">
        <p14:creationId xmlns:p14="http://schemas.microsoft.com/office/powerpoint/2010/main" val="25028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20B509-E041-9E42-A2A2-5DC1B4A15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ktangel 8">
            <a:extLst>
              <a:ext uri="{FF2B5EF4-FFF2-40B4-BE49-F238E27FC236}">
                <a16:creationId xmlns:a16="http://schemas.microsoft.com/office/drawing/2014/main" id="{0618F09B-4193-4C44-8C67-6761E8143443}"/>
              </a:ext>
            </a:extLst>
          </p:cNvPr>
          <p:cNvSpPr/>
          <p:nvPr/>
        </p:nvSpPr>
        <p:spPr>
          <a:xfrm>
            <a:off x="0" y="0"/>
            <a:ext cx="12191999" cy="6858000"/>
          </a:xfrm>
          <a:prstGeom prst="rect">
            <a:avLst/>
          </a:prstGeom>
          <a:solidFill>
            <a:srgbClr val="009CB3">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670654" cy="167472"/>
          </a:xfrm>
          <a:prstGeom prst="rect">
            <a:avLst/>
          </a:prstGeom>
          <a:solidFill>
            <a:schemeClr val="bg1"/>
          </a:solidFill>
        </p:spPr>
        <p:txBody>
          <a:bodyPr wrap="square" rtlCol="0" anchor="ctr" anchorCtr="0">
            <a:noAutofit/>
          </a:bodyPr>
          <a:lstStyle/>
          <a:p>
            <a:pPr marL="44450" indent="-44450"/>
            <a:r>
              <a:rPr lang="sv-SE" sz="800" dirty="0">
                <a:solidFill>
                  <a:srgbClr val="009CB3"/>
                </a:solidFill>
                <a:ea typeface="Arial" charset="0"/>
                <a:cs typeface="Arial" charset="0"/>
              </a:rPr>
              <a:t>PENSIONEN</a:t>
            </a:r>
            <a:endParaRPr lang="sv-SE" sz="800" dirty="0">
              <a:solidFill>
                <a:srgbClr val="009CB3"/>
              </a:solidFill>
              <a:latin typeface="+mj-lt"/>
              <a:ea typeface="Arial" charset="0"/>
              <a:cs typeface="Arial" charset="0"/>
            </a:endParaRPr>
          </a:p>
        </p:txBody>
      </p:sp>
      <p:sp>
        <p:nvSpPr>
          <p:cNvPr id="16" name="textruta 15">
            <a:extLst>
              <a:ext uri="{FF2B5EF4-FFF2-40B4-BE49-F238E27FC236}">
                <a16:creationId xmlns:a16="http://schemas.microsoft.com/office/drawing/2014/main" id="{8C63BCB7-C8AC-2D48-BB5A-9AB2EBBA518B}"/>
              </a:ext>
            </a:extLst>
          </p:cNvPr>
          <p:cNvSpPr txBox="1"/>
          <p:nvPr/>
        </p:nvSpPr>
        <p:spPr>
          <a:xfrm>
            <a:off x="938572" y="789026"/>
            <a:ext cx="10052516" cy="643467"/>
          </a:xfrm>
          <a:prstGeom prst="rect">
            <a:avLst/>
          </a:prstGeom>
          <a:noFill/>
        </p:spPr>
        <p:txBody>
          <a:bodyPr wrap="square" rtlCol="0" anchor="t">
            <a:noAutofit/>
          </a:bodyPr>
          <a:lstStyle/>
          <a:p>
            <a:r>
              <a:rPr lang="sv-SE" sz="2800" b="1" dirty="0">
                <a:solidFill>
                  <a:schemeClr val="bg1"/>
                </a:solidFill>
                <a:latin typeface="Calibri" panose="020F0502020204030204" pitchFamily="34" charset="0"/>
                <a:ea typeface="Arial" charset="0"/>
                <a:cs typeface="Calibri" panose="020F0502020204030204" pitchFamily="34" charset="0"/>
              </a:rPr>
              <a:t>Bostadstillägg – en del av grundskyddet</a:t>
            </a:r>
          </a:p>
        </p:txBody>
      </p:sp>
      <p:cxnSp>
        <p:nvCxnSpPr>
          <p:cNvPr id="17" name="Rak 16">
            <a:extLst>
              <a:ext uri="{FF2B5EF4-FFF2-40B4-BE49-F238E27FC236}">
                <a16:creationId xmlns:a16="http://schemas.microsoft.com/office/drawing/2014/main" id="{97907DC6-8F28-5E46-AFA6-AE12308BEB75}"/>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91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14622"/>
            <a:ext cx="6082145" cy="6828756"/>
          </a:xfrm>
          <a:prstGeom prst="rect">
            <a:avLst/>
          </a:prstGeom>
        </p:spPr>
      </p:pic>
      <p:sp>
        <p:nvSpPr>
          <p:cNvPr id="5" name="textruta 4"/>
          <p:cNvSpPr txBox="1"/>
          <p:nvPr/>
        </p:nvSpPr>
        <p:spPr>
          <a:xfrm>
            <a:off x="938572" y="1524000"/>
            <a:ext cx="4259964" cy="10559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är bostadstillägg</a:t>
            </a:r>
            <a:br>
              <a:rPr lang="sv-SE" sz="2800" b="1" dirty="0">
                <a:latin typeface="Calibri" panose="020F0502020204030204" pitchFamily="34" charset="0"/>
                <a:ea typeface="Arial" charset="0"/>
                <a:cs typeface="Calibri" panose="020F0502020204030204" pitchFamily="34" charset="0"/>
              </a:rPr>
            </a:br>
            <a:r>
              <a:rPr lang="sv-SE" sz="2800" b="1" dirty="0">
                <a:latin typeface="Calibri" panose="020F0502020204030204" pitchFamily="34" charset="0"/>
                <a:ea typeface="Arial" charset="0"/>
                <a:cs typeface="Calibri" panose="020F0502020204030204" pitchFamily="34" charset="0"/>
              </a:rPr>
              <a:t>till pensionärer?</a:t>
            </a:r>
          </a:p>
          <a:p>
            <a:endParaRPr lang="sv-SE" sz="2800" b="1" dirty="0">
              <a:latin typeface="Calibri" panose="020F0502020204030204" pitchFamily="34" charset="0"/>
              <a:ea typeface="Arial" charset="0"/>
              <a:cs typeface="Calibri" panose="020F0502020204030204" pitchFamily="34"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709941" cy="167472"/>
          </a:xfrm>
          <a:prstGeom prst="rect">
            <a:avLst/>
          </a:prstGeom>
          <a:solidFill>
            <a:srgbClr val="A4D8E2"/>
          </a:solidFill>
        </p:spPr>
        <p:txBody>
          <a:bodyPr wrap="square" rtlCol="0" anchor="ctr" anchorCtr="0">
            <a:noAutofit/>
          </a:bodyPr>
          <a:lstStyle/>
          <a:p>
            <a:pPr marL="44450" indent="-44450"/>
            <a:r>
              <a:rPr lang="sv-SE" sz="800" dirty="0">
                <a:ea typeface="Arial" charset="0"/>
                <a:cs typeface="Arial" charset="0"/>
              </a:rPr>
              <a:t>PENSIONEN</a:t>
            </a:r>
            <a:endParaRPr lang="sv-SE" sz="800" dirty="0">
              <a:latin typeface="+mj-lt"/>
              <a:ea typeface="Arial" charset="0"/>
              <a:cs typeface="Arial" charset="0"/>
            </a:endParaRPr>
          </a:p>
        </p:txBody>
      </p:sp>
      <p:sp>
        <p:nvSpPr>
          <p:cNvPr id="8" name="Rektangel 7"/>
          <p:cNvSpPr/>
          <p:nvPr/>
        </p:nvSpPr>
        <p:spPr>
          <a:xfrm>
            <a:off x="798893" y="2580354"/>
            <a:ext cx="5257799" cy="1631216"/>
          </a:xfrm>
          <a:prstGeom prst="rect">
            <a:avLst/>
          </a:prstGeom>
        </p:spPr>
        <p:txBody>
          <a:bodyPr wrap="square">
            <a:spAutoFit/>
          </a:bodyPr>
          <a:lstStyle/>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Ett skattefritt tillägg till den allmänna 	pensionen.</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En del av grundskyddet precis som 	garantipensionen.</a:t>
            </a:r>
          </a:p>
          <a:p>
            <a:pPr lvl="0" defTabSz="685800" fontAlgn="auto">
              <a:spcBef>
                <a:spcPts val="0"/>
              </a:spcBef>
              <a:spcAft>
                <a:spcPts val="0"/>
              </a:spcAft>
              <a:tabLst>
                <a:tab pos="160735" algn="l"/>
              </a:tabLst>
            </a:pPr>
            <a:r>
              <a:rPr lang="sv-SE" sz="2000" dirty="0">
                <a:solidFill>
                  <a:prstClr val="black"/>
                </a:solidFill>
                <a:latin typeface="Calibri Light" panose="020F0302020204030204"/>
                <a:ea typeface="Arial" charset="0"/>
                <a:cs typeface="Arial" charset="0"/>
              </a:rPr>
              <a:t>• Det är inkomstprövat.</a:t>
            </a:r>
          </a:p>
        </p:txBody>
      </p:sp>
    </p:spTree>
    <p:extLst>
      <p:ext uri="{BB962C8B-B14F-4D97-AF65-F5344CB8AC3E}">
        <p14:creationId xmlns:p14="http://schemas.microsoft.com/office/powerpoint/2010/main" val="1830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6846</TotalTime>
  <Words>3123</Words>
  <Application>Microsoft Office PowerPoint</Application>
  <PresentationFormat>Bredbild</PresentationFormat>
  <Paragraphs>325</Paragraphs>
  <Slides>31</Slides>
  <Notes>31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31</vt:i4>
      </vt:variant>
    </vt:vector>
  </HeadingPairs>
  <TitlesOfParts>
    <vt:vector size="36" baseType="lpstr">
      <vt:lpstr>Arial</vt:lpstr>
      <vt:lpstr>Calibri</vt:lpstr>
      <vt:lpstr>Calibri Light</vt:lpstr>
      <vt:lpstr>Verdana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Vanda Brandt</cp:lastModifiedBy>
  <cp:revision>162</cp:revision>
  <dcterms:created xsi:type="dcterms:W3CDTF">2017-01-17T13:01:29Z</dcterms:created>
  <dcterms:modified xsi:type="dcterms:W3CDTF">2022-02-15T10:33:17Z</dcterms:modified>
</cp:coreProperties>
</file>