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313" r:id="rId3"/>
    <p:sldId id="290" r:id="rId4"/>
    <p:sldId id="314" r:id="rId5"/>
    <p:sldId id="291" r:id="rId6"/>
    <p:sldId id="315" r:id="rId7"/>
    <p:sldId id="316" r:id="rId8"/>
    <p:sldId id="317" r:id="rId9"/>
    <p:sldId id="319" r:id="rId10"/>
    <p:sldId id="318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B3"/>
    <a:srgbClr val="000000"/>
    <a:srgbClr val="DADADA"/>
    <a:srgbClr val="A4D8E2"/>
    <a:srgbClr val="004D5F"/>
    <a:srgbClr val="86BC25"/>
    <a:srgbClr val="212121"/>
    <a:srgbClr val="D9E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9"/>
    <p:restoredTop sz="92260" autoAdjust="0"/>
  </p:normalViewPr>
  <p:slideViewPr>
    <p:cSldViewPr snapToGrid="0" snapToObjects="1">
      <p:cViewPr varScale="1">
        <p:scale>
          <a:sx n="81" d="100"/>
          <a:sy n="81" d="100"/>
        </p:scale>
        <p:origin x="105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C2AA6-2C51-4801-8D88-B9C5352A290F}" type="datetimeFigureOut">
              <a:rPr lang="sv-SE" smtClean="0"/>
              <a:t>2021-07-19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4B415-23CC-4D43-ACEE-0E01FFE842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46427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9738E-4493-433C-8938-B3888735120F}" type="datetimeFigureOut">
              <a:rPr lang="sv-SE" smtClean="0"/>
              <a:t>2021-07-19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E8132-6280-4304-8F95-002147AB389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2350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6311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6291"/>
          </a:xfrm>
        </p:spPr>
        <p:txBody>
          <a:bodyPr/>
          <a:lstStyle/>
          <a:p>
            <a:pPr defTabSz="441244">
              <a:defRPr/>
            </a:pPr>
            <a:endParaRPr lang="sv-SE" altLang="sv-SE" dirty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66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064775"/>
          </a:xfrm>
        </p:spPr>
        <p:txBody>
          <a:bodyPr/>
          <a:lstStyle/>
          <a:p>
            <a:pPr eaLnBrk="1" hangingPunct="1"/>
            <a:endParaRPr lang="sv-SE" altLang="sv-SE" b="1" dirty="0" smtClean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661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6291"/>
          </a:xfrm>
        </p:spPr>
        <p:txBody>
          <a:bodyPr/>
          <a:lstStyle/>
          <a:p>
            <a:pPr marL="171450" indent="-171450" defTabSz="441244">
              <a:buFont typeface="Arial" panose="020B0604020202020204" pitchFamily="34" charset="0"/>
              <a:buChar char="•"/>
              <a:defRPr/>
            </a:pPr>
            <a:r>
              <a:rPr lang="sv-SE" altLang="sv-SE" dirty="0" smtClean="0">
                <a:latin typeface="+mn-lt"/>
              </a:rPr>
              <a:t>Vi behöver bli duktiga på att sätta mål</a:t>
            </a:r>
          </a:p>
          <a:p>
            <a:pPr marL="171450" indent="-171450" defTabSz="441244">
              <a:buFont typeface="Arial" panose="020B0604020202020204" pitchFamily="34" charset="0"/>
              <a:buChar char="•"/>
              <a:defRPr/>
            </a:pPr>
            <a:r>
              <a:rPr lang="sv-SE" altLang="sv-SE" dirty="0" smtClean="0">
                <a:latin typeface="+mn-lt"/>
              </a:rPr>
              <a:t>Varför spara? </a:t>
            </a:r>
          </a:p>
          <a:p>
            <a:pPr marL="171450" indent="-171450" defTabSz="441244">
              <a:buFont typeface="Arial" panose="020B0604020202020204" pitchFamily="34" charset="0"/>
              <a:buChar char="•"/>
              <a:defRPr/>
            </a:pPr>
            <a:r>
              <a:rPr lang="sv-SE" altLang="sv-SE" dirty="0" smtClean="0">
                <a:latin typeface="+mn-lt"/>
              </a:rPr>
              <a:t>Varför ändra sin sitts?</a:t>
            </a:r>
            <a:endParaRPr lang="sv-SE" altLang="sv-SE" dirty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22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6291"/>
          </a:xfrm>
        </p:spPr>
        <p:txBody>
          <a:bodyPr/>
          <a:lstStyle/>
          <a:p>
            <a:pPr defTabSz="441244">
              <a:defRPr/>
            </a:pPr>
            <a:r>
              <a:rPr lang="sv-SE" altLang="sv-SE" dirty="0" smtClean="0">
                <a:latin typeface="+mn-lt"/>
              </a:rPr>
              <a:t>Privatekonom handlar om inkomster, utgifter men även tillgångar och skulder.</a:t>
            </a:r>
            <a:endParaRPr lang="sv-SE" altLang="sv-SE" dirty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23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dirty="0" smtClean="0">
                <a:latin typeface="+mn-lt"/>
              </a:rPr>
              <a:t>https://www.konsumentverket.se/aktuella-konsumentproblem/privatekonomi/budgetkalkyl-och-kostnadsberakningar/ 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034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6291"/>
          </a:xfrm>
        </p:spPr>
        <p:txBody>
          <a:bodyPr/>
          <a:lstStyle/>
          <a:p>
            <a:pPr defTabSz="441244">
              <a:defRPr/>
            </a:pPr>
            <a:endParaRPr lang="sv-SE" altLang="sv-SE" dirty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822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6291"/>
          </a:xfrm>
        </p:spPr>
        <p:txBody>
          <a:bodyPr/>
          <a:lstStyle/>
          <a:p>
            <a:pPr defTabSz="441244">
              <a:defRPr/>
            </a:pPr>
            <a:endParaRPr lang="sv-SE" altLang="sv-SE" dirty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9471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176291"/>
          </a:xfrm>
        </p:spPr>
        <p:txBody>
          <a:bodyPr/>
          <a:lstStyle/>
          <a:p>
            <a:pPr defTabSz="441244">
              <a:defRPr/>
            </a:pPr>
            <a:endParaRPr lang="sv-SE" altLang="sv-SE" dirty="0">
              <a:latin typeface="+mn-lt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22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1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b="1" dirty="0" smtClean="0">
                <a:latin typeface="+mn-lt"/>
              </a:rPr>
              <a:t>Inflation</a:t>
            </a:r>
            <a:r>
              <a:rPr lang="sv-SE" altLang="sv-SE" b="1" baseline="0" dirty="0" smtClean="0">
                <a:latin typeface="+mn-lt"/>
              </a:rPr>
              <a:t> och deflation </a:t>
            </a:r>
            <a:r>
              <a:rPr lang="sv-SE" altLang="sv-SE" baseline="0" dirty="0" smtClean="0">
                <a:latin typeface="+mn-lt"/>
              </a:rPr>
              <a:t>- </a:t>
            </a:r>
            <a:r>
              <a:rPr lang="sv-SE" sz="1200" dirty="0" smtClean="0">
                <a:latin typeface="+mn-lt"/>
              </a:rPr>
              <a:t>Penningvärdet minskar eller ökar. Pengarna måste växa i </a:t>
            </a:r>
            <a:r>
              <a:rPr lang="sv-SE" sz="1200" baseline="0" dirty="0" smtClean="0">
                <a:latin typeface="+mn-lt"/>
              </a:rPr>
              <a:t>högre takt än inflationen.</a:t>
            </a:r>
            <a:endParaRPr lang="sv-SE" sz="1200" dirty="0" smtClean="0">
              <a:latin typeface="+mn-lt"/>
            </a:endParaRP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E8132-6280-4304-8F95-002147AB389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614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50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C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8109D01-B113-E744-AC7A-32D151B13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63" y="5482159"/>
            <a:ext cx="644616" cy="978299"/>
          </a:xfrm>
          <a:prstGeom prst="rect">
            <a:avLst/>
          </a:prstGeom>
        </p:spPr>
      </p:pic>
      <p:cxnSp>
        <p:nvCxnSpPr>
          <p:cNvPr id="18" name="Rak 17">
            <a:extLst>
              <a:ext uri="{FF2B5EF4-FFF2-40B4-BE49-F238E27FC236}">
                <a16:creationId xmlns:a16="http://schemas.microsoft.com/office/drawing/2014/main" id="{ED906B62-198B-9641-8961-8144BC75EDC3}"/>
              </a:ext>
            </a:extLst>
          </p:cNvPr>
          <p:cNvCxnSpPr>
            <a:cxnSpLocks/>
          </p:cNvCxnSpPr>
          <p:nvPr/>
        </p:nvCxnSpPr>
        <p:spPr>
          <a:xfrm>
            <a:off x="1289095" y="3676473"/>
            <a:ext cx="9503596" cy="217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CE77F94C-F902-E84F-AB76-BFC130C71B75}"/>
              </a:ext>
            </a:extLst>
          </p:cNvPr>
          <p:cNvSpPr txBox="1"/>
          <p:nvPr/>
        </p:nvSpPr>
        <p:spPr>
          <a:xfrm>
            <a:off x="1196821" y="3893129"/>
            <a:ext cx="6081526" cy="720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v-SE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Ica </a:t>
            </a:r>
            <a:r>
              <a:rPr lang="sv-SE" sz="2400" dirty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B</a:t>
            </a:r>
            <a:r>
              <a:rPr lang="sv-SE" sz="2400" dirty="0" smtClean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anken</a:t>
            </a:r>
            <a:endParaRPr lang="sv-SE" sz="2400" dirty="0">
              <a:solidFill>
                <a:schemeClr val="bg1"/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46FA7482-247E-FC4E-AAE4-6FA041C6703C}"/>
              </a:ext>
            </a:extLst>
          </p:cNvPr>
          <p:cNvSpPr txBox="1"/>
          <p:nvPr/>
        </p:nvSpPr>
        <p:spPr>
          <a:xfrm>
            <a:off x="1058271" y="2437619"/>
            <a:ext cx="9992906" cy="937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v-SE" sz="6000" dirty="0" smtClean="0">
                <a:solidFill>
                  <a:schemeClr val="bg1"/>
                </a:solidFill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Privatekonomi – vad är det?</a:t>
            </a:r>
            <a:endParaRPr lang="sv-SE" sz="6000" dirty="0">
              <a:solidFill>
                <a:schemeClr val="bg1"/>
              </a:solidFill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1BDB01FF-F33A-DC41-A7D6-183171FAC011}"/>
              </a:ext>
            </a:extLst>
          </p:cNvPr>
          <p:cNvCxnSpPr>
            <a:cxnSpLocks/>
          </p:cNvCxnSpPr>
          <p:nvPr/>
        </p:nvCxnSpPr>
        <p:spPr>
          <a:xfrm>
            <a:off x="1188406" y="6169026"/>
            <a:ext cx="0" cy="2914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ruta 22">
            <a:extLst>
              <a:ext uri="{FF2B5EF4-FFF2-40B4-BE49-F238E27FC236}">
                <a16:creationId xmlns:a16="http://schemas.microsoft.com/office/drawing/2014/main" id="{BA9669FD-39F1-C449-B2F9-331D5BB5FD68}"/>
              </a:ext>
            </a:extLst>
          </p:cNvPr>
          <p:cNvSpPr txBox="1"/>
          <p:nvPr/>
        </p:nvSpPr>
        <p:spPr>
          <a:xfrm>
            <a:off x="1308145" y="6169026"/>
            <a:ext cx="2166575" cy="291430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1200" dirty="0" smtClean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PRIVATEKONOMI – VAD ÄR DET?</a:t>
            </a:r>
            <a:endParaRPr lang="sv-SE" sz="12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DAF9F159-328C-2147-B1AE-FB70454EE855}"/>
              </a:ext>
            </a:extLst>
          </p:cNvPr>
          <p:cNvSpPr txBox="1"/>
          <p:nvPr/>
        </p:nvSpPr>
        <p:spPr>
          <a:xfrm>
            <a:off x="938572" y="789026"/>
            <a:ext cx="4259964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Ränta på ränta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988C871-A301-A746-9713-243F83E27F8E}"/>
              </a:ext>
            </a:extLst>
          </p:cNvPr>
          <p:cNvCxnSpPr>
            <a:cxnSpLocks/>
          </p:cNvCxnSpPr>
          <p:nvPr/>
        </p:nvCxnSpPr>
        <p:spPr>
          <a:xfrm flipH="1">
            <a:off x="1029854" y="1369291"/>
            <a:ext cx="10120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CE5CAD4-390B-F345-BE1D-28DF776D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4" y="6036660"/>
            <a:ext cx="381668" cy="579237"/>
          </a:xfrm>
          <a:prstGeom prst="rect">
            <a:avLst/>
          </a:prstGeom>
        </p:spPr>
      </p:pic>
      <p:cxnSp>
        <p:nvCxnSpPr>
          <p:cNvPr id="34" name="Rak 33">
            <a:extLst>
              <a:ext uri="{FF2B5EF4-FFF2-40B4-BE49-F238E27FC236}">
                <a16:creationId xmlns:a16="http://schemas.microsoft.com/office/drawing/2014/main" id="{3337A6A5-E7ED-7B46-93FB-71EEE75B09D7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B371981B-6D2B-3A4B-A44F-F53D929C8DEF}"/>
              </a:ext>
            </a:extLst>
          </p:cNvPr>
          <p:cNvSpPr txBox="1"/>
          <p:nvPr/>
        </p:nvSpPr>
        <p:spPr>
          <a:xfrm>
            <a:off x="846419" y="6443117"/>
            <a:ext cx="1559430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>
                <a:ea typeface="Arial" charset="0"/>
                <a:cs typeface="Arial" charset="0"/>
              </a:rPr>
              <a:t>PRIVATEKONOMI – VAD ÄR DET?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39" y="1604387"/>
            <a:ext cx="6646961" cy="426178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938572" y="1604387"/>
            <a:ext cx="3452453" cy="21635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• </a:t>
            </a:r>
            <a:r>
              <a:rPr lang="sv-SE" sz="2000" dirty="0">
                <a:latin typeface="+mj-lt"/>
                <a:ea typeface="Arial" charset="0"/>
                <a:cs typeface="Arial" charset="0"/>
              </a:rPr>
              <a:t>Små medel blir stora över tid.</a:t>
            </a:r>
          </a:p>
          <a:p>
            <a:pPr>
              <a:tabLst>
                <a:tab pos="214313" algn="l"/>
              </a:tabLst>
            </a:pPr>
            <a:r>
              <a:rPr lang="sv-SE" sz="2000" dirty="0">
                <a:ea typeface="Arial" charset="0"/>
                <a:cs typeface="Arial" charset="0"/>
              </a:rPr>
              <a:t>• </a:t>
            </a:r>
            <a:r>
              <a:rPr lang="sv-SE" sz="2000" dirty="0">
                <a:latin typeface="+mj-lt"/>
                <a:ea typeface="Arial" charset="0"/>
                <a:cs typeface="Arial" charset="0"/>
              </a:rPr>
              <a:t>Albert Einstein ska ha sagt att ränta på ränta effekten är världens åttonde underverk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.</a:t>
            </a:r>
            <a:endParaRPr lang="sv-SE" sz="20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920B509-E041-9E42-A2A2-5DC1B4A15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4662" cy="689324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618F09B-4193-4C44-8C67-6761E8143443}"/>
              </a:ext>
            </a:extLst>
          </p:cNvPr>
          <p:cNvSpPr/>
          <p:nvPr/>
        </p:nvSpPr>
        <p:spPr>
          <a:xfrm>
            <a:off x="0" y="0"/>
            <a:ext cx="12254662" cy="6893247"/>
          </a:xfrm>
          <a:prstGeom prst="rect">
            <a:avLst/>
          </a:prstGeom>
          <a:solidFill>
            <a:srgbClr val="009CB3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CC18D99-9FA4-1F41-973F-32AE4FB9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67" y="6035889"/>
            <a:ext cx="382176" cy="580008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7B8ED01B-D4C1-9841-B3B5-F14CF454E2BC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5F658CAF-4CF6-564A-90F1-E813BB61DF11}"/>
              </a:ext>
            </a:extLst>
          </p:cNvPr>
          <p:cNvSpPr txBox="1"/>
          <p:nvPr/>
        </p:nvSpPr>
        <p:spPr>
          <a:xfrm>
            <a:off x="846419" y="6445250"/>
            <a:ext cx="1586063" cy="16747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 smtClean="0">
                <a:solidFill>
                  <a:srgbClr val="009CB3"/>
                </a:solidFill>
                <a:ea typeface="Arial" charset="0"/>
                <a:cs typeface="Arial" charset="0"/>
              </a:rPr>
              <a:t>PRIVATEKONOMI – VAD ÄR DET?</a:t>
            </a:r>
            <a:endParaRPr lang="sv-SE" sz="800" dirty="0">
              <a:solidFill>
                <a:srgbClr val="009CB3"/>
              </a:solidFill>
              <a:ea typeface="Arial" charset="0"/>
              <a:cs typeface="Arial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C63BCB7-C8AC-2D48-BB5A-9AB2EBBA518B}"/>
              </a:ext>
            </a:extLst>
          </p:cNvPr>
          <p:cNvSpPr txBox="1"/>
          <p:nvPr/>
        </p:nvSpPr>
        <p:spPr>
          <a:xfrm>
            <a:off x="938572" y="789026"/>
            <a:ext cx="10052516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Är det fel på min hjärna?!</a:t>
            </a:r>
            <a:endParaRPr lang="sv-SE" sz="40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97907DC6-8F28-5E46-AFA6-AE12308BEB75}"/>
              </a:ext>
            </a:extLst>
          </p:cNvPr>
          <p:cNvCxnSpPr>
            <a:cxnSpLocks/>
          </p:cNvCxnSpPr>
          <p:nvPr/>
        </p:nvCxnSpPr>
        <p:spPr>
          <a:xfrm flipH="1">
            <a:off x="1029854" y="1595719"/>
            <a:ext cx="101207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DAF9F159-328C-2147-B1AE-FB70454EE855}"/>
              </a:ext>
            </a:extLst>
          </p:cNvPr>
          <p:cNvSpPr txBox="1"/>
          <p:nvPr/>
        </p:nvSpPr>
        <p:spPr>
          <a:xfrm>
            <a:off x="938572" y="789026"/>
            <a:ext cx="4259964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Det är målet som är målet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988C871-A301-A746-9713-243F83E27F8E}"/>
              </a:ext>
            </a:extLst>
          </p:cNvPr>
          <p:cNvCxnSpPr>
            <a:cxnSpLocks/>
          </p:cNvCxnSpPr>
          <p:nvPr/>
        </p:nvCxnSpPr>
        <p:spPr>
          <a:xfrm flipH="1">
            <a:off x="1029854" y="1369291"/>
            <a:ext cx="10120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CE5CAD4-390B-F345-BE1D-28DF776D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4" y="6036660"/>
            <a:ext cx="381668" cy="579237"/>
          </a:xfrm>
          <a:prstGeom prst="rect">
            <a:avLst/>
          </a:prstGeom>
        </p:spPr>
      </p:pic>
      <p:cxnSp>
        <p:nvCxnSpPr>
          <p:cNvPr id="34" name="Rak 33">
            <a:extLst>
              <a:ext uri="{FF2B5EF4-FFF2-40B4-BE49-F238E27FC236}">
                <a16:creationId xmlns:a16="http://schemas.microsoft.com/office/drawing/2014/main" id="{3337A6A5-E7ED-7B46-93FB-71EEE75B09D7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B371981B-6D2B-3A4B-A44F-F53D929C8DEF}"/>
              </a:ext>
            </a:extLst>
          </p:cNvPr>
          <p:cNvSpPr txBox="1"/>
          <p:nvPr/>
        </p:nvSpPr>
        <p:spPr>
          <a:xfrm>
            <a:off x="846419" y="6445250"/>
            <a:ext cx="1550552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 smtClean="0">
                <a:latin typeface="+mj-lt"/>
                <a:ea typeface="Arial" charset="0"/>
                <a:cs typeface="Arial" charset="0"/>
              </a:rPr>
              <a:t>PRIVATEKONOMI – VAD ÄR DET?</a:t>
            </a:r>
            <a:endParaRPr lang="sv-SE" sz="8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8" name="Arrow: Right 1">
            <a:extLst>
              <a:ext uri="{FF2B5EF4-FFF2-40B4-BE49-F238E27FC236}">
                <a16:creationId xmlns:a16="http://schemas.microsoft.com/office/drawing/2014/main" id="{958E0222-1F92-4B30-8520-CE7977BD40E3}"/>
              </a:ext>
            </a:extLst>
          </p:cNvPr>
          <p:cNvSpPr/>
          <p:nvPr/>
        </p:nvSpPr>
        <p:spPr>
          <a:xfrm>
            <a:off x="3118427" y="3177389"/>
            <a:ext cx="5943600" cy="350819"/>
          </a:xfrm>
          <a:prstGeom prst="rightArrow">
            <a:avLst/>
          </a:prstGeom>
          <a:solidFill>
            <a:srgbClr val="009AB0"/>
          </a:solidFill>
          <a:ln>
            <a:solidFill>
              <a:srgbClr val="009CB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1A0620B-BEA3-4E72-82D0-7F505F12C98D}"/>
              </a:ext>
            </a:extLst>
          </p:cNvPr>
          <p:cNvSpPr txBox="1"/>
          <p:nvPr/>
        </p:nvSpPr>
        <p:spPr>
          <a:xfrm>
            <a:off x="2316480" y="2752633"/>
            <a:ext cx="718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5BEB1DD-CD0F-4E1D-B912-70CEA1A34C76}"/>
              </a:ext>
            </a:extLst>
          </p:cNvPr>
          <p:cNvSpPr txBox="1"/>
          <p:nvPr/>
        </p:nvSpPr>
        <p:spPr>
          <a:xfrm>
            <a:off x="9145508" y="2725509"/>
            <a:ext cx="686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87B9A6-016F-459A-A452-D3F4ACD6BD6B}"/>
              </a:ext>
            </a:extLst>
          </p:cNvPr>
          <p:cNvSpPr txBox="1"/>
          <p:nvPr/>
        </p:nvSpPr>
        <p:spPr>
          <a:xfrm>
            <a:off x="3068554" y="4033171"/>
            <a:ext cx="59284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Om jag inte vet vart jag </a:t>
            </a:r>
            <a:r>
              <a:rPr kumimoji="0" lang="sv-S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ska, 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hur ska jag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då veta hur jag ska ta mig dit?</a:t>
            </a:r>
          </a:p>
        </p:txBody>
      </p:sp>
    </p:spTree>
    <p:extLst>
      <p:ext uri="{BB962C8B-B14F-4D97-AF65-F5344CB8AC3E}">
        <p14:creationId xmlns:p14="http://schemas.microsoft.com/office/powerpoint/2010/main" val="22666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DAF9F159-328C-2147-B1AE-FB70454EE855}"/>
              </a:ext>
            </a:extLst>
          </p:cNvPr>
          <p:cNvSpPr txBox="1"/>
          <p:nvPr/>
        </p:nvSpPr>
        <p:spPr>
          <a:xfrm>
            <a:off x="938572" y="789026"/>
            <a:ext cx="4259964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Vad är privatekonomi?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988C871-A301-A746-9713-243F83E27F8E}"/>
              </a:ext>
            </a:extLst>
          </p:cNvPr>
          <p:cNvCxnSpPr>
            <a:cxnSpLocks/>
          </p:cNvCxnSpPr>
          <p:nvPr/>
        </p:nvCxnSpPr>
        <p:spPr>
          <a:xfrm flipH="1">
            <a:off x="1029854" y="1369291"/>
            <a:ext cx="10120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CE5CAD4-390B-F345-BE1D-28DF776D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4" y="6036660"/>
            <a:ext cx="381668" cy="579237"/>
          </a:xfrm>
          <a:prstGeom prst="rect">
            <a:avLst/>
          </a:prstGeom>
        </p:spPr>
      </p:pic>
      <p:cxnSp>
        <p:nvCxnSpPr>
          <p:cNvPr id="34" name="Rak 33">
            <a:extLst>
              <a:ext uri="{FF2B5EF4-FFF2-40B4-BE49-F238E27FC236}">
                <a16:creationId xmlns:a16="http://schemas.microsoft.com/office/drawing/2014/main" id="{3337A6A5-E7ED-7B46-93FB-71EEE75B09D7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B371981B-6D2B-3A4B-A44F-F53D929C8DEF}"/>
              </a:ext>
            </a:extLst>
          </p:cNvPr>
          <p:cNvSpPr txBox="1"/>
          <p:nvPr/>
        </p:nvSpPr>
        <p:spPr>
          <a:xfrm>
            <a:off x="846419" y="6445250"/>
            <a:ext cx="1550552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>
                <a:ea typeface="Arial" charset="0"/>
                <a:cs typeface="Arial" charset="0"/>
              </a:rPr>
              <a:t>PRIVATEKONOMI – VAD ÄR DET?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6E71117A-347F-4898-AA72-416EA71B8FB1}"/>
              </a:ext>
            </a:extLst>
          </p:cNvPr>
          <p:cNvSpPr/>
          <p:nvPr/>
        </p:nvSpPr>
        <p:spPr>
          <a:xfrm>
            <a:off x="4304974" y="1970011"/>
            <a:ext cx="848337" cy="2908759"/>
          </a:xfrm>
          <a:prstGeom prst="rect">
            <a:avLst/>
          </a:prstGeom>
          <a:solidFill>
            <a:srgbClr val="009A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upp 18"/>
          <p:cNvGrpSpPr/>
          <p:nvPr/>
        </p:nvGrpSpPr>
        <p:grpSpPr>
          <a:xfrm>
            <a:off x="6311317" y="1970011"/>
            <a:ext cx="737359" cy="2908759"/>
            <a:chOff x="3792729" y="1750326"/>
            <a:chExt cx="1014413" cy="4108844"/>
          </a:xfrm>
        </p:grpSpPr>
        <p:grpSp>
          <p:nvGrpSpPr>
            <p:cNvPr id="20" name="Grupp 19"/>
            <p:cNvGrpSpPr/>
            <p:nvPr/>
          </p:nvGrpSpPr>
          <p:grpSpPr>
            <a:xfrm>
              <a:off x="3801302" y="1770646"/>
              <a:ext cx="1005840" cy="4088524"/>
              <a:chOff x="3801302" y="1770646"/>
              <a:chExt cx="1005840" cy="4088524"/>
            </a:xfrm>
          </p:grpSpPr>
          <p:sp>
            <p:nvSpPr>
              <p:cNvPr id="22" name="Rectangle 9">
                <a:extLst>
                  <a:ext uri="{FF2B5EF4-FFF2-40B4-BE49-F238E27FC236}">
                    <a16:creationId xmlns:a16="http://schemas.microsoft.com/office/drawing/2014/main" id="{6E71117A-347F-4898-AA72-416EA71B8FB1}"/>
                  </a:ext>
                </a:extLst>
              </p:cNvPr>
              <p:cNvSpPr/>
              <p:nvPr/>
            </p:nvSpPr>
            <p:spPr>
              <a:xfrm>
                <a:off x="3801302" y="1770646"/>
                <a:ext cx="1005840" cy="2062995"/>
              </a:xfrm>
              <a:prstGeom prst="rect">
                <a:avLst/>
              </a:prstGeom>
              <a:pattFill prst="dkVert">
                <a:fgClr>
                  <a:srgbClr val="009AB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9">
                <a:extLst>
                  <a:ext uri="{FF2B5EF4-FFF2-40B4-BE49-F238E27FC236}">
                    <a16:creationId xmlns:a16="http://schemas.microsoft.com/office/drawing/2014/main" id="{6E71117A-347F-4898-AA72-416EA71B8FB1}"/>
                  </a:ext>
                </a:extLst>
              </p:cNvPr>
              <p:cNvSpPr/>
              <p:nvPr/>
            </p:nvSpPr>
            <p:spPr>
              <a:xfrm>
                <a:off x="3801302" y="3796175"/>
                <a:ext cx="1005840" cy="2062995"/>
              </a:xfrm>
              <a:prstGeom prst="rect">
                <a:avLst/>
              </a:prstGeom>
              <a:solidFill>
                <a:srgbClr val="009AB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5E793BAE-57FE-443C-AE38-7475C619B288}"/>
                </a:ext>
              </a:extLst>
            </p:cNvPr>
            <p:cNvSpPr/>
            <p:nvPr/>
          </p:nvSpPr>
          <p:spPr>
            <a:xfrm>
              <a:off x="3792729" y="1750326"/>
              <a:ext cx="1005840" cy="525461"/>
            </a:xfrm>
            <a:prstGeom prst="rect">
              <a:avLst/>
            </a:prstGeom>
            <a:gradFill>
              <a:gsLst>
                <a:gs pos="10000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">
            <a:extLst>
              <a:ext uri="{FF2B5EF4-FFF2-40B4-BE49-F238E27FC236}">
                <a16:creationId xmlns:a16="http://schemas.microsoft.com/office/drawing/2014/main" id="{FC77EBE2-9936-4F00-BDD4-AB60D6668089}"/>
              </a:ext>
            </a:extLst>
          </p:cNvPr>
          <p:cNvSpPr txBox="1"/>
          <p:nvPr/>
        </p:nvSpPr>
        <p:spPr>
          <a:xfrm>
            <a:off x="4113364" y="4972932"/>
            <a:ext cx="1231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Inkomster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5125734B-4B1B-4AC7-B52C-3C9677B9B8A7}"/>
              </a:ext>
            </a:extLst>
          </p:cNvPr>
          <p:cNvSpPr txBox="1"/>
          <p:nvPr/>
        </p:nvSpPr>
        <p:spPr>
          <a:xfrm>
            <a:off x="6223312" y="4972932"/>
            <a:ext cx="996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Utgifter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5125734B-4B1B-4AC7-B52C-3C9677B9B8A7}"/>
              </a:ext>
            </a:extLst>
          </p:cNvPr>
          <p:cNvSpPr txBox="1"/>
          <p:nvPr/>
        </p:nvSpPr>
        <p:spPr>
          <a:xfrm>
            <a:off x="7307552" y="3948490"/>
            <a:ext cx="724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Fasta</a:t>
            </a: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5125734B-4B1B-4AC7-B52C-3C9677B9B8A7}"/>
              </a:ext>
            </a:extLst>
          </p:cNvPr>
          <p:cNvSpPr txBox="1"/>
          <p:nvPr/>
        </p:nvSpPr>
        <p:spPr>
          <a:xfrm>
            <a:off x="7307552" y="2729015"/>
            <a:ext cx="900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Rörliga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8D5D5EB4-7646-4261-8FA1-394F92258A70}"/>
              </a:ext>
            </a:extLst>
          </p:cNvPr>
          <p:cNvSpPr txBox="1"/>
          <p:nvPr/>
        </p:nvSpPr>
        <p:spPr>
          <a:xfrm>
            <a:off x="7307552" y="1937957"/>
            <a:ext cx="119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Överskott</a:t>
            </a:r>
          </a:p>
        </p:txBody>
      </p:sp>
      <p:cxnSp>
        <p:nvCxnSpPr>
          <p:cNvPr id="36" name="Rak pilkoppling 35"/>
          <p:cNvCxnSpPr/>
          <p:nvPr/>
        </p:nvCxnSpPr>
        <p:spPr>
          <a:xfrm>
            <a:off x="7176005" y="1955368"/>
            <a:ext cx="0" cy="400434"/>
          </a:xfrm>
          <a:prstGeom prst="straightConnector1">
            <a:avLst/>
          </a:prstGeom>
          <a:ln w="3175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8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0" y="586"/>
            <a:ext cx="6107149" cy="6857414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7079868" y="1557867"/>
            <a:ext cx="3960666" cy="50606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Budget och buffert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CC18D99-9FA4-1F41-973F-32AE4FB9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67" y="6035889"/>
            <a:ext cx="382176" cy="580008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7B8ED01B-D4C1-9841-B3B5-F14CF454E2BC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5F658CAF-4CF6-564A-90F1-E813BB61DF11}"/>
              </a:ext>
            </a:extLst>
          </p:cNvPr>
          <p:cNvSpPr txBox="1"/>
          <p:nvPr/>
        </p:nvSpPr>
        <p:spPr>
          <a:xfrm>
            <a:off x="846419" y="6445250"/>
            <a:ext cx="1550552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PRIVATEKONOMI – VAD ÄR DET?</a:t>
            </a:r>
            <a:endParaRPr lang="sv-SE" sz="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6886321" y="2097915"/>
            <a:ext cx="4154213" cy="345798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För att kunna påverka situationen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	behöver </a:t>
            </a:r>
            <a:r>
              <a:rPr lang="sv-SE" sz="2000" dirty="0">
                <a:latin typeface="+mj-lt"/>
                <a:ea typeface="Arial" charset="0"/>
                <a:cs typeface="Arial" charset="0"/>
              </a:rPr>
              <a:t>vi veta vad vi ska påverka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	och </a:t>
            </a:r>
            <a:r>
              <a:rPr lang="sv-SE" sz="2000" dirty="0">
                <a:latin typeface="+mj-lt"/>
                <a:ea typeface="Arial" charset="0"/>
                <a:cs typeface="Arial" charset="0"/>
              </a:rPr>
              <a:t>hur.</a:t>
            </a:r>
          </a:p>
          <a:p>
            <a:pPr>
              <a:tabLst>
                <a:tab pos="214313" algn="l"/>
              </a:tabLst>
            </a:pPr>
            <a:endParaRPr lang="sv-SE" sz="20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DAF9F159-328C-2147-B1AE-FB70454EE855}"/>
              </a:ext>
            </a:extLst>
          </p:cNvPr>
          <p:cNvSpPr txBox="1"/>
          <p:nvPr/>
        </p:nvSpPr>
        <p:spPr>
          <a:xfrm>
            <a:off x="938572" y="789026"/>
            <a:ext cx="4259964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Går det ihop?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988C871-A301-A746-9713-243F83E27F8E}"/>
              </a:ext>
            </a:extLst>
          </p:cNvPr>
          <p:cNvCxnSpPr>
            <a:cxnSpLocks/>
          </p:cNvCxnSpPr>
          <p:nvPr/>
        </p:nvCxnSpPr>
        <p:spPr>
          <a:xfrm flipH="1">
            <a:off x="1029854" y="1369291"/>
            <a:ext cx="10120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CE5CAD4-390B-F345-BE1D-28DF776D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4" y="6036660"/>
            <a:ext cx="381668" cy="579237"/>
          </a:xfrm>
          <a:prstGeom prst="rect">
            <a:avLst/>
          </a:prstGeom>
        </p:spPr>
      </p:pic>
      <p:cxnSp>
        <p:nvCxnSpPr>
          <p:cNvPr id="34" name="Rak 33">
            <a:extLst>
              <a:ext uri="{FF2B5EF4-FFF2-40B4-BE49-F238E27FC236}">
                <a16:creationId xmlns:a16="http://schemas.microsoft.com/office/drawing/2014/main" id="{3337A6A5-E7ED-7B46-93FB-71EEE75B09D7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B371981B-6D2B-3A4B-A44F-F53D929C8DEF}"/>
              </a:ext>
            </a:extLst>
          </p:cNvPr>
          <p:cNvSpPr txBox="1"/>
          <p:nvPr/>
        </p:nvSpPr>
        <p:spPr>
          <a:xfrm>
            <a:off x="846419" y="6445250"/>
            <a:ext cx="1535068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>
                <a:ea typeface="Arial" charset="0"/>
                <a:cs typeface="Arial" charset="0"/>
              </a:rPr>
              <a:t>PRIVATEKONOMI – VAD ÄR DET?</a:t>
            </a:r>
          </a:p>
        </p:txBody>
      </p:sp>
      <p:grpSp>
        <p:nvGrpSpPr>
          <p:cNvPr id="24" name="Grupp 23"/>
          <p:cNvGrpSpPr/>
          <p:nvPr/>
        </p:nvGrpSpPr>
        <p:grpSpPr>
          <a:xfrm>
            <a:off x="2192916" y="2127563"/>
            <a:ext cx="7794622" cy="2707929"/>
            <a:chOff x="418252" y="1927089"/>
            <a:chExt cx="7794622" cy="2707929"/>
          </a:xfrm>
        </p:grpSpPr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606823" y="4228708"/>
              <a:ext cx="6783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Hem</a:t>
              </a:r>
            </a:p>
          </p:txBody>
        </p:sp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6E71117A-347F-4898-AA72-416EA71B8FB1}"/>
                </a:ext>
              </a:extLst>
            </p:cNvPr>
            <p:cNvSpPr/>
            <p:nvPr/>
          </p:nvSpPr>
          <p:spPr>
            <a:xfrm>
              <a:off x="1790009" y="2898072"/>
              <a:ext cx="1005840" cy="1082078"/>
            </a:xfrm>
            <a:prstGeom prst="rect">
              <a:avLst/>
            </a:prstGeom>
            <a:pattFill prst="dkVert">
              <a:fgClr>
                <a:srgbClr val="009AB0"/>
              </a:fgClr>
              <a:bgClr>
                <a:schemeClr val="bg1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6E71117A-347F-4898-AA72-416EA71B8FB1}"/>
                </a:ext>
              </a:extLst>
            </p:cNvPr>
            <p:cNvSpPr/>
            <p:nvPr/>
          </p:nvSpPr>
          <p:spPr>
            <a:xfrm>
              <a:off x="418252" y="1927089"/>
              <a:ext cx="1005840" cy="2062995"/>
            </a:xfrm>
            <a:prstGeom prst="rect">
              <a:avLst/>
            </a:prstGeom>
            <a:solidFill>
              <a:srgbClr val="009AB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5E793BAE-57FE-443C-AE38-7475C619B288}"/>
                </a:ext>
              </a:extLst>
            </p:cNvPr>
            <p:cNvSpPr/>
            <p:nvPr/>
          </p:nvSpPr>
          <p:spPr>
            <a:xfrm>
              <a:off x="7055485" y="3464623"/>
              <a:ext cx="1005840" cy="525461"/>
            </a:xfrm>
            <a:prstGeom prst="rect">
              <a:avLst/>
            </a:prstGeom>
            <a:gradFill>
              <a:gsLst>
                <a:gs pos="10000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1980091" y="4228708"/>
              <a:ext cx="6118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Mat</a:t>
              </a:r>
              <a:endPara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8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3060753" y="4234908"/>
              <a:ext cx="11830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Transport</a:t>
              </a:r>
            </a:p>
          </p:txBody>
        </p:sp>
        <p:sp>
          <p:nvSpPr>
            <p:cNvPr id="39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4516618" y="4222936"/>
              <a:ext cx="853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Kläder</a:t>
              </a:r>
            </a:p>
          </p:txBody>
        </p:sp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5932436" y="4228708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Lån</a:t>
              </a:r>
              <a:endPara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7046016" y="4234908"/>
              <a:ext cx="11668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Sparande</a:t>
              </a:r>
            </a:p>
          </p:txBody>
        </p:sp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6E71117A-347F-4898-AA72-416EA71B8FB1}"/>
                </a:ext>
              </a:extLst>
            </p:cNvPr>
            <p:cNvSpPr/>
            <p:nvPr/>
          </p:nvSpPr>
          <p:spPr>
            <a:xfrm>
              <a:off x="3098302" y="2908006"/>
              <a:ext cx="1005840" cy="1082078"/>
            </a:xfrm>
            <a:prstGeom prst="rect">
              <a:avLst/>
            </a:prstGeom>
            <a:pattFill prst="dkVert">
              <a:fgClr>
                <a:srgbClr val="009AB0"/>
              </a:fgClr>
              <a:bgClr>
                <a:schemeClr val="bg1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id="{6E71117A-347F-4898-AA72-416EA71B8FB1}"/>
                </a:ext>
              </a:extLst>
            </p:cNvPr>
            <p:cNvSpPr/>
            <p:nvPr/>
          </p:nvSpPr>
          <p:spPr>
            <a:xfrm>
              <a:off x="4406595" y="3429000"/>
              <a:ext cx="1005840" cy="551150"/>
            </a:xfrm>
            <a:prstGeom prst="rect">
              <a:avLst/>
            </a:prstGeom>
            <a:pattFill prst="dkVert">
              <a:fgClr>
                <a:srgbClr val="009AB0"/>
              </a:fgClr>
              <a:bgClr>
                <a:schemeClr val="bg1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9">
              <a:extLst>
                <a:ext uri="{FF2B5EF4-FFF2-40B4-BE49-F238E27FC236}">
                  <a16:creationId xmlns:a16="http://schemas.microsoft.com/office/drawing/2014/main" id="{6E71117A-347F-4898-AA72-416EA71B8FB1}"/>
                </a:ext>
              </a:extLst>
            </p:cNvPr>
            <p:cNvSpPr/>
            <p:nvPr/>
          </p:nvSpPr>
          <p:spPr>
            <a:xfrm>
              <a:off x="5686959" y="2898072"/>
              <a:ext cx="1005840" cy="1082078"/>
            </a:xfrm>
            <a:prstGeom prst="rect">
              <a:avLst/>
            </a:prstGeom>
            <a:pattFill prst="dkVert">
              <a:fgClr>
                <a:srgbClr val="009AB0"/>
              </a:fgClr>
              <a:bgClr>
                <a:schemeClr val="bg1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3">
              <a:extLst>
                <a:ext uri="{FF2B5EF4-FFF2-40B4-BE49-F238E27FC236}">
                  <a16:creationId xmlns:a16="http://schemas.microsoft.com/office/drawing/2014/main" id="{5125734B-4B1B-4AC7-B52C-3C9677B9B8A7}"/>
                </a:ext>
              </a:extLst>
            </p:cNvPr>
            <p:cNvSpPr txBox="1"/>
            <p:nvPr/>
          </p:nvSpPr>
          <p:spPr>
            <a:xfrm>
              <a:off x="6021563" y="3215005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8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DAF9F159-328C-2147-B1AE-FB70454EE855}"/>
              </a:ext>
            </a:extLst>
          </p:cNvPr>
          <p:cNvSpPr txBox="1"/>
          <p:nvPr/>
        </p:nvSpPr>
        <p:spPr>
          <a:xfrm>
            <a:off x="938572" y="789026"/>
            <a:ext cx="4259964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Vart tar pengarna vägen?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988C871-A301-A746-9713-243F83E27F8E}"/>
              </a:ext>
            </a:extLst>
          </p:cNvPr>
          <p:cNvCxnSpPr>
            <a:cxnSpLocks/>
          </p:cNvCxnSpPr>
          <p:nvPr/>
        </p:nvCxnSpPr>
        <p:spPr>
          <a:xfrm flipH="1">
            <a:off x="1029854" y="1369291"/>
            <a:ext cx="10120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CE5CAD4-390B-F345-BE1D-28DF776D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4" y="6036660"/>
            <a:ext cx="381668" cy="579237"/>
          </a:xfrm>
          <a:prstGeom prst="rect">
            <a:avLst/>
          </a:prstGeom>
        </p:spPr>
      </p:pic>
      <p:cxnSp>
        <p:nvCxnSpPr>
          <p:cNvPr id="34" name="Rak 33">
            <a:extLst>
              <a:ext uri="{FF2B5EF4-FFF2-40B4-BE49-F238E27FC236}">
                <a16:creationId xmlns:a16="http://schemas.microsoft.com/office/drawing/2014/main" id="{3337A6A5-E7ED-7B46-93FB-71EEE75B09D7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B371981B-6D2B-3A4B-A44F-F53D929C8DEF}"/>
              </a:ext>
            </a:extLst>
          </p:cNvPr>
          <p:cNvSpPr txBox="1"/>
          <p:nvPr/>
        </p:nvSpPr>
        <p:spPr>
          <a:xfrm>
            <a:off x="846419" y="6445250"/>
            <a:ext cx="1541674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>
                <a:ea typeface="Arial" charset="0"/>
                <a:cs typeface="Arial" charset="0"/>
              </a:rPr>
              <a:t>PRIVATEKONOMI – VAD ÄR DET?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47" y="1793007"/>
            <a:ext cx="8359559" cy="4495693"/>
          </a:xfrm>
          <a:prstGeom prst="rect">
            <a:avLst/>
          </a:prstGeom>
        </p:spPr>
      </p:pic>
      <p:sp>
        <p:nvSpPr>
          <p:cNvPr id="22" name="textruta 21"/>
          <p:cNvSpPr txBox="1"/>
          <p:nvPr/>
        </p:nvSpPr>
        <p:spPr>
          <a:xfrm>
            <a:off x="10535454" y="6393746"/>
            <a:ext cx="1540432" cy="3452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1600" dirty="0" smtClean="0">
                <a:latin typeface="+mj-lt"/>
                <a:ea typeface="Arial" charset="0"/>
                <a:cs typeface="Arial" charset="0"/>
              </a:rPr>
              <a:t>Källa: SCB 2020</a:t>
            </a:r>
            <a:endParaRPr lang="sv-SE" sz="16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1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DAF9F159-328C-2147-B1AE-FB70454EE855}"/>
              </a:ext>
            </a:extLst>
          </p:cNvPr>
          <p:cNvSpPr txBox="1"/>
          <p:nvPr/>
        </p:nvSpPr>
        <p:spPr>
          <a:xfrm>
            <a:off x="938572" y="789026"/>
            <a:ext cx="4259964" cy="64346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Vart tar pengarna vägen?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D988C871-A301-A746-9713-243F83E27F8E}"/>
              </a:ext>
            </a:extLst>
          </p:cNvPr>
          <p:cNvCxnSpPr>
            <a:cxnSpLocks/>
          </p:cNvCxnSpPr>
          <p:nvPr/>
        </p:nvCxnSpPr>
        <p:spPr>
          <a:xfrm flipH="1">
            <a:off x="1029854" y="1369291"/>
            <a:ext cx="101207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CE5CAD4-390B-F345-BE1D-28DF776D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74" y="6036660"/>
            <a:ext cx="381668" cy="579237"/>
          </a:xfrm>
          <a:prstGeom prst="rect">
            <a:avLst/>
          </a:prstGeom>
        </p:spPr>
      </p:pic>
      <p:cxnSp>
        <p:nvCxnSpPr>
          <p:cNvPr id="34" name="Rak 33">
            <a:extLst>
              <a:ext uri="{FF2B5EF4-FFF2-40B4-BE49-F238E27FC236}">
                <a16:creationId xmlns:a16="http://schemas.microsoft.com/office/drawing/2014/main" id="{3337A6A5-E7ED-7B46-93FB-71EEE75B09D7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B371981B-6D2B-3A4B-A44F-F53D929C8DEF}"/>
              </a:ext>
            </a:extLst>
          </p:cNvPr>
          <p:cNvSpPr txBox="1"/>
          <p:nvPr/>
        </p:nvSpPr>
        <p:spPr>
          <a:xfrm>
            <a:off x="846419" y="6445250"/>
            <a:ext cx="1568307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>
                <a:ea typeface="Arial" charset="0"/>
                <a:cs typeface="Arial" charset="0"/>
              </a:rPr>
              <a:t>PRIVATEKONOMI – VAD ÄR DET?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938572" y="1543373"/>
            <a:ext cx="4259964" cy="469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2000" b="1" dirty="0" smtClean="0">
                <a:latin typeface="+mj-lt"/>
                <a:ea typeface="Arial" charset="0"/>
                <a:cs typeface="Arial" charset="0"/>
              </a:rPr>
              <a:t>Minska kostnaderna genom att:</a:t>
            </a:r>
          </a:p>
          <a:p>
            <a:pPr>
              <a:tabLst>
                <a:tab pos="214313" algn="l"/>
              </a:tabLst>
            </a:pPr>
            <a:endParaRPr lang="sv-SE" sz="20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0" name="textruta 29"/>
          <p:cNvSpPr txBox="1"/>
          <p:nvPr/>
        </p:nvSpPr>
        <p:spPr>
          <a:xfrm>
            <a:off x="938572" y="1949557"/>
            <a:ext cx="4259964" cy="21635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Åka buss/cykel</a:t>
            </a:r>
            <a:endParaRPr lang="sv-SE" sz="2000" dirty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Dra ner på konsumtion</a:t>
            </a:r>
            <a:endParaRPr lang="sv-SE" sz="2000" dirty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Köpa secondhand</a:t>
            </a:r>
            <a:endParaRPr lang="sv-SE" sz="2000" dirty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Äta efter säsong </a:t>
            </a:r>
            <a:endParaRPr lang="sv-SE" sz="2000" dirty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Rensa och sälja</a:t>
            </a:r>
            <a:endParaRPr lang="sv-SE" sz="20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7" name="Rektangel 26"/>
          <p:cNvSpPr/>
          <p:nvPr/>
        </p:nvSpPr>
        <p:spPr>
          <a:xfrm>
            <a:off x="5557837" y="1778065"/>
            <a:ext cx="4029075" cy="272972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/>
          <p:cNvSpPr/>
          <p:nvPr/>
        </p:nvSpPr>
        <p:spPr>
          <a:xfrm>
            <a:off x="7281862" y="3551698"/>
            <a:ext cx="4029075" cy="272972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78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0" y="1164"/>
            <a:ext cx="6107149" cy="6856258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7079868" y="1557867"/>
            <a:ext cx="3960666" cy="10567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sv-SE" sz="2800" b="1" dirty="0" smtClean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Priserna stiger och sjunker</a:t>
            </a:r>
            <a:endParaRPr lang="sv-SE" sz="2800" b="1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CC18D99-9FA4-1F41-973F-32AE4FB9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67" y="6035889"/>
            <a:ext cx="382176" cy="580008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7B8ED01B-D4C1-9841-B3B5-F14CF454E2BC}"/>
              </a:ext>
            </a:extLst>
          </p:cNvPr>
          <p:cNvCxnSpPr>
            <a:cxnSpLocks/>
          </p:cNvCxnSpPr>
          <p:nvPr/>
        </p:nvCxnSpPr>
        <p:spPr>
          <a:xfrm>
            <a:off x="745730" y="6445250"/>
            <a:ext cx="0" cy="1674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5F658CAF-4CF6-564A-90F1-E813BB61DF11}"/>
              </a:ext>
            </a:extLst>
          </p:cNvPr>
          <p:cNvSpPr txBox="1"/>
          <p:nvPr/>
        </p:nvSpPr>
        <p:spPr>
          <a:xfrm>
            <a:off x="846419" y="6445250"/>
            <a:ext cx="1559430" cy="167472"/>
          </a:xfrm>
          <a:prstGeom prst="rect">
            <a:avLst/>
          </a:prstGeom>
          <a:solidFill>
            <a:srgbClr val="A4D8E2"/>
          </a:solidFill>
        </p:spPr>
        <p:txBody>
          <a:bodyPr wrap="square" rtlCol="0" anchor="ctr" anchorCtr="0">
            <a:noAutofit/>
          </a:bodyPr>
          <a:lstStyle/>
          <a:p>
            <a:pPr marL="44450" indent="-44450"/>
            <a:r>
              <a:rPr lang="sv-SE" sz="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PRIVATEKONOMI – VAD ÄR DET?</a:t>
            </a:r>
            <a:endParaRPr lang="sv-SE" sz="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6886321" y="2497973"/>
            <a:ext cx="4154213" cy="345798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tabLst>
                <a:tab pos="214313" algn="l"/>
              </a:tabLst>
            </a:pPr>
            <a:r>
              <a:rPr lang="sv-SE" sz="2000" dirty="0">
                <a:latin typeface="+mj-lt"/>
                <a:ea typeface="Arial" charset="0"/>
                <a:cs typeface="Arial" charset="0"/>
              </a:rPr>
              <a:t>• Varor och tjänster ökar ständigt i pris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	– alltså minskar pengarna i </a:t>
            </a:r>
            <a:r>
              <a:rPr lang="sv-SE" sz="2000" dirty="0">
                <a:latin typeface="+mj-lt"/>
                <a:ea typeface="Arial" charset="0"/>
                <a:cs typeface="Arial" charset="0"/>
              </a:rPr>
              <a:t>värde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.</a:t>
            </a:r>
          </a:p>
          <a:p>
            <a:pPr>
              <a:tabLst>
                <a:tab pos="214313" algn="l"/>
              </a:tabLst>
            </a:pPr>
            <a:r>
              <a:rPr lang="sv-SE" sz="2000" dirty="0" smtClean="0">
                <a:ea typeface="Arial" charset="0"/>
                <a:cs typeface="Arial" charset="0"/>
              </a:rPr>
              <a:t>• </a:t>
            </a:r>
            <a:r>
              <a:rPr lang="sv-SE" sz="2000" dirty="0">
                <a:latin typeface="+mj-lt"/>
                <a:ea typeface="Arial" charset="0"/>
                <a:cs typeface="Arial" charset="0"/>
              </a:rPr>
              <a:t>Utbud, efterfrågan och förväntningar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	på priser.</a:t>
            </a:r>
          </a:p>
          <a:p>
            <a:pPr>
              <a:tabLst>
                <a:tab pos="214313" algn="l"/>
              </a:tabLst>
            </a:pPr>
            <a:r>
              <a:rPr lang="sv-SE" sz="2000" dirty="0">
                <a:ea typeface="Arial" charset="0"/>
                <a:cs typeface="Arial" charset="0"/>
              </a:rPr>
              <a:t>• </a:t>
            </a:r>
            <a:r>
              <a:rPr lang="sv-SE" sz="2000" dirty="0" smtClean="0">
                <a:latin typeface="+mj-lt"/>
                <a:ea typeface="Arial" charset="0"/>
                <a:cs typeface="Arial" charset="0"/>
              </a:rPr>
              <a:t>T.ex. 1L mjölk kostade 1,9 kr år 1970.</a:t>
            </a:r>
          </a:p>
          <a:p>
            <a:pPr>
              <a:tabLst>
                <a:tab pos="214313" algn="l"/>
              </a:tabLst>
            </a:pPr>
            <a:endParaRPr lang="sv-SE" sz="2000" dirty="0" smtClean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endParaRPr lang="sv-SE" sz="2000" dirty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endParaRPr lang="sv-SE" sz="2000" dirty="0"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endParaRPr lang="sv-SE" sz="2000" dirty="0" smtClean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endParaRPr lang="sv-SE" sz="2000" dirty="0">
              <a:latin typeface="+mj-lt"/>
              <a:ea typeface="Arial" charset="0"/>
              <a:cs typeface="Arial" charset="0"/>
            </a:endParaRPr>
          </a:p>
          <a:p>
            <a:pPr>
              <a:tabLst>
                <a:tab pos="214313" algn="l"/>
              </a:tabLst>
            </a:pPr>
            <a:endParaRPr lang="sv-SE" sz="20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8755</TotalTime>
  <Words>310</Words>
  <Application>Microsoft Office PowerPoint</Application>
  <PresentationFormat>Bredbild</PresentationFormat>
  <Paragraphs>70</Paragraphs>
  <Slides>10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Vanda Brandt</cp:lastModifiedBy>
  <cp:revision>109</cp:revision>
  <dcterms:created xsi:type="dcterms:W3CDTF">2017-01-17T13:01:29Z</dcterms:created>
  <dcterms:modified xsi:type="dcterms:W3CDTF">2021-07-19T09:02:00Z</dcterms:modified>
</cp:coreProperties>
</file>