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290" r:id="rId3"/>
    <p:sldId id="291" r:id="rId4"/>
    <p:sldId id="296" r:id="rId5"/>
    <p:sldId id="318" r:id="rId6"/>
    <p:sldId id="319" r:id="rId7"/>
    <p:sldId id="317" r:id="rId8"/>
    <p:sldId id="315" r:id="rId9"/>
    <p:sldId id="294" r:id="rId10"/>
    <p:sldId id="295" r:id="rId11"/>
    <p:sldId id="313" r:id="rId12"/>
    <p:sldId id="297" r:id="rId13"/>
    <p:sldId id="312" r:id="rId14"/>
    <p:sldId id="302" r:id="rId15"/>
    <p:sldId id="298" r:id="rId16"/>
    <p:sldId id="301" r:id="rId17"/>
    <p:sldId id="308" r:id="rId18"/>
    <p:sldId id="30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2"/>
    <a:srgbClr val="000000"/>
    <a:srgbClr val="DADADA"/>
    <a:srgbClr val="009CB3"/>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9"/>
    <p:restoredTop sz="94103" autoAdjust="0"/>
  </p:normalViewPr>
  <p:slideViewPr>
    <p:cSldViewPr snapToGrid="0" snapToObjects="1">
      <p:cViewPr>
        <p:scale>
          <a:sx n="88" d="100"/>
          <a:sy n="88" d="100"/>
        </p:scale>
        <p:origin x="797" y="-168"/>
      </p:cViewPr>
      <p:guideLst/>
    </p:cSldViewPr>
  </p:slideViewPr>
  <p:notesTextViewPr>
    <p:cViewPr>
      <p:scale>
        <a:sx n="1" d="1"/>
        <a:sy n="1" d="1"/>
      </p:scale>
      <p:origin x="0" y="0"/>
    </p:cViewPr>
  </p:notesText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1DF04F-00CB-4AB4-B502-1F908FD2AE18}" type="datetimeFigureOut">
              <a:rPr lang="sv-SE" smtClean="0"/>
              <a:t>2021-01-12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B4DCE9-FED0-4DE0-835D-A8F2DF534E52}" type="slidenum">
              <a:rPr lang="sv-SE" smtClean="0"/>
              <a:t>‹#›</a:t>
            </a:fld>
            <a:endParaRPr lang="sv-SE"/>
          </a:p>
        </p:txBody>
      </p:sp>
    </p:spTree>
    <p:extLst>
      <p:ext uri="{BB962C8B-B14F-4D97-AF65-F5344CB8AC3E}">
        <p14:creationId xmlns:p14="http://schemas.microsoft.com/office/powerpoint/2010/main" val="1172664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C16D3-0C5C-4AAF-AA83-C1C0726D175B}" type="datetimeFigureOut">
              <a:rPr lang="sv-SE" smtClean="0"/>
              <a:t>2021-01-12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38614-AFBD-4311-B0C4-DD92944A809E}" type="slidenum">
              <a:rPr lang="sv-SE" smtClean="0"/>
              <a:t>‹#›</a:t>
            </a:fld>
            <a:endParaRPr lang="sv-SE"/>
          </a:p>
        </p:txBody>
      </p:sp>
    </p:spTree>
    <p:extLst>
      <p:ext uri="{BB962C8B-B14F-4D97-AF65-F5344CB8AC3E}">
        <p14:creationId xmlns:p14="http://schemas.microsoft.com/office/powerpoint/2010/main" val="32297672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a:t>
            </a:fld>
            <a:endParaRPr lang="sv-SE"/>
          </a:p>
        </p:txBody>
      </p:sp>
    </p:spTree>
    <p:extLst>
      <p:ext uri="{BB962C8B-B14F-4D97-AF65-F5344CB8AC3E}">
        <p14:creationId xmlns:p14="http://schemas.microsoft.com/office/powerpoint/2010/main" val="215473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När du sparar hos en sparkassa finns det ingen insättningsgaranti.</a:t>
            </a:r>
            <a:r>
              <a:rPr lang="sv-SE" altLang="sv-SE" baseline="0" dirty="0">
                <a:latin typeface="+mn-lt"/>
              </a:rPr>
              <a:t> </a:t>
            </a:r>
            <a:r>
              <a:rPr lang="sv-SE" altLang="sv-SE" dirty="0">
                <a:latin typeface="+mn-lt"/>
              </a:rPr>
              <a:t>Det innebär att du riskerar att förlora hela det insatta beloppet om sparkassan skulle gå i konkurs. Därför får sparkassor högst ta emot 50 000 kronor från en och samma konsument.</a:t>
            </a:r>
          </a:p>
          <a:p>
            <a:pPr eaLnBrk="1" hangingPunct="1">
              <a:spcBef>
                <a:spcPct val="0"/>
              </a:spcBef>
            </a:pPr>
            <a:endParaRPr lang="sv-SE" altLang="sv-SE" dirty="0">
              <a:latin typeface="+mn-lt"/>
            </a:endParaRPr>
          </a:p>
          <a:p>
            <a:pPr eaLnBrk="1" hangingPunct="1">
              <a:spcBef>
                <a:spcPct val="0"/>
              </a:spcBef>
            </a:pPr>
            <a:r>
              <a:rPr lang="sv-SE" altLang="sv-SE" dirty="0">
                <a:latin typeface="+mn-lt"/>
              </a:rPr>
              <a:t>Äldre sparkassor omfattas av ett undantag i lagen, vilket gör att de kan ha kvar rättigheten att ta emot mer än 50 000 kronor.</a:t>
            </a:r>
          </a:p>
          <a:p>
            <a:pPr eaLnBrk="1" hangingPunct="1">
              <a:spcBef>
                <a:spcPct val="0"/>
              </a:spcBef>
            </a:pPr>
            <a:endParaRPr lang="sv-SE" altLang="sv-SE" b="1" dirty="0">
              <a:latin typeface="+mn-lt"/>
            </a:endParaRPr>
          </a:p>
          <a:p>
            <a:pPr eaLnBrk="1" hangingPunct="1">
              <a:spcBef>
                <a:spcPct val="0"/>
              </a:spcBef>
            </a:pPr>
            <a:r>
              <a:rPr lang="sv-SE" altLang="sv-SE" b="1" dirty="0" smtClean="0">
                <a:latin typeface="+mn-lt"/>
              </a:rPr>
              <a:t>Inlåningsföretag:</a:t>
            </a:r>
            <a:endParaRPr lang="sv-SE" altLang="sv-SE" b="1" dirty="0">
              <a:latin typeface="+mn-lt"/>
            </a:endParaRPr>
          </a:p>
          <a:p>
            <a:pPr eaLnBrk="1" hangingPunct="1">
              <a:spcBef>
                <a:spcPct val="0"/>
              </a:spcBef>
            </a:pPr>
            <a:r>
              <a:rPr lang="sv-SE" altLang="sv-SE" dirty="0">
                <a:latin typeface="+mn-lt"/>
              </a:rPr>
              <a:t>Från och med 1 januari 2021 är dessa bolags verksamhet </a:t>
            </a:r>
            <a:r>
              <a:rPr lang="sv-SE" altLang="sv-SE" u="sng" dirty="0">
                <a:latin typeface="+mn-lt"/>
              </a:rPr>
              <a:t>förbjuden</a:t>
            </a:r>
            <a:r>
              <a:rPr lang="sv-SE" altLang="sv-SE" dirty="0">
                <a:latin typeface="+mn-lt"/>
              </a:rPr>
              <a:t>. Bolagen får under en övergångsperiod fram till och med den 31 december 2021 fortsätta bedriva sin verksamhet</a:t>
            </a:r>
            <a:r>
              <a:rPr lang="sv-SE" altLang="sv-SE" dirty="0" smtClean="0">
                <a:latin typeface="+mn-lt"/>
              </a:rPr>
              <a:t>.</a:t>
            </a:r>
          </a:p>
          <a:p>
            <a:pPr eaLnBrk="1" hangingPunct="1">
              <a:spcBef>
                <a:spcPct val="0"/>
              </a:spcBef>
            </a:pPr>
            <a:endParaRPr lang="sv-SE" altLang="sv-SE" dirty="0">
              <a:latin typeface="+mn-lt"/>
            </a:endParaRPr>
          </a:p>
          <a:p>
            <a:pPr eaLnBrk="1" hangingPunct="1">
              <a:spcBef>
                <a:spcPct val="0"/>
              </a:spcBef>
            </a:pPr>
            <a:r>
              <a:rPr lang="sv-SE" altLang="sv-SE" dirty="0">
                <a:latin typeface="+mn-lt"/>
              </a:rPr>
              <a:t>Skulle ett inlåningsföretag vilja fortsätta med sin inlåningsverksamhet behöver bolag ansöka om att bli bank eller kreditmarknadsbolag.</a:t>
            </a:r>
          </a:p>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10</a:t>
            </a:fld>
            <a:endParaRPr lang="sv-SE"/>
          </a:p>
        </p:txBody>
      </p:sp>
    </p:spTree>
    <p:extLst>
      <p:ext uri="{BB962C8B-B14F-4D97-AF65-F5344CB8AC3E}">
        <p14:creationId xmlns:p14="http://schemas.microsoft.com/office/powerpoint/2010/main" val="148844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latin typeface="+mn-lt"/>
              </a:rPr>
              <a:t>Stor variation mellan olika långivare</a:t>
            </a:r>
          </a:p>
          <a:p>
            <a:pPr marL="171450" indent="-171450">
              <a:buFont typeface="Arial" panose="020B0604020202020204" pitchFamily="34" charset="0"/>
              <a:buChar char="•"/>
            </a:pPr>
            <a:r>
              <a:rPr lang="sv-SE" dirty="0">
                <a:latin typeface="+mn-lt"/>
              </a:rPr>
              <a:t>Räntan kan vara hög</a:t>
            </a:r>
          </a:p>
          <a:p>
            <a:pPr marL="171450" indent="-171450">
              <a:buFont typeface="Arial" panose="020B0604020202020204" pitchFamily="34" charset="0"/>
              <a:buChar char="•"/>
            </a:pPr>
            <a:r>
              <a:rPr lang="sv-SE" dirty="0">
                <a:latin typeface="+mn-lt"/>
              </a:rPr>
              <a:t>Avgifter kommer till utöver räntan</a:t>
            </a:r>
          </a:p>
          <a:p>
            <a:pPr marL="171450" indent="-171450">
              <a:buFont typeface="Arial" panose="020B0604020202020204" pitchFamily="34" charset="0"/>
              <a:buChar char="•"/>
            </a:pPr>
            <a:r>
              <a:rPr lang="sv-SE" dirty="0">
                <a:latin typeface="+mn-lt"/>
              </a:rPr>
              <a:t>Höga avgifter om</a:t>
            </a:r>
            <a:r>
              <a:rPr lang="sv-SE" baseline="0" dirty="0">
                <a:latin typeface="+mn-lt"/>
              </a:rPr>
              <a:t> kunden inte klarar av betalningarna</a:t>
            </a:r>
            <a:endParaRPr lang="sv-SE" dirty="0">
              <a:latin typeface="+mn-lt"/>
            </a:endParaRPr>
          </a:p>
          <a:p>
            <a:pPr marL="171450" indent="-171450">
              <a:buFont typeface="Arial" panose="020B0604020202020204" pitchFamily="34" charset="0"/>
              <a:buChar char="•"/>
            </a:pPr>
            <a:r>
              <a:rPr lang="sv-SE" dirty="0">
                <a:latin typeface="+mn-lt"/>
              </a:rPr>
              <a:t>Vanligt med id-kapningar</a:t>
            </a:r>
            <a:r>
              <a:rPr lang="sv-SE" baseline="0" dirty="0">
                <a:latin typeface="+mn-lt"/>
              </a:rPr>
              <a:t> – kreditupplysningskopian viktig</a:t>
            </a:r>
          </a:p>
          <a:p>
            <a:pPr marL="171450" indent="-171450">
              <a:buFont typeface="Arial" panose="020B0604020202020204" pitchFamily="34" charset="0"/>
              <a:buChar char="•"/>
            </a:pPr>
            <a:r>
              <a:rPr lang="sv-SE" dirty="0">
                <a:latin typeface="+mn-lt"/>
              </a:rPr>
              <a:t>Kreditprövningen kan ha stora brister – ingen sanktion mot brister</a:t>
            </a:r>
            <a:endParaRPr lang="sv-SE" baseline="0" dirty="0">
              <a:latin typeface="+mn-lt"/>
            </a:endParaRPr>
          </a:p>
          <a:p>
            <a:pPr marL="171450" indent="-171450">
              <a:buFont typeface="Arial" panose="020B0604020202020204" pitchFamily="34" charset="0"/>
              <a:buChar char="•"/>
            </a:pPr>
            <a:r>
              <a:rPr lang="sv-SE" baseline="0" dirty="0">
                <a:latin typeface="+mn-lt"/>
              </a:rPr>
              <a:t>Avråd från sms-lån/snabblån</a:t>
            </a:r>
          </a:p>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11</a:t>
            </a:fld>
            <a:endParaRPr lang="sv-SE"/>
          </a:p>
        </p:txBody>
      </p:sp>
    </p:spTree>
    <p:extLst>
      <p:ext uri="{BB962C8B-B14F-4D97-AF65-F5344CB8AC3E}">
        <p14:creationId xmlns:p14="http://schemas.microsoft.com/office/powerpoint/2010/main" val="13867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Regler om högkostnadskrediter gäller från 1 september 2018:</a:t>
            </a:r>
          </a:p>
          <a:p>
            <a:pPr marL="171450" indent="-171450">
              <a:buFont typeface="Arial" panose="020B0604020202020204" pitchFamily="34" charset="0"/>
              <a:buChar char="•"/>
            </a:pPr>
            <a:r>
              <a:rPr lang="sv-SE" dirty="0" err="1">
                <a:latin typeface="+mn-lt"/>
              </a:rPr>
              <a:t>Räntetaket</a:t>
            </a:r>
            <a:r>
              <a:rPr lang="sv-SE" dirty="0">
                <a:latin typeface="+mn-lt"/>
              </a:rPr>
              <a:t> utgår från en referensränta som fastställs av Riksbanken.</a:t>
            </a:r>
          </a:p>
          <a:p>
            <a:pPr marL="171450" indent="-171450">
              <a:buFont typeface="Arial" panose="020B0604020202020204" pitchFamily="34" charset="0"/>
              <a:buChar char="•"/>
            </a:pPr>
            <a:r>
              <a:rPr lang="sv-SE" dirty="0">
                <a:latin typeface="+mn-lt"/>
              </a:rPr>
              <a:t>Referensräntan är i december 2020 </a:t>
            </a:r>
            <a:r>
              <a:rPr lang="sv-SE" dirty="0" smtClean="0">
                <a:latin typeface="+mn-lt"/>
              </a:rPr>
              <a:t>är 0,00</a:t>
            </a:r>
            <a:r>
              <a:rPr lang="sv-SE" baseline="0" dirty="0" smtClean="0">
                <a:latin typeface="+mn-lt"/>
              </a:rPr>
              <a:t> </a:t>
            </a:r>
            <a:r>
              <a:rPr lang="sv-SE" dirty="0"/>
              <a:t>procent,</a:t>
            </a:r>
            <a:endParaRPr lang="sv-SE" baseline="0" dirty="0">
              <a:latin typeface="+mn-lt"/>
            </a:endParaRPr>
          </a:p>
          <a:p>
            <a:pPr marL="171450" indent="-171450">
              <a:buFont typeface="Arial" panose="020B0604020202020204" pitchFamily="34" charset="0"/>
              <a:buChar char="•"/>
            </a:pPr>
            <a:r>
              <a:rPr lang="sv-SE" baseline="0" dirty="0" err="1">
                <a:latin typeface="+mn-lt"/>
              </a:rPr>
              <a:t>Räntetaket</a:t>
            </a:r>
            <a:r>
              <a:rPr lang="sv-SE" baseline="0" dirty="0">
                <a:latin typeface="+mn-lt"/>
              </a:rPr>
              <a:t> är därför (för närvarande) 40 procent (och gränsen för vad som är en högkostnadskredit är 30 procent). </a:t>
            </a:r>
          </a:p>
          <a:p>
            <a:pPr marL="171450" indent="-171450">
              <a:buFont typeface="Arial" panose="020B0604020202020204" pitchFamily="34" charset="0"/>
              <a:buChar char="•"/>
            </a:pPr>
            <a:endParaRPr lang="sv-SE" baseline="0" dirty="0">
              <a:latin typeface="+mn-lt"/>
            </a:endParaRPr>
          </a:p>
          <a:p>
            <a:pPr marL="171450" indent="-171450">
              <a:buFont typeface="Arial" panose="020B0604020202020204" pitchFamily="34" charset="0"/>
              <a:buChar char="•"/>
            </a:pPr>
            <a:r>
              <a:rPr lang="sv-SE" baseline="0" dirty="0">
                <a:latin typeface="+mn-lt"/>
              </a:rPr>
              <a:t>Men dessa siffror förändras om Referensränta förändras. När referensräntan var minus 0,5 procent så var </a:t>
            </a:r>
            <a:r>
              <a:rPr lang="sv-SE" baseline="0" dirty="0" err="1">
                <a:latin typeface="+mn-lt"/>
              </a:rPr>
              <a:t>räntetaket</a:t>
            </a:r>
            <a:r>
              <a:rPr lang="sv-SE" baseline="0" dirty="0">
                <a:latin typeface="+mn-lt"/>
              </a:rPr>
              <a:t> 39,5 procent (40 -0,5).</a:t>
            </a:r>
          </a:p>
          <a:p>
            <a:pPr marL="171450" indent="-171450">
              <a:buFont typeface="Arial" panose="020B0604020202020204" pitchFamily="34" charset="0"/>
              <a:buChar char="•"/>
            </a:pPr>
            <a:endParaRPr lang="sv-SE" dirty="0">
              <a:latin typeface="+mn-lt"/>
            </a:endParaRPr>
          </a:p>
        </p:txBody>
      </p:sp>
      <p:sp>
        <p:nvSpPr>
          <p:cNvPr id="5" name="Platshållare för bildnummer 4"/>
          <p:cNvSpPr>
            <a:spLocks noGrp="1"/>
          </p:cNvSpPr>
          <p:nvPr>
            <p:ph type="sldNum" sz="quarter" idx="10"/>
          </p:nvPr>
        </p:nvSpPr>
        <p:spPr/>
        <p:txBody>
          <a:bodyPr/>
          <a:lstStyle/>
          <a:p>
            <a:fld id="{BAD38614-AFBD-4311-B0C4-DD92944A809E}" type="slidenum">
              <a:rPr lang="sv-SE" smtClean="0"/>
              <a:t>12</a:t>
            </a:fld>
            <a:endParaRPr lang="sv-SE"/>
          </a:p>
        </p:txBody>
      </p:sp>
    </p:spTree>
    <p:extLst>
      <p:ext uri="{BB962C8B-B14F-4D97-AF65-F5344CB8AC3E}">
        <p14:creationId xmlns:p14="http://schemas.microsoft.com/office/powerpoint/2010/main" val="377729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latin typeface="+mn-lt"/>
              </a:rPr>
              <a:t>Helhetsbild av den ekonomiska </a:t>
            </a:r>
            <a:r>
              <a:rPr lang="sv-SE" dirty="0" smtClean="0">
                <a:latin typeface="+mn-lt"/>
              </a:rPr>
              <a:t>situationen</a:t>
            </a:r>
          </a:p>
          <a:p>
            <a:pPr marL="171450" indent="-171450">
              <a:buFont typeface="Arial" panose="020B0604020202020204" pitchFamily="34" charset="0"/>
              <a:buChar char="•"/>
            </a:pPr>
            <a:r>
              <a:rPr lang="sv-SE" dirty="0" smtClean="0">
                <a:latin typeface="+mn-lt"/>
              </a:rPr>
              <a:t>Inkomster</a:t>
            </a:r>
            <a:r>
              <a:rPr lang="sv-SE" dirty="0">
                <a:latin typeface="+mn-lt"/>
              </a:rPr>
              <a:t>, tillgångar, utgifter, skulder och andra </a:t>
            </a:r>
            <a:r>
              <a:rPr lang="sv-SE" dirty="0" smtClean="0">
                <a:latin typeface="+mn-lt"/>
              </a:rPr>
              <a:t>lån</a:t>
            </a:r>
          </a:p>
          <a:p>
            <a:pPr marL="171450" indent="-171450">
              <a:buFont typeface="Arial" panose="020B0604020202020204" pitchFamily="34" charset="0"/>
              <a:buChar char="•"/>
            </a:pPr>
            <a:r>
              <a:rPr lang="sv-SE" dirty="0" smtClean="0">
                <a:latin typeface="+mn-lt"/>
              </a:rPr>
              <a:t>Betalningsanmärkningar </a:t>
            </a:r>
            <a:r>
              <a:rPr lang="sv-SE" dirty="0">
                <a:latin typeface="+mn-lt"/>
              </a:rPr>
              <a:t>eller skulder hos </a:t>
            </a:r>
            <a:r>
              <a:rPr lang="sv-SE" dirty="0" smtClean="0">
                <a:latin typeface="+mn-lt"/>
              </a:rPr>
              <a:t>Kronofogden</a:t>
            </a:r>
          </a:p>
          <a:p>
            <a:pPr marL="171450" indent="-171450">
              <a:buFont typeface="Arial" panose="020B0604020202020204" pitchFamily="34" charset="0"/>
              <a:buChar char="•"/>
            </a:pPr>
            <a:r>
              <a:rPr lang="sv-SE" dirty="0" smtClean="0">
                <a:latin typeface="+mn-lt"/>
              </a:rPr>
              <a:t>Uppgifterna </a:t>
            </a:r>
            <a:r>
              <a:rPr lang="sv-SE" dirty="0">
                <a:latin typeface="+mn-lt"/>
              </a:rPr>
              <a:t>bör kontrolleras, till exempel med en kreditupplysning</a:t>
            </a:r>
          </a:p>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13</a:t>
            </a:fld>
            <a:endParaRPr lang="sv-SE"/>
          </a:p>
        </p:txBody>
      </p:sp>
    </p:spTree>
    <p:extLst>
      <p:ext uri="{BB962C8B-B14F-4D97-AF65-F5344CB8AC3E}">
        <p14:creationId xmlns:p14="http://schemas.microsoft.com/office/powerpoint/2010/main" val="44578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Rättsfall från Högsta domstolen</a:t>
            </a:r>
          </a:p>
          <a:p>
            <a:r>
              <a:rPr lang="sv-SE" dirty="0">
                <a:latin typeface="+mn-lt"/>
              </a:rPr>
              <a:t>NJA 1996 s. 3</a:t>
            </a:r>
          </a:p>
          <a:p>
            <a:r>
              <a:rPr lang="sv-SE" dirty="0">
                <a:latin typeface="+mn-lt"/>
              </a:rPr>
              <a:t>NJA 1999 s. 304</a:t>
            </a:r>
          </a:p>
          <a:p>
            <a:endParaRPr lang="sv-SE" dirty="0">
              <a:latin typeface="+mn-lt"/>
            </a:endParaRPr>
          </a:p>
          <a:p>
            <a:r>
              <a:rPr lang="sv-SE" b="1" dirty="0">
                <a:latin typeface="+mn-lt"/>
              </a:rPr>
              <a:t>Exempel ARN 2016 (2016-00934):</a:t>
            </a:r>
          </a:p>
          <a:p>
            <a:pPr marL="171450" indent="-171450">
              <a:buFont typeface="Arial" panose="020B0604020202020204" pitchFamily="34" charset="0"/>
              <a:buChar char="•"/>
            </a:pPr>
            <a:r>
              <a:rPr lang="sv-SE" dirty="0">
                <a:latin typeface="+mn-lt"/>
              </a:rPr>
              <a:t>Ung kille, 20 år. Psykisk ohälsa. Läser på folkhögskola. CSN. Ingen taxerad inkomst. Uppgivit inkomst om 167 640 kronor. Under 1 månad sökt krediter hos 29 långivare och beviljats i sex fall. Alla avskrivna utom ett lån om 10 000 </a:t>
            </a:r>
            <a:r>
              <a:rPr lang="sv-SE" dirty="0" smtClean="0">
                <a:latin typeface="+mn-lt"/>
              </a:rPr>
              <a:t>kronor.</a:t>
            </a:r>
          </a:p>
          <a:p>
            <a:pPr marL="171450" indent="-171450">
              <a:buFont typeface="Arial" panose="020B0604020202020204" pitchFamily="34" charset="0"/>
              <a:buChar char="•"/>
            </a:pPr>
            <a:r>
              <a:rPr lang="sv-SE" dirty="0" smtClean="0">
                <a:latin typeface="+mn-lt"/>
              </a:rPr>
              <a:t>Banken </a:t>
            </a:r>
            <a:r>
              <a:rPr lang="sv-SE" dirty="0">
                <a:latin typeface="+mn-lt"/>
              </a:rPr>
              <a:t>gjort kreditupplysning med 0 kronor i tidigare lån och krediter. UC: ”Krediten bör </a:t>
            </a:r>
            <a:r>
              <a:rPr lang="sv-SE" dirty="0" smtClean="0">
                <a:latin typeface="+mn-lt"/>
              </a:rPr>
              <a:t>beviljas”</a:t>
            </a:r>
          </a:p>
          <a:p>
            <a:pPr marL="171450" indent="-171450">
              <a:buFont typeface="Arial" panose="020B0604020202020204" pitchFamily="34" charset="0"/>
              <a:buChar char="•"/>
            </a:pPr>
            <a:r>
              <a:rPr lang="sv-SE" dirty="0" smtClean="0">
                <a:latin typeface="+mn-lt"/>
              </a:rPr>
              <a:t>ARN</a:t>
            </a:r>
            <a:r>
              <a:rPr lang="sv-SE" dirty="0">
                <a:latin typeface="+mn-lt"/>
              </a:rPr>
              <a:t>: Banken har brustit i sina rutiner. Framgick av UC att det inte fanns inkomst. Banken borde ha begärt in intyg till styrkande av inkomstuppgift. Ändå jämkas inte betalningsskyldigheten (inte en försummelse i tillräcklig grad för att befria från betalningsskyldighet.</a:t>
            </a:r>
          </a:p>
          <a:p>
            <a:endParaRPr lang="sv-SE" dirty="0"/>
          </a:p>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14</a:t>
            </a:fld>
            <a:endParaRPr lang="sv-SE"/>
          </a:p>
        </p:txBody>
      </p:sp>
    </p:spTree>
    <p:extLst>
      <p:ext uri="{BB962C8B-B14F-4D97-AF65-F5344CB8AC3E}">
        <p14:creationId xmlns:p14="http://schemas.microsoft.com/office/powerpoint/2010/main" val="338899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53141"/>
          </a:xfrm>
        </p:spPr>
        <p:txBody>
          <a:bodyPr/>
          <a:lstStyle/>
          <a:p>
            <a:r>
              <a:rPr lang="sv-SE" sz="1200" b="1" kern="1200" dirty="0" err="1">
                <a:solidFill>
                  <a:schemeClr val="tx1"/>
                </a:solidFill>
                <a:latin typeface="+mn-lt"/>
                <a:ea typeface="+mn-ea"/>
                <a:cs typeface="+mn-cs"/>
              </a:rPr>
              <a:t>Spoofing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bank eller något annat företag. Konsumenten manipuleras  på samma sätt som ovan att logga in på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upphör kontakten från bedragarnas sida.  Som steg två i bedrägeriet kontaktas konsumenten ofta av någon som säger sig vilja ”hjälpa” konsumenten mot en avgift.</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Skimning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Kortuppgifter</a:t>
            </a:r>
            <a:r>
              <a:rPr lang="sv-SE" sz="1200" kern="1200" baseline="0" dirty="0">
                <a:solidFill>
                  <a:schemeClr val="tx1"/>
                </a:solidFill>
                <a:latin typeface="+mn-lt"/>
                <a:ea typeface="+mn-ea"/>
                <a:cs typeface="+mn-cs"/>
              </a:rPr>
              <a:t> kopieras av en bedragare för att sedan användas i ett nytillverkat kort eller på nätet.</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Konsumentens genuina kortuppgifter används för att göra nya köp där K inte har någon avtalsvilja. Ibland upptäcker K inte dessa transaktionerna förrän efter flera månader. </a:t>
            </a:r>
            <a:endParaRPr lang="sv-SE" sz="1200" kern="1200" dirty="0">
              <a:solidFill>
                <a:schemeClr val="tx1"/>
              </a:solidFill>
              <a:latin typeface="+mn-lt"/>
              <a:ea typeface="+mn-ea"/>
              <a:cs typeface="+mn-cs"/>
            </a:endParaRPr>
          </a:p>
        </p:txBody>
      </p:sp>
      <p:sp>
        <p:nvSpPr>
          <p:cNvPr id="5" name="Platshållare för bildnummer 4"/>
          <p:cNvSpPr>
            <a:spLocks noGrp="1"/>
          </p:cNvSpPr>
          <p:nvPr>
            <p:ph type="sldNum" sz="quarter" idx="10"/>
          </p:nvPr>
        </p:nvSpPr>
        <p:spPr/>
        <p:txBody>
          <a:bodyPr/>
          <a:lstStyle/>
          <a:p>
            <a:fld id="{BAD38614-AFBD-4311-B0C4-DD92944A809E}" type="slidenum">
              <a:rPr lang="sv-SE" smtClean="0"/>
              <a:t>15</a:t>
            </a:fld>
            <a:endParaRPr lang="sv-SE"/>
          </a:p>
        </p:txBody>
      </p:sp>
    </p:spTree>
    <p:extLst>
      <p:ext uri="{BB962C8B-B14F-4D97-AF65-F5344CB8AC3E}">
        <p14:creationId xmlns:p14="http://schemas.microsoft.com/office/powerpoint/2010/main" val="146121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840625"/>
          </a:xfrm>
        </p:spPr>
        <p:txBody>
          <a:bodyPr/>
          <a:lstStyle/>
          <a:p>
            <a:r>
              <a:rPr lang="sv-SE" altLang="sv-SE" dirty="0">
                <a:latin typeface="+mn-lt"/>
              </a:rPr>
              <a:t>Obehöriga transaktioner är uttag eller köp som någon annan gjort utan din tillåtelse. </a:t>
            </a:r>
          </a:p>
          <a:p>
            <a:r>
              <a:rPr lang="sv-SE" altLang="sv-SE" dirty="0">
                <a:latin typeface="+mn-lt"/>
              </a:rPr>
              <a:t/>
            </a:r>
            <a:br>
              <a:rPr lang="sv-SE" altLang="sv-SE" dirty="0">
                <a:latin typeface="+mn-lt"/>
              </a:rPr>
            </a:br>
            <a:r>
              <a:rPr lang="sv-SE" altLang="sv-SE" dirty="0">
                <a:latin typeface="+mn-lt"/>
              </a:rPr>
              <a:t>Huvudregel = inte betalningsskyldig</a:t>
            </a:r>
          </a:p>
          <a:p>
            <a:endParaRPr lang="sv-SE" altLang="sv-SE" dirty="0">
              <a:latin typeface="+mn-lt"/>
            </a:endParaRPr>
          </a:p>
          <a:p>
            <a:r>
              <a:rPr lang="sv-SE" altLang="sv-SE" dirty="0">
                <a:latin typeface="+mn-lt"/>
              </a:rPr>
              <a:t>Enligt </a:t>
            </a:r>
            <a:r>
              <a:rPr lang="sv-SE" altLang="sv-SE" b="1" dirty="0">
                <a:latin typeface="+mn-lt"/>
              </a:rPr>
              <a:t>betaltjänstlagen (2010:751) </a:t>
            </a:r>
            <a:r>
              <a:rPr lang="sv-SE" altLang="sv-SE" dirty="0">
                <a:latin typeface="+mn-lt"/>
              </a:rPr>
              <a:t>ska du: </a:t>
            </a:r>
          </a:p>
          <a:p>
            <a:pPr marL="165466" indent="-165466">
              <a:buFont typeface="Arial" panose="020B0604020202020204" pitchFamily="34" charset="0"/>
              <a:buChar char="•"/>
            </a:pPr>
            <a:r>
              <a:rPr lang="sv-SE" altLang="sv-SE" dirty="0">
                <a:latin typeface="+mn-lt"/>
              </a:rPr>
              <a:t>skydda din personliga kod</a:t>
            </a:r>
          </a:p>
          <a:p>
            <a:pPr marL="165466" indent="-165466">
              <a:buFont typeface="Arial" panose="020B0604020202020204" pitchFamily="34" charset="0"/>
              <a:buChar char="•"/>
            </a:pPr>
            <a:r>
              <a:rPr lang="sv-SE" altLang="sv-SE" dirty="0">
                <a:latin typeface="+mn-lt"/>
              </a:rPr>
              <a:t>spärra kortet så snart du fått vetskap om att kortet kommit bort eller använts av någon annan och </a:t>
            </a:r>
          </a:p>
          <a:p>
            <a:pPr marL="165466" indent="-165466">
              <a:buFont typeface="Arial" panose="020B0604020202020204" pitchFamily="34" charset="0"/>
              <a:buChar char="•"/>
            </a:pPr>
            <a:r>
              <a:rPr lang="sv-SE" altLang="sv-SE" dirty="0">
                <a:latin typeface="+mn-lt"/>
              </a:rPr>
              <a:t>i övrigt följa de villkor som står i kortavtalet</a:t>
            </a:r>
          </a:p>
          <a:p>
            <a:pPr marL="165466" indent="-165466">
              <a:buFont typeface="Arial" panose="020B0604020202020204" pitchFamily="34" charset="0"/>
              <a:buChar char="•"/>
            </a:pPr>
            <a:r>
              <a:rPr lang="sv-SE" altLang="sv-SE" dirty="0">
                <a:latin typeface="+mn-lt"/>
              </a:rPr>
              <a:t>I villkoren står det ofta att du måste ha uppsikt över kortet och inte lämna det obevakat, särskilt när du är på offentliga platser.</a:t>
            </a:r>
          </a:p>
          <a:p>
            <a:endParaRPr lang="sv-SE" altLang="sv-SE" dirty="0">
              <a:latin typeface="+mn-lt"/>
            </a:endParaRPr>
          </a:p>
          <a:p>
            <a:r>
              <a:rPr lang="sv-SE" altLang="sv-SE" dirty="0">
                <a:latin typeface="+mn-lt"/>
              </a:rPr>
              <a:t>Om någon använder koden vid ett obehörigt </a:t>
            </a:r>
            <a:r>
              <a:rPr lang="sv-SE" altLang="sv-SE" dirty="0"/>
              <a:t>uttag är självrisken 400 kronor.</a:t>
            </a:r>
            <a:endParaRPr lang="sv-SE" altLang="sv-SE" dirty="0">
              <a:latin typeface="+mn-lt"/>
            </a:endParaRPr>
          </a:p>
          <a:p>
            <a:r>
              <a:rPr lang="sv-SE" altLang="sv-SE" dirty="0">
                <a:latin typeface="+mn-lt"/>
              </a:rPr>
              <a:t>Om du varit grovt oaktsam blir du betalningsskyldig. Som konsument dock bara upp till 12 000 kronor oavsett hur stort det obehöriga uttaget är. </a:t>
            </a:r>
          </a:p>
          <a:p>
            <a:endParaRPr lang="sv-SE" altLang="sv-SE" dirty="0">
              <a:latin typeface="+mn-lt"/>
            </a:endParaRPr>
          </a:p>
          <a:p>
            <a:r>
              <a:rPr lang="sv-SE" altLang="sv-SE" dirty="0">
                <a:latin typeface="+mn-lt"/>
              </a:rPr>
              <a:t>Fullt betalningsskyldig om särskilt klandervärd = kvalificerade former av grov oaktsamhet, likgiltig till risken för obehöriga situationer och det skulle framstå som stötande att banken skulle behöva stå för någon del av beloppet. </a:t>
            </a:r>
          </a:p>
        </p:txBody>
      </p:sp>
      <p:sp>
        <p:nvSpPr>
          <p:cNvPr id="5" name="Platshållare för bildnummer 4"/>
          <p:cNvSpPr>
            <a:spLocks noGrp="1"/>
          </p:cNvSpPr>
          <p:nvPr>
            <p:ph type="sldNum" sz="quarter" idx="10"/>
          </p:nvPr>
        </p:nvSpPr>
        <p:spPr/>
        <p:txBody>
          <a:bodyPr/>
          <a:lstStyle/>
          <a:p>
            <a:fld id="{BAD38614-AFBD-4311-B0C4-DD92944A809E}" type="slidenum">
              <a:rPr lang="sv-SE" smtClean="0"/>
              <a:t>16</a:t>
            </a:fld>
            <a:endParaRPr lang="sv-SE"/>
          </a:p>
        </p:txBody>
      </p:sp>
    </p:spTree>
    <p:extLst>
      <p:ext uri="{BB962C8B-B14F-4D97-AF65-F5344CB8AC3E}">
        <p14:creationId xmlns:p14="http://schemas.microsoft.com/office/powerpoint/2010/main" val="101205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11957"/>
          </a:xfrm>
        </p:spPr>
        <p:txBody>
          <a:bodyPr/>
          <a:lstStyle/>
          <a:p>
            <a:r>
              <a:rPr lang="sv-SE" altLang="sv-SE" b="1" dirty="0">
                <a:latin typeface="+mn-lt"/>
              </a:rPr>
              <a:t>Klagomålstrappan</a:t>
            </a:r>
            <a:r>
              <a:rPr lang="sv-SE" altLang="sv-SE" dirty="0">
                <a:latin typeface="+mn-lt"/>
              </a:rPr>
              <a:t>. </a:t>
            </a:r>
          </a:p>
          <a:p>
            <a:r>
              <a:rPr lang="sv-SE" altLang="sv-SE" dirty="0">
                <a:latin typeface="+mn-lt"/>
              </a:rPr>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latin typeface="+mn-lt"/>
            </a:endParaRPr>
          </a:p>
          <a:p>
            <a:r>
              <a:rPr lang="sv-SE" altLang="sv-SE" b="1" u="sng" dirty="0">
                <a:latin typeface="+mn-lt"/>
              </a:rPr>
              <a:t>ARN</a:t>
            </a:r>
            <a:r>
              <a:rPr lang="sv-SE" altLang="sv-SE" dirty="0">
                <a:latin typeface="+mn-lt"/>
              </a:rPr>
              <a:t>: </a:t>
            </a:r>
          </a:p>
          <a:p>
            <a:r>
              <a:rPr lang="sv-SE" altLang="sv-SE" b="1" dirty="0">
                <a:latin typeface="+mn-lt"/>
              </a:rPr>
              <a:t>Fördelar</a:t>
            </a:r>
            <a:r>
              <a:rPr lang="sv-SE" altLang="sv-SE" dirty="0">
                <a:latin typeface="+mn-lt"/>
              </a:rPr>
              <a:t>: gratis och det är inte tänkt att man ska behöva ha ett juridiskt ombud. Det går relativt snabbt. Enligt nämndens instruktion ska ett ärende prövas inom 90 dagar från det att det är färdigt för avgörande. </a:t>
            </a:r>
          </a:p>
          <a:p>
            <a:endParaRPr lang="sv-SE" altLang="sv-SE" b="1" dirty="0">
              <a:latin typeface="+mn-lt"/>
            </a:endParaRPr>
          </a:p>
          <a:p>
            <a:r>
              <a:rPr lang="sv-SE" altLang="sv-SE" b="1" dirty="0">
                <a:latin typeface="+mn-lt"/>
              </a:rPr>
              <a:t>Nackdelar</a:t>
            </a:r>
            <a:r>
              <a:rPr lang="sv-SE" altLang="sv-SE" dirty="0">
                <a:latin typeface="+mn-lt"/>
              </a:rPr>
              <a:t>: prövas på handlingarna. Ingen möjlighet till muntlig bevisning. Om ”ord mot ord” kan nämnden inte pröva tvisten. Kan inte heller pröva alla typer av tvister, måste finnas ett ekonomiskt yrkande. Inte bindande för parterna (men nästintill </a:t>
            </a:r>
            <a:br>
              <a:rPr lang="sv-SE" altLang="sv-SE" dirty="0">
                <a:latin typeface="+mn-lt"/>
              </a:rPr>
            </a:br>
            <a:r>
              <a:rPr lang="sv-SE" altLang="sv-SE" dirty="0">
                <a:latin typeface="+mn-lt"/>
              </a:rPr>
              <a:t>100 </a:t>
            </a:r>
            <a:r>
              <a:rPr lang="sv-SE" altLang="sv-SE" dirty="0" smtClean="0">
                <a:latin typeface="+mn-lt"/>
              </a:rPr>
              <a:t>procent </a:t>
            </a:r>
            <a:r>
              <a:rPr lang="sv-SE" altLang="sv-SE" dirty="0">
                <a:latin typeface="+mn-lt"/>
              </a:rPr>
              <a:t>följsamhet på bankavdelningen).</a:t>
            </a:r>
          </a:p>
          <a:p>
            <a:endParaRPr lang="sv-SE" altLang="sv-SE" b="1" u="sng" dirty="0">
              <a:latin typeface="+mn-lt"/>
            </a:endParaRPr>
          </a:p>
          <a:p>
            <a:r>
              <a:rPr lang="sv-SE" altLang="sv-SE" b="1" u="sng" dirty="0">
                <a:latin typeface="+mn-lt"/>
              </a:rPr>
              <a:t>Tingsrätten</a:t>
            </a:r>
            <a:r>
              <a:rPr lang="sv-SE" altLang="sv-SE" dirty="0">
                <a:latin typeface="+mn-lt"/>
              </a:rPr>
              <a:t>: </a:t>
            </a:r>
          </a:p>
          <a:p>
            <a:r>
              <a:rPr lang="sv-SE" altLang="sv-SE" b="1" dirty="0">
                <a:latin typeface="+mn-lt"/>
              </a:rPr>
              <a:t>Fördelar</a:t>
            </a:r>
            <a:r>
              <a:rPr lang="sv-SE" altLang="sv-SE" dirty="0">
                <a:latin typeface="+mn-lt"/>
              </a:rPr>
              <a:t>: prövar alla typer av tvister. Exekutionstitel, det</a:t>
            </a:r>
            <a:r>
              <a:rPr lang="sv-SE" altLang="sv-SE" baseline="0" dirty="0">
                <a:latin typeface="+mn-lt"/>
              </a:rPr>
              <a:t> vill säga</a:t>
            </a:r>
            <a:r>
              <a:rPr lang="sv-SE" altLang="sv-SE" dirty="0">
                <a:latin typeface="+mn-lt"/>
              </a:rPr>
              <a:t> man kan ta domen till kronofogden och begära utmätning.</a:t>
            </a:r>
          </a:p>
          <a:p>
            <a:endParaRPr lang="sv-SE" altLang="sv-SE" b="1" dirty="0">
              <a:latin typeface="+mn-lt"/>
            </a:endParaRPr>
          </a:p>
          <a:p>
            <a:r>
              <a:rPr lang="sv-SE" altLang="sv-SE" b="1" dirty="0">
                <a:latin typeface="+mn-lt"/>
              </a:rPr>
              <a:t>Nackdelar</a:t>
            </a:r>
            <a:r>
              <a:rPr lang="sv-SE" altLang="sv-SE" dirty="0">
                <a:latin typeface="+mn-lt"/>
              </a:rPr>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17</a:t>
            </a:fld>
            <a:endParaRPr lang="sv-SE"/>
          </a:p>
        </p:txBody>
      </p:sp>
    </p:spTree>
    <p:extLst>
      <p:ext uri="{BB962C8B-B14F-4D97-AF65-F5344CB8AC3E}">
        <p14:creationId xmlns:p14="http://schemas.microsoft.com/office/powerpoint/2010/main" val="404999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18</a:t>
            </a:fld>
            <a:endParaRPr lang="sv-SE"/>
          </a:p>
        </p:txBody>
      </p:sp>
    </p:spTree>
    <p:extLst>
      <p:ext uri="{BB962C8B-B14F-4D97-AF65-F5344CB8AC3E}">
        <p14:creationId xmlns:p14="http://schemas.microsoft.com/office/powerpoint/2010/main" val="253792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829051"/>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b="1" dirty="0">
                <a:latin typeface="+mn-lt"/>
                <a:cs typeface="Arial" pitchFamily="34" charset="0"/>
              </a:rPr>
              <a:t>Stiftelsen har fem huvudmän</a:t>
            </a:r>
          </a:p>
          <a:p>
            <a:r>
              <a:rPr lang="sv-SE" altLang="sv-SE" dirty="0">
                <a:latin typeface="+mn-lt"/>
                <a:cs typeface="Arial" pitchFamily="34" charset="0"/>
              </a:rPr>
              <a:t>Stiftelsen finansieras av Svenska Bankföreningen, Fondbolagens Förening, Svenska Fondhandlareföreningen.</a:t>
            </a:r>
          </a:p>
          <a:p>
            <a:endParaRPr lang="sv-SE" altLang="sv-SE" dirty="0">
              <a:latin typeface="+mn-lt"/>
              <a:cs typeface="Arial" pitchFamily="34" charset="0"/>
            </a:endParaRPr>
          </a:p>
          <a:p>
            <a:r>
              <a:rPr lang="sv-SE" altLang="sv-SE" dirty="0">
                <a:latin typeface="+mn-lt"/>
                <a:cs typeface="Arial" pitchFamily="34" charset="0"/>
              </a:rPr>
              <a:t>Förutom tre branschorganisationer står också Konsumentverket och Finansinspektionen bakom byrån. De fem huvudmännen ingår i vår styrelse.</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a:t>
            </a:r>
            <a:r>
              <a:rPr lang="sv-SE" altLang="sv-SE" dirty="0" smtClean="0">
                <a:latin typeface="+mn-lt"/>
                <a:cs typeface="Arial" pitchFamily="34" charset="0"/>
              </a:rPr>
              <a:t>Webbplatsen </a:t>
            </a:r>
            <a:r>
              <a:rPr lang="sv-SE" altLang="sv-SE" dirty="0">
                <a:latin typeface="+mn-lt"/>
                <a:cs typeface="Arial" pitchFamily="34" charset="0"/>
              </a:rPr>
              <a:t>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områden: Betala, Låna och Spara</a:t>
            </a:r>
            <a:r>
              <a:rPr lang="sv-SE" altLang="sv-SE" dirty="0" smtClean="0">
                <a:latin typeface="+mn-lt"/>
                <a:cs typeface="Arial" pitchFamily="34" charset="0"/>
              </a:rPr>
              <a:t>.</a:t>
            </a:r>
            <a:endParaRPr lang="sv-SE" altLang="sv-SE" dirty="0">
              <a:latin typeface="+mn-lt"/>
              <a:cs typeface="Arial" pitchFamily="34" charset="0"/>
            </a:endParaRPr>
          </a:p>
          <a:p>
            <a:pPr marL="171450" indent="-171450">
              <a:buFont typeface="Arial" panose="020B0604020202020204" pitchFamily="34" charset="0"/>
              <a:buChar char="•"/>
            </a:pPr>
            <a:r>
              <a:rPr lang="sv-SE" altLang="sv-SE" b="1" dirty="0" smtClean="0">
                <a:latin typeface="+mn-lt"/>
                <a:cs typeface="Arial" pitchFamily="34" charset="0"/>
              </a:rPr>
              <a:t>Betala</a:t>
            </a:r>
            <a:r>
              <a:rPr lang="sv-SE" altLang="sv-SE" dirty="0" smtClean="0">
                <a:latin typeface="+mn-lt"/>
                <a:cs typeface="Arial" pitchFamily="34" charset="0"/>
              </a:rPr>
              <a:t> </a:t>
            </a:r>
            <a:r>
              <a:rPr lang="sv-SE" altLang="sv-SE" dirty="0">
                <a:latin typeface="+mn-lt"/>
                <a:cs typeface="Arial" pitchFamily="34" charset="0"/>
              </a:rPr>
              <a:t>–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seniorlån.</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5" name="Platshållare för bildnummer 4"/>
          <p:cNvSpPr>
            <a:spLocks noGrp="1"/>
          </p:cNvSpPr>
          <p:nvPr>
            <p:ph type="sldNum" sz="quarter" idx="10"/>
          </p:nvPr>
        </p:nvSpPr>
        <p:spPr>
          <a:xfrm>
            <a:off x="6379029" y="8685213"/>
            <a:ext cx="477384" cy="458787"/>
          </a:xfrm>
        </p:spPr>
        <p:txBody>
          <a:bodyPr/>
          <a:lstStyle/>
          <a:p>
            <a:fld id="{BAD38614-AFBD-4311-B0C4-DD92944A809E}" type="slidenum">
              <a:rPr lang="sv-SE" smtClean="0"/>
              <a:t>2</a:t>
            </a:fld>
            <a:endParaRPr lang="sv-SE" dirty="0"/>
          </a:p>
        </p:txBody>
      </p:sp>
    </p:spTree>
    <p:extLst>
      <p:ext uri="{BB962C8B-B14F-4D97-AF65-F5344CB8AC3E}">
        <p14:creationId xmlns:p14="http://schemas.microsoft.com/office/powerpoint/2010/main" val="9623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3</a:t>
            </a:fld>
            <a:endParaRPr lang="sv-SE"/>
          </a:p>
        </p:txBody>
      </p:sp>
    </p:spTree>
    <p:extLst>
      <p:ext uri="{BB962C8B-B14F-4D97-AF65-F5344CB8AC3E}">
        <p14:creationId xmlns:p14="http://schemas.microsoft.com/office/powerpoint/2010/main" val="76422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50000"/>
              </a:lnSpc>
            </a:pPr>
            <a:r>
              <a:rPr lang="sv-SE" b="1" dirty="0">
                <a:latin typeface="+mn-lt"/>
              </a:rPr>
              <a:t>Ny lagstiftning den 1 juni 2017</a:t>
            </a:r>
          </a:p>
          <a:p>
            <a:pPr marL="171450" indent="-171450">
              <a:buFont typeface="Arial" panose="020B0604020202020204" pitchFamily="34" charset="0"/>
              <a:buChar char="•"/>
            </a:pPr>
            <a:r>
              <a:rPr lang="sv-SE" dirty="0">
                <a:latin typeface="+mn-lt"/>
              </a:rPr>
              <a:t>Förstärkt och tydligare rätt till konto, lagkrav på tilläggstjänster.</a:t>
            </a:r>
          </a:p>
          <a:p>
            <a:pPr marL="171450" indent="-171450">
              <a:buFont typeface="Arial" panose="020B0604020202020204" pitchFamily="34" charset="0"/>
              <a:buChar char="•"/>
            </a:pPr>
            <a:r>
              <a:rPr lang="sv-SE" dirty="0">
                <a:latin typeface="+mn-lt"/>
              </a:rPr>
              <a:t>Ekonomiska omständigheter – anställning, inkomstnivå, kredithistoria, personlig konkurs.</a:t>
            </a:r>
          </a:p>
          <a:p>
            <a:pPr marL="171450" indent="-171450">
              <a:buFont typeface="Arial" panose="020B0604020202020204" pitchFamily="34" charset="0"/>
              <a:buChar char="•"/>
            </a:pPr>
            <a:r>
              <a:rPr lang="sv-SE" dirty="0">
                <a:latin typeface="+mn-lt"/>
              </a:rPr>
              <a:t>Lagligen bosatt = krävs inte fast adress, även asylsökande och konsumenter som saknar uppehållstillstånd men inte kan utvisas.</a:t>
            </a:r>
          </a:p>
        </p:txBody>
      </p:sp>
      <p:sp>
        <p:nvSpPr>
          <p:cNvPr id="5" name="Platshållare för bildnummer 4"/>
          <p:cNvSpPr>
            <a:spLocks noGrp="1"/>
          </p:cNvSpPr>
          <p:nvPr>
            <p:ph type="sldNum" sz="quarter" idx="10"/>
          </p:nvPr>
        </p:nvSpPr>
        <p:spPr/>
        <p:txBody>
          <a:bodyPr/>
          <a:lstStyle/>
          <a:p>
            <a:fld id="{BAD38614-AFBD-4311-B0C4-DD92944A809E}" type="slidenum">
              <a:rPr lang="sv-SE" smtClean="0"/>
              <a:t>4</a:t>
            </a:fld>
            <a:endParaRPr lang="sv-SE"/>
          </a:p>
        </p:txBody>
      </p:sp>
    </p:spTree>
    <p:extLst>
      <p:ext uri="{BB962C8B-B14F-4D97-AF65-F5344CB8AC3E}">
        <p14:creationId xmlns:p14="http://schemas.microsoft.com/office/powerpoint/2010/main" val="219806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Kort</a:t>
            </a:r>
            <a:br>
              <a:rPr lang="sv-SE" b="1" dirty="0" smtClean="0"/>
            </a:br>
            <a:r>
              <a:rPr lang="sv-SE" dirty="0" smtClean="0"/>
              <a:t>Konsumenten </a:t>
            </a:r>
            <a:r>
              <a:rPr lang="sv-SE" dirty="0"/>
              <a:t>ska både kunna handla i butik och via e-handel med kortet.</a:t>
            </a:r>
          </a:p>
        </p:txBody>
      </p:sp>
      <p:sp>
        <p:nvSpPr>
          <p:cNvPr id="5" name="Platshållare för bildnummer 4"/>
          <p:cNvSpPr>
            <a:spLocks noGrp="1"/>
          </p:cNvSpPr>
          <p:nvPr>
            <p:ph type="sldNum" sz="quarter" idx="10"/>
          </p:nvPr>
        </p:nvSpPr>
        <p:spPr/>
        <p:txBody>
          <a:bodyPr/>
          <a:lstStyle/>
          <a:p>
            <a:fld id="{BAD38614-AFBD-4311-B0C4-DD92944A809E}" type="slidenum">
              <a:rPr lang="sv-SE" smtClean="0"/>
              <a:t>5</a:t>
            </a:fld>
            <a:endParaRPr lang="sv-SE"/>
          </a:p>
        </p:txBody>
      </p:sp>
    </p:spTree>
    <p:extLst>
      <p:ext uri="{BB962C8B-B14F-4D97-AF65-F5344CB8AC3E}">
        <p14:creationId xmlns:p14="http://schemas.microsoft.com/office/powerpoint/2010/main" val="217221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u="none" dirty="0">
                <a:solidFill>
                  <a:srgbClr val="000000"/>
                </a:solidFill>
                <a:latin typeface="+mn-lt"/>
                <a:ea typeface="Times New Roman"/>
                <a:cs typeface="Times New Roman"/>
              </a:rPr>
              <a:t>Banken måste ha god kunskap om kunden och dennes affärer när en affärsrelation inleds</a:t>
            </a:r>
            <a:r>
              <a:rPr lang="sv-SE" sz="1200" dirty="0">
                <a:solidFill>
                  <a:srgbClr val="000000"/>
                </a:solidFill>
                <a:latin typeface="+mn-lt"/>
                <a:ea typeface="Times New Roman"/>
                <a:cs typeface="Times New Roman"/>
              </a:rPr>
              <a:t>. </a:t>
            </a:r>
            <a:r>
              <a:rPr lang="sv-SE" sz="1200" b="1" dirty="0">
                <a:solidFill>
                  <a:srgbClr val="000000"/>
                </a:solidFill>
                <a:latin typeface="+mn-lt"/>
                <a:ea typeface="Times New Roman"/>
                <a:cs typeface="Times New Roman"/>
              </a:rPr>
              <a:t>”</a:t>
            </a:r>
            <a:r>
              <a:rPr lang="sv-SE" sz="1200" b="1" u="sng" dirty="0">
                <a:solidFill>
                  <a:srgbClr val="000000"/>
                </a:solidFill>
                <a:latin typeface="+mn-lt"/>
                <a:ea typeface="Times New Roman"/>
                <a:cs typeface="Times New Roman"/>
              </a:rPr>
              <a:t>Känn din kund”.</a:t>
            </a:r>
            <a:endParaRPr lang="sv-SE" sz="1200" b="1" u="sng" dirty="0">
              <a:latin typeface="+mn-lt"/>
              <a:ea typeface="Times New Roman"/>
              <a:cs typeface="Times New Roman"/>
            </a:endParaRPr>
          </a:p>
          <a:p>
            <a:pPr marL="342900" lvl="0" indent="-342900">
              <a:buFont typeface="Arial" panose="020B0604020202020204" pitchFamily="34" charset="0"/>
              <a:buChar char="•"/>
            </a:pPr>
            <a:endParaRPr lang="sv-SE" u="sng" dirty="0">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Kunden måste alltid legitimera sig när denne vill utföra bankärenden, till exempel öppna konto eller göra en transaktion. </a:t>
            </a:r>
          </a:p>
          <a:p>
            <a:pPr marL="0" lvl="0" indent="0">
              <a:buFont typeface="Arial" panose="020B0604020202020204" pitchFamily="34" charset="0"/>
              <a:buNone/>
            </a:pP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Penningtvättslagen innebär att banken måste göra en bedömning av risken för att de används för penningtvätt.</a:t>
            </a:r>
          </a:p>
          <a:p>
            <a:pPr marL="0" lvl="0" indent="0">
              <a:buFont typeface="Arial" panose="020B0604020202020204" pitchFamily="34" charset="0"/>
              <a:buNone/>
            </a:pPr>
            <a:endParaRPr lang="sv-SE" sz="1200" u="none" dirty="0">
              <a:solidFill>
                <a:srgbClr val="000000"/>
              </a:solidFill>
              <a:latin typeface="+mn-lt"/>
              <a:cs typeface="Times New Roman"/>
            </a:endParaRPr>
          </a:p>
          <a:p>
            <a:pPr marL="0" lvl="0" indent="0">
              <a:buFont typeface="Arial" panose="020B0604020202020204" pitchFamily="34" charset="0"/>
              <a:buNone/>
            </a:pPr>
            <a:r>
              <a:rPr lang="sv-SE" sz="1200" b="1" u="none" dirty="0">
                <a:solidFill>
                  <a:srgbClr val="000000"/>
                </a:solidFill>
                <a:latin typeface="+mn-lt"/>
                <a:cs typeface="Times New Roman"/>
              </a:rPr>
              <a:t>Banken kan neka konto om:</a:t>
            </a:r>
          </a:p>
          <a:p>
            <a:r>
              <a:rPr lang="sv-SE" dirty="0">
                <a:latin typeface="+mn-lt"/>
              </a:rPr>
              <a:t>Kraven enligt</a:t>
            </a:r>
            <a:r>
              <a:rPr lang="sv-SE" baseline="0" dirty="0">
                <a:latin typeface="+mn-lt"/>
              </a:rPr>
              <a:t> penningtvättsreglerna är inte uppfyllda (Identifiering av kund, uppge syftet med kontot, misstanke om penningtvätt).</a:t>
            </a:r>
          </a:p>
          <a:p>
            <a:endParaRPr lang="sv-SE" baseline="0" dirty="0">
              <a:latin typeface="+mn-lt"/>
            </a:endParaRPr>
          </a:p>
          <a:p>
            <a:r>
              <a:rPr lang="sv-SE" baseline="0" dirty="0">
                <a:latin typeface="+mn-lt"/>
              </a:rPr>
              <a:t>Särskilda skäl (tidigare ohederlighet mot banken, misstanke om risk för brottslig verksamhet).</a:t>
            </a:r>
          </a:p>
          <a:p>
            <a:endParaRPr lang="sv-SE" baseline="0" dirty="0">
              <a:latin typeface="+mn-lt"/>
            </a:endParaRPr>
          </a:p>
          <a:p>
            <a:r>
              <a:rPr lang="sv-SE" baseline="0" dirty="0">
                <a:latin typeface="+mn-lt"/>
              </a:rPr>
              <a:t>Faktablad ”Att bli bankkund” från Bankföreningen.</a:t>
            </a:r>
          </a:p>
          <a:p>
            <a:pPr marL="0" lvl="0" indent="0">
              <a:buFont typeface="Arial" panose="020B0604020202020204" pitchFamily="34" charset="0"/>
              <a:buNone/>
            </a:pPr>
            <a:endParaRPr lang="sv-SE" dirty="0">
              <a:latin typeface="+mn-lt"/>
            </a:endParaRPr>
          </a:p>
        </p:txBody>
      </p:sp>
      <p:sp>
        <p:nvSpPr>
          <p:cNvPr id="5" name="Platshållare för bildnummer 4"/>
          <p:cNvSpPr>
            <a:spLocks noGrp="1"/>
          </p:cNvSpPr>
          <p:nvPr>
            <p:ph type="sldNum" sz="quarter" idx="10"/>
          </p:nvPr>
        </p:nvSpPr>
        <p:spPr/>
        <p:txBody>
          <a:bodyPr/>
          <a:lstStyle/>
          <a:p>
            <a:fld id="{BAD38614-AFBD-4311-B0C4-DD92944A809E}" type="slidenum">
              <a:rPr lang="sv-SE" smtClean="0"/>
              <a:t>6</a:t>
            </a:fld>
            <a:endParaRPr lang="sv-SE"/>
          </a:p>
        </p:txBody>
      </p:sp>
    </p:spTree>
    <p:extLst>
      <p:ext uri="{BB962C8B-B14F-4D97-AF65-F5344CB8AC3E}">
        <p14:creationId xmlns:p14="http://schemas.microsoft.com/office/powerpoint/2010/main" val="209683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none" dirty="0">
                <a:solidFill>
                  <a:srgbClr val="000000"/>
                </a:solidFill>
                <a:latin typeface="+mn-lt"/>
                <a:ea typeface="Times New Roman"/>
                <a:cs typeface="Times New Roman"/>
              </a:rPr>
              <a:t>Särskilt svårt för bankerna beträffande</a:t>
            </a:r>
            <a:r>
              <a:rPr lang="sv-SE" sz="1200" u="none" baseline="0" dirty="0">
                <a:solidFill>
                  <a:srgbClr val="000000"/>
                </a:solidFill>
                <a:latin typeface="+mn-lt"/>
                <a:ea typeface="Times New Roman"/>
                <a:cs typeface="Times New Roman"/>
              </a:rPr>
              <a:t> asylsökande – saknar traditionella </a:t>
            </a:r>
            <a:br>
              <a:rPr lang="sv-SE" sz="1200" u="none" baseline="0" dirty="0">
                <a:solidFill>
                  <a:srgbClr val="000000"/>
                </a:solidFill>
                <a:latin typeface="+mn-lt"/>
                <a:ea typeface="Times New Roman"/>
                <a:cs typeface="Times New Roman"/>
              </a:rPr>
            </a:br>
            <a:r>
              <a:rPr lang="sv-SE" sz="1200" u="none" baseline="0" dirty="0">
                <a:solidFill>
                  <a:srgbClr val="000000"/>
                </a:solidFill>
                <a:latin typeface="+mn-lt"/>
                <a:ea typeface="Times New Roman"/>
                <a:cs typeface="Times New Roman"/>
              </a:rPr>
              <a:t>id-handlingar och kommer ibland från högriskländer.</a:t>
            </a:r>
          </a:p>
          <a:p>
            <a:endParaRPr lang="sv-SE" dirty="0">
              <a:latin typeface="+mn-lt"/>
            </a:endParaRPr>
          </a:p>
          <a:p>
            <a:r>
              <a:rPr lang="sv-SE" dirty="0">
                <a:latin typeface="+mn-lt"/>
              </a:rPr>
              <a:t>Överenskommelsen gäller asylsökande som har undantag från krav på arbetstillstånd – AT-UND.</a:t>
            </a:r>
          </a:p>
          <a:p>
            <a:endParaRPr lang="sv-SE" dirty="0">
              <a:latin typeface="+mn-lt"/>
            </a:endParaRPr>
          </a:p>
          <a:p>
            <a:r>
              <a:rPr lang="sv-SE" dirty="0">
                <a:latin typeface="+mn-lt"/>
              </a:rPr>
              <a:t>Den som har AT-UND har lämnat in vissa id-handlingar till Migrationsverket där</a:t>
            </a:r>
            <a:r>
              <a:rPr lang="sv-SE" baseline="0" dirty="0">
                <a:latin typeface="+mn-lt"/>
              </a:rPr>
              <a:t> de förvaras under asylprocessen.</a:t>
            </a:r>
          </a:p>
          <a:p>
            <a:endParaRPr lang="sv-SE" baseline="0" dirty="0">
              <a:latin typeface="+mn-lt"/>
            </a:endParaRPr>
          </a:p>
          <a:p>
            <a:r>
              <a:rPr lang="sv-SE" b="1" dirty="0">
                <a:latin typeface="+mn-lt"/>
              </a:rPr>
              <a:t>Uppfylla krav på kundkännedom genom</a:t>
            </a:r>
            <a:r>
              <a:rPr lang="sv-SE" dirty="0">
                <a:latin typeface="+mn-lt"/>
              </a:rPr>
              <a:t>:</a:t>
            </a:r>
          </a:p>
          <a:p>
            <a:pPr marL="342900" indent="-342900">
              <a:buFont typeface="Arial" panose="020B0604020202020204" pitchFamily="34" charset="0"/>
              <a:buChar char="•"/>
            </a:pPr>
            <a:r>
              <a:rPr lang="sv-SE" dirty="0">
                <a:latin typeface="+mn-lt"/>
              </a:rPr>
              <a:t>Principer för ID-kontrollen.</a:t>
            </a:r>
          </a:p>
          <a:p>
            <a:pPr marL="342900" indent="-342900">
              <a:buFont typeface="Arial" panose="020B0604020202020204" pitchFamily="34" charset="0"/>
              <a:buChar char="•"/>
            </a:pPr>
            <a:r>
              <a:rPr lang="sv-SE" dirty="0">
                <a:latin typeface="+mn-lt"/>
              </a:rPr>
              <a:t>Begränsat utbud av produkter och tjänster.</a:t>
            </a:r>
          </a:p>
          <a:p>
            <a:pPr marL="342900" indent="-342900">
              <a:buFont typeface="Arial" panose="020B0604020202020204" pitchFamily="34" charset="0"/>
              <a:buChar char="•"/>
            </a:pPr>
            <a:r>
              <a:rPr lang="sv-SE" dirty="0">
                <a:latin typeface="+mn-lt"/>
              </a:rPr>
              <a:t>Noggrannare kontroller och övervakning av transaktioner och affärsförbindelser.</a:t>
            </a:r>
          </a:p>
        </p:txBody>
      </p:sp>
      <p:sp>
        <p:nvSpPr>
          <p:cNvPr id="5" name="Platshållare för bildnummer 4"/>
          <p:cNvSpPr>
            <a:spLocks noGrp="1"/>
          </p:cNvSpPr>
          <p:nvPr>
            <p:ph type="sldNum" sz="quarter" idx="10"/>
          </p:nvPr>
        </p:nvSpPr>
        <p:spPr/>
        <p:txBody>
          <a:bodyPr/>
          <a:lstStyle/>
          <a:p>
            <a:fld id="{BAD38614-AFBD-4311-B0C4-DD92944A809E}" type="slidenum">
              <a:rPr lang="sv-SE" smtClean="0"/>
              <a:t>7</a:t>
            </a:fld>
            <a:endParaRPr lang="sv-SE"/>
          </a:p>
        </p:txBody>
      </p:sp>
    </p:spTree>
    <p:extLst>
      <p:ext uri="{BB962C8B-B14F-4D97-AF65-F5344CB8AC3E}">
        <p14:creationId xmlns:p14="http://schemas.microsoft.com/office/powerpoint/2010/main" val="77140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Migrationsverket har en särskild telefontjänst för bankerna.</a:t>
            </a:r>
            <a:endParaRPr lang="sv-SE" baseline="0" dirty="0">
              <a:latin typeface="+mn-lt"/>
            </a:endParaRPr>
          </a:p>
          <a:p>
            <a:endParaRPr lang="sv-SE" b="1" baseline="0" dirty="0">
              <a:latin typeface="+mn-lt"/>
            </a:endParaRPr>
          </a:p>
          <a:p>
            <a:r>
              <a:rPr lang="sv-SE" b="1" baseline="0" dirty="0">
                <a:latin typeface="+mn-lt"/>
              </a:rPr>
              <a:t>Banken ska kontrollera att LMA-kortet existerar och är giltigt</a:t>
            </a:r>
          </a:p>
          <a:p>
            <a:pPr marL="171450" indent="-171450">
              <a:buFont typeface="Arial" panose="020B0604020202020204" pitchFamily="34" charset="0"/>
              <a:buChar char="•"/>
            </a:pPr>
            <a:r>
              <a:rPr lang="sv-SE" baseline="0" dirty="0">
                <a:latin typeface="+mn-lt"/>
              </a:rPr>
              <a:t>Att kravet på undantag från arbetstillstånd är giltigt.</a:t>
            </a:r>
          </a:p>
          <a:p>
            <a:pPr marL="171450" indent="-171450">
              <a:buFont typeface="Arial" panose="020B0604020202020204" pitchFamily="34" charset="0"/>
              <a:buChar char="•"/>
            </a:pPr>
            <a:r>
              <a:rPr lang="sv-SE" baseline="0" dirty="0">
                <a:latin typeface="+mn-lt"/>
              </a:rPr>
              <a:t>Att den uppvisade vidimerade kopian av id-handlingen är registrerad hos Migrationsverket.</a:t>
            </a:r>
          </a:p>
          <a:p>
            <a:pPr marL="171450" indent="-171450">
              <a:buFont typeface="Arial" panose="020B0604020202020204" pitchFamily="34" charset="0"/>
              <a:buChar char="•"/>
            </a:pPr>
            <a:r>
              <a:rPr lang="sv-SE" baseline="0" dirty="0">
                <a:latin typeface="+mn-lt"/>
              </a:rPr>
              <a:t>Att kontrollera den vidimerade kopian av id-handlingen mot bild av originalhandlingen.</a:t>
            </a:r>
          </a:p>
        </p:txBody>
      </p:sp>
      <p:sp>
        <p:nvSpPr>
          <p:cNvPr id="5" name="Platshållare för bildnummer 4"/>
          <p:cNvSpPr>
            <a:spLocks noGrp="1"/>
          </p:cNvSpPr>
          <p:nvPr>
            <p:ph type="sldNum" sz="quarter" idx="10"/>
          </p:nvPr>
        </p:nvSpPr>
        <p:spPr/>
        <p:txBody>
          <a:bodyPr/>
          <a:lstStyle/>
          <a:p>
            <a:fld id="{BAD38614-AFBD-4311-B0C4-DD92944A809E}" type="slidenum">
              <a:rPr lang="sv-SE" smtClean="0"/>
              <a:t>8</a:t>
            </a:fld>
            <a:endParaRPr lang="sv-SE"/>
          </a:p>
        </p:txBody>
      </p:sp>
    </p:spTree>
    <p:extLst>
      <p:ext uri="{BB962C8B-B14F-4D97-AF65-F5344CB8AC3E}">
        <p14:creationId xmlns:p14="http://schemas.microsoft.com/office/powerpoint/2010/main" val="157868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är från år 2021 </a:t>
            </a:r>
            <a:r>
              <a:rPr lang="sv-SE" altLang="sv-SE" dirty="0" smtClean="0">
                <a:latin typeface="+mn-lt"/>
              </a:rPr>
              <a:t>är</a:t>
            </a:r>
            <a:br>
              <a:rPr lang="sv-SE" altLang="sv-SE" dirty="0" smtClean="0">
                <a:latin typeface="+mn-lt"/>
              </a:rPr>
            </a:br>
            <a:r>
              <a:rPr lang="sv-SE" altLang="sv-SE" dirty="0" smtClean="0">
                <a:latin typeface="+mn-lt"/>
              </a:rPr>
              <a:t>1 </a:t>
            </a:r>
            <a:r>
              <a:rPr lang="sv-SE" altLang="sv-SE" dirty="0">
                <a:latin typeface="+mn-lt"/>
              </a:rPr>
              <a:t>050 000 kronor.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insättningar, till exempel en köpeskilling från en husförsäljning,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a:t>
            </a:r>
            <a:br>
              <a:rPr lang="sv-SE" altLang="sv-SE" dirty="0">
                <a:latin typeface="+mn-lt"/>
              </a:rPr>
            </a:br>
            <a:r>
              <a:rPr lang="sv-SE" altLang="sv-SE" dirty="0">
                <a:latin typeface="+mn-lt"/>
              </a:rPr>
              <a:t>100 000 euro.</a:t>
            </a:r>
          </a:p>
          <a:p>
            <a:endParaRPr lang="sv-SE" dirty="0"/>
          </a:p>
        </p:txBody>
      </p:sp>
      <p:sp>
        <p:nvSpPr>
          <p:cNvPr id="5" name="Platshållare för bildnummer 4"/>
          <p:cNvSpPr>
            <a:spLocks noGrp="1"/>
          </p:cNvSpPr>
          <p:nvPr>
            <p:ph type="sldNum" sz="quarter" idx="10"/>
          </p:nvPr>
        </p:nvSpPr>
        <p:spPr/>
        <p:txBody>
          <a:bodyPr/>
          <a:lstStyle/>
          <a:p>
            <a:fld id="{BAD38614-AFBD-4311-B0C4-DD92944A809E}" type="slidenum">
              <a:rPr lang="sv-SE" smtClean="0"/>
              <a:t>9</a:t>
            </a:fld>
            <a:endParaRPr lang="sv-SE"/>
          </a:p>
        </p:txBody>
      </p:sp>
    </p:spTree>
    <p:extLst>
      <p:ext uri="{BB962C8B-B14F-4D97-AF65-F5344CB8AC3E}">
        <p14:creationId xmlns:p14="http://schemas.microsoft.com/office/powerpoint/2010/main" val="400895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441340"/>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536074"/>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Konsumenternas Bank- och finansbyrå</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661980" cy="937685"/>
          </a:xfrm>
          <a:prstGeom prst="rect">
            <a:avLst/>
          </a:prstGeom>
          <a:noFill/>
        </p:spPr>
        <p:txBody>
          <a:bodyPr wrap="square" rtlCol="0">
            <a:noAutofit/>
          </a:bodyPr>
          <a:lstStyle/>
          <a:p>
            <a:r>
              <a:rPr lang="sv-SE" sz="5600" dirty="0" smtClean="0">
                <a:solidFill>
                  <a:schemeClr val="bg1"/>
                </a:solidFill>
                <a:latin typeface="Calibri Light" panose="020F0302020204030204" pitchFamily="34" charset="0"/>
                <a:ea typeface="Arial" charset="0"/>
                <a:cs typeface="Calibri Light" panose="020F0302020204030204" pitchFamily="34" charset="0"/>
              </a:rPr>
              <a:t>Bankfrågor och bedrägerier</a:t>
            </a:r>
            <a:endParaRPr lang="sv-SE" sz="5600" dirty="0">
              <a:solidFill>
                <a:schemeClr val="bg1"/>
              </a:solidFill>
              <a:latin typeface="Calibri Light" panose="020F0302020204030204" pitchFamily="34" charset="0"/>
              <a:ea typeface="Arial" charset="0"/>
              <a:cs typeface="Calibri Light" panose="020F0302020204030204" pitchFamily="34" charset="0"/>
            </a:endParaRP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5" y="6169025"/>
            <a:ext cx="2252474" cy="291432"/>
          </a:xfrm>
          <a:prstGeom prst="rect">
            <a:avLst/>
          </a:prstGeom>
          <a:solidFill>
            <a:srgbClr val="A4D8E2"/>
          </a:solidFill>
        </p:spPr>
        <p:txBody>
          <a:bodyPr wrap="square" rtlCol="0" anchor="ctr" anchorCtr="0">
            <a:noAutofit/>
          </a:bodyPr>
          <a:lstStyle/>
          <a:p>
            <a:pPr marL="44450" indent="-44450"/>
            <a:r>
              <a:rPr lang="sv-SE" sz="1200" dirty="0" smtClean="0">
                <a:solidFill>
                  <a:schemeClr val="bg1"/>
                </a:solidFill>
                <a:latin typeface="+mj-lt"/>
                <a:ea typeface="Arial" charset="0"/>
                <a:cs typeface="Arial" charset="0"/>
              </a:rPr>
              <a:t>BANKFRÅGOR OCH BEDRÄGERIER</a:t>
            </a:r>
            <a:endParaRPr lang="sv-SE" sz="1200" dirty="0">
              <a:solidFill>
                <a:schemeClr val="bg1"/>
              </a:solidFill>
              <a:latin typeface="+mj-lt"/>
              <a:ea typeface="Arial" charset="0"/>
              <a:cs typeface="Arial" charset="0"/>
            </a:endParaRP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14622"/>
            <a:ext cx="6082146" cy="6843378"/>
          </a:xfrm>
          <a:prstGeom prst="rect">
            <a:avLst/>
          </a:prstGeom>
        </p:spPr>
      </p:pic>
      <p:sp>
        <p:nvSpPr>
          <p:cNvPr id="5" name="textruta 4"/>
          <p:cNvSpPr txBox="1"/>
          <p:nvPr/>
        </p:nvSpPr>
        <p:spPr>
          <a:xfrm>
            <a:off x="938572" y="1524000"/>
            <a:ext cx="4259964" cy="48768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Sparkonto utan insättningsgaranti</a:t>
            </a:r>
          </a:p>
        </p:txBody>
      </p:sp>
      <p:sp>
        <p:nvSpPr>
          <p:cNvPr id="6" name="textruta 5"/>
          <p:cNvSpPr txBox="1"/>
          <p:nvPr/>
        </p:nvSpPr>
        <p:spPr>
          <a:xfrm>
            <a:off x="745730" y="2479772"/>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Sparkassor</a:t>
            </a:r>
          </a:p>
          <a:p>
            <a:pPr>
              <a:tabLst>
                <a:tab pos="214313" algn="l"/>
              </a:tabLst>
            </a:pPr>
            <a:r>
              <a:rPr lang="sv-SE" sz="2000" dirty="0">
                <a:latin typeface="+mj-lt"/>
                <a:ea typeface="Arial" charset="0"/>
                <a:cs typeface="Arial" charset="0"/>
              </a:rPr>
              <a:t>	- Ej insättningsgaranti</a:t>
            </a:r>
          </a:p>
          <a:p>
            <a:pPr>
              <a:tabLst>
                <a:tab pos="214313" algn="l"/>
              </a:tabLst>
            </a:pPr>
            <a:r>
              <a:rPr lang="sv-SE" sz="2000" dirty="0">
                <a:latin typeface="+mj-lt"/>
                <a:ea typeface="Arial" charset="0"/>
                <a:cs typeface="Arial" charset="0"/>
              </a:rPr>
              <a:t>	- Max 50 000 kr</a:t>
            </a:r>
          </a:p>
          <a:p>
            <a:pPr>
              <a:tabLst>
                <a:tab pos="214313" algn="l"/>
              </a:tabLst>
            </a:pPr>
            <a:endParaRPr lang="sv-SE" sz="2000" dirty="0">
              <a:latin typeface="+mj-lt"/>
              <a:ea typeface="Arial" charset="0"/>
              <a:cs typeface="Arial" charset="0"/>
            </a:endParaRPr>
          </a:p>
          <a:p>
            <a:pPr>
              <a:tabLst>
                <a:tab pos="214313" algn="l"/>
              </a:tabLst>
            </a:pPr>
            <a:endParaRPr lang="sv-SE" sz="2000" dirty="0">
              <a:latin typeface="+mj-lt"/>
              <a:ea typeface="Arial" charset="0"/>
              <a:cs typeface="Arial" charset="0"/>
            </a:endParaRPr>
          </a:p>
          <a:p>
            <a:pPr marL="342900" indent="-342900">
              <a:buFont typeface="Arial" panose="020B0604020202020204" pitchFamily="34" charset="0"/>
              <a:buChar char="•"/>
              <a:tabLst>
                <a:tab pos="214313" algn="l"/>
              </a:tabLst>
            </a:pPr>
            <a:endParaRPr lang="sv-SE" sz="2000" dirty="0">
              <a:latin typeface="+mj-lt"/>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574564"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38206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18506"/>
            <a:ext cx="6108191" cy="6857998"/>
          </a:xfrm>
          <a:prstGeom prst="rect">
            <a:avLst/>
          </a:prstGeom>
        </p:spPr>
      </p:pic>
      <p:sp>
        <p:nvSpPr>
          <p:cNvPr id="14" name="textruta 13"/>
          <p:cNvSpPr txBox="1"/>
          <p:nvPr/>
        </p:nvSpPr>
        <p:spPr>
          <a:xfrm>
            <a:off x="7079868" y="1270481"/>
            <a:ext cx="3960666" cy="47123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Lån och krediter</a:t>
            </a:r>
          </a:p>
        </p:txBody>
      </p:sp>
      <p:sp>
        <p:nvSpPr>
          <p:cNvPr id="15" name="textruta 14"/>
          <p:cNvSpPr txBox="1"/>
          <p:nvPr/>
        </p:nvSpPr>
        <p:spPr>
          <a:xfrm>
            <a:off x="6855841" y="1788654"/>
            <a:ext cx="4900730"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Räntan individuell</a:t>
            </a:r>
          </a:p>
          <a:p>
            <a:pPr>
              <a:tabLst>
                <a:tab pos="214313" algn="l"/>
              </a:tabLst>
            </a:pPr>
            <a:r>
              <a:rPr lang="sv-SE" sz="2000" dirty="0">
                <a:latin typeface="+mj-lt"/>
                <a:ea typeface="Arial" charset="0"/>
                <a:cs typeface="Arial" charset="0"/>
              </a:rPr>
              <a:t>•	Höga räntor, höga avgifter</a:t>
            </a:r>
            <a:br>
              <a:rPr lang="sv-SE" sz="2000" dirty="0">
                <a:latin typeface="+mj-lt"/>
                <a:ea typeface="Arial" charset="0"/>
                <a:cs typeface="Arial" charset="0"/>
              </a:rPr>
            </a:br>
            <a:r>
              <a:rPr lang="sv-SE" sz="2000" dirty="0">
                <a:latin typeface="+mj-lt"/>
                <a:ea typeface="Arial" charset="0"/>
                <a:cs typeface="Arial" charset="0"/>
              </a:rPr>
              <a:t>•	Krångliga villkor</a:t>
            </a:r>
          </a:p>
          <a:p>
            <a:pPr>
              <a:tabLst>
                <a:tab pos="214313" algn="l"/>
              </a:tabLst>
            </a:pPr>
            <a:r>
              <a:rPr lang="sv-SE" sz="2000" dirty="0">
                <a:latin typeface="+mj-lt"/>
                <a:ea typeface="Arial" charset="0"/>
                <a:cs typeface="Arial" charset="0"/>
              </a:rPr>
              <a:t>•	Kreditprövning</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83272" cy="167472"/>
          </a:xfrm>
          <a:prstGeom prst="rect">
            <a:avLst/>
          </a:prstGeom>
          <a:solidFill>
            <a:srgbClr val="A4D8E2"/>
          </a:solidFill>
        </p:spPr>
        <p:txBody>
          <a:bodyPr wrap="square" rtlCol="0" anchor="ctr" anchorCtr="0">
            <a:noAutofit/>
          </a:bodyPr>
          <a:lstStyle/>
          <a:p>
            <a:pPr marL="44450" indent="-44450"/>
            <a:r>
              <a:rPr lang="sv-SE" sz="800" dirty="0" smtClean="0">
                <a:solidFill>
                  <a:schemeClr val="bg1"/>
                </a:solidFill>
                <a:ea typeface="Arial" charset="0"/>
                <a:cs typeface="Arial" charset="0"/>
              </a:rPr>
              <a:t>BANKFRÅGOR OCH BEDRÄGERIER</a:t>
            </a:r>
            <a:endParaRPr lang="sv-SE" sz="800" dirty="0">
              <a:solidFill>
                <a:schemeClr val="bg1"/>
              </a:solidFill>
              <a:ea typeface="Arial" charset="0"/>
              <a:cs typeface="Arial" charset="0"/>
            </a:endParaRPr>
          </a:p>
        </p:txBody>
      </p:sp>
    </p:spTree>
    <p:extLst>
      <p:ext uri="{BB962C8B-B14F-4D97-AF65-F5344CB8AC3E}">
        <p14:creationId xmlns:p14="http://schemas.microsoft.com/office/powerpoint/2010/main" val="34957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0"/>
            <a:ext cx="6108191" cy="6858000"/>
          </a:xfrm>
          <a:prstGeom prst="rect">
            <a:avLst/>
          </a:prstGeom>
        </p:spPr>
      </p:pic>
      <p:sp>
        <p:nvSpPr>
          <p:cNvPr id="14" name="textruta 13"/>
          <p:cNvSpPr txBox="1"/>
          <p:nvPr/>
        </p:nvSpPr>
        <p:spPr>
          <a:xfrm>
            <a:off x="7079868" y="1557867"/>
            <a:ext cx="3960666" cy="47123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Nya regler för snabblån/SMS-lån</a:t>
            </a:r>
          </a:p>
        </p:txBody>
      </p:sp>
      <p:sp>
        <p:nvSpPr>
          <p:cNvPr id="15" name="textruta 14"/>
          <p:cNvSpPr txBox="1"/>
          <p:nvPr/>
        </p:nvSpPr>
        <p:spPr>
          <a:xfrm>
            <a:off x="6855841" y="2472522"/>
            <a:ext cx="4355211"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Högkostnadskrediter -  </a:t>
            </a:r>
            <a:br>
              <a:rPr lang="sv-SE" sz="2000" dirty="0">
                <a:latin typeface="+mj-lt"/>
                <a:ea typeface="Arial" charset="0"/>
                <a:cs typeface="Arial" charset="0"/>
              </a:rPr>
            </a:br>
            <a:r>
              <a:rPr lang="sv-SE" sz="2000" dirty="0">
                <a:latin typeface="+mj-lt"/>
                <a:ea typeface="Arial" charset="0"/>
                <a:cs typeface="Arial" charset="0"/>
              </a:rPr>
              <a:t>(effektiv ränta över 30 %)</a:t>
            </a:r>
            <a:br>
              <a:rPr lang="sv-SE" sz="2000" dirty="0">
                <a:latin typeface="+mj-lt"/>
                <a:ea typeface="Arial" charset="0"/>
                <a:cs typeface="Arial" charset="0"/>
              </a:rPr>
            </a:br>
            <a:r>
              <a:rPr lang="sv-SE" sz="2000" dirty="0">
                <a:latin typeface="+mj-lt"/>
                <a:ea typeface="Arial" charset="0"/>
                <a:cs typeface="Arial" charset="0"/>
              </a:rPr>
              <a:t>	- Räntetak 40%</a:t>
            </a:r>
            <a:br>
              <a:rPr lang="sv-SE" sz="2000" dirty="0">
                <a:latin typeface="+mj-lt"/>
                <a:ea typeface="Arial" charset="0"/>
                <a:cs typeface="Arial" charset="0"/>
              </a:rPr>
            </a:br>
            <a:r>
              <a:rPr lang="sv-SE" sz="2000" dirty="0">
                <a:latin typeface="+mj-lt"/>
                <a:ea typeface="Arial" charset="0"/>
                <a:cs typeface="Arial" charset="0"/>
              </a:rPr>
              <a:t>	- Kostnadstak (dubbla lånesumman)</a:t>
            </a:r>
            <a:br>
              <a:rPr lang="sv-SE" sz="2000" dirty="0">
                <a:latin typeface="+mj-lt"/>
                <a:ea typeface="Arial" charset="0"/>
                <a:cs typeface="Arial" charset="0"/>
              </a:rPr>
            </a:br>
            <a:r>
              <a:rPr lang="sv-SE" sz="2000" dirty="0">
                <a:latin typeface="+mj-lt"/>
                <a:ea typeface="Arial" charset="0"/>
                <a:cs typeface="Arial" charset="0"/>
              </a:rPr>
              <a:t>	- Förlänga krediten bara en gång</a:t>
            </a:r>
          </a:p>
          <a:p>
            <a:pPr>
              <a:tabLst>
                <a:tab pos="214313" algn="l"/>
              </a:tabLst>
            </a:pPr>
            <a:endParaRPr lang="sv-SE" sz="2000" dirty="0">
              <a:latin typeface="+mj-lt"/>
              <a:ea typeface="Arial" charset="0"/>
              <a:cs typeface="Arial"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83272" cy="167472"/>
          </a:xfrm>
          <a:prstGeom prst="rect">
            <a:avLst/>
          </a:prstGeom>
          <a:solidFill>
            <a:srgbClr val="A4D8E2"/>
          </a:solidFill>
        </p:spPr>
        <p:txBody>
          <a:bodyPr wrap="square" rtlCol="0" anchor="ctr" anchorCtr="0">
            <a:noAutofit/>
          </a:bodyPr>
          <a:lstStyle/>
          <a:p>
            <a:pPr marL="44450" indent="-44450"/>
            <a:r>
              <a:rPr lang="sv-SE" sz="800" dirty="0" smtClean="0">
                <a:solidFill>
                  <a:schemeClr val="bg1"/>
                </a:solidFill>
                <a:ea typeface="Arial" charset="0"/>
                <a:cs typeface="Arial" charset="0"/>
              </a:rPr>
              <a:t>BANKFRÅGOR OCH BEDRÄGERIER</a:t>
            </a:r>
            <a:endParaRPr lang="sv-SE" sz="800" dirty="0">
              <a:solidFill>
                <a:schemeClr val="bg1"/>
              </a:solidFill>
              <a:ea typeface="Arial" charset="0"/>
              <a:cs typeface="Arial" charset="0"/>
            </a:endParaRPr>
          </a:p>
        </p:txBody>
      </p:sp>
    </p:spTree>
    <p:extLst>
      <p:ext uri="{BB962C8B-B14F-4D97-AF65-F5344CB8AC3E}">
        <p14:creationId xmlns:p14="http://schemas.microsoft.com/office/powerpoint/2010/main" val="251125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1"/>
            <a:ext cx="6108191" cy="6932022"/>
          </a:xfrm>
          <a:prstGeom prst="rect">
            <a:avLst/>
          </a:prstGeom>
        </p:spPr>
      </p:pic>
      <p:sp>
        <p:nvSpPr>
          <p:cNvPr id="14" name="textruta 13"/>
          <p:cNvSpPr txBox="1"/>
          <p:nvPr/>
        </p:nvSpPr>
        <p:spPr>
          <a:xfrm>
            <a:off x="7079868" y="1270481"/>
            <a:ext cx="3960666" cy="47123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Lån och krediter</a:t>
            </a:r>
            <a:br>
              <a:rPr lang="sv-SE" sz="2800" b="1" dirty="0">
                <a:latin typeface="Calibri" panose="020F0502020204030204" pitchFamily="34" charset="0"/>
                <a:ea typeface="Arial" charset="0"/>
                <a:cs typeface="Calibri" panose="020F0502020204030204" pitchFamily="34" charset="0"/>
              </a:rPr>
            </a:br>
            <a:r>
              <a:rPr lang="sv-SE" sz="2800" b="1" dirty="0">
                <a:latin typeface="Calibri" panose="020F0502020204030204" pitchFamily="34" charset="0"/>
                <a:ea typeface="Arial" charset="0"/>
                <a:cs typeface="Calibri" panose="020F0502020204030204" pitchFamily="34" charset="0"/>
              </a:rPr>
              <a:t>- kreditprövning</a:t>
            </a:r>
          </a:p>
        </p:txBody>
      </p:sp>
      <p:sp>
        <p:nvSpPr>
          <p:cNvPr id="15" name="textruta 14"/>
          <p:cNvSpPr txBox="1"/>
          <p:nvPr/>
        </p:nvSpPr>
        <p:spPr>
          <a:xfrm>
            <a:off x="6855841" y="2239320"/>
            <a:ext cx="4900730"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Konsumentkreditlagen</a:t>
            </a:r>
          </a:p>
          <a:p>
            <a:pPr>
              <a:tabLst>
                <a:tab pos="214313" algn="l"/>
              </a:tabLst>
            </a:pPr>
            <a:r>
              <a:rPr lang="sv-SE" sz="2000" dirty="0">
                <a:latin typeface="+mj-lt"/>
                <a:ea typeface="Arial" charset="0"/>
                <a:cs typeface="Arial" charset="0"/>
              </a:rPr>
              <a:t>•	Näringsidkaren ska pröva konsumentens 	ekonomiska förutsättningar att fullgöra 	kreditavtalet.</a:t>
            </a:r>
          </a:p>
          <a:p>
            <a:pPr>
              <a:tabLst>
                <a:tab pos="214313" algn="l"/>
              </a:tabLst>
            </a:pPr>
            <a:r>
              <a:rPr lang="sv-SE" sz="2000" dirty="0">
                <a:latin typeface="+mj-lt"/>
                <a:ea typeface="Arial" charset="0"/>
                <a:cs typeface="Arial" charset="0"/>
              </a:rPr>
              <a:t>•	Kreditprövningen ska grunda sig på 	tillräckliga uppgifter om konsumentens 	ekonomiska förhållanden.</a:t>
            </a:r>
          </a:p>
          <a:p>
            <a:pPr>
              <a:tabLst>
                <a:tab pos="214313" algn="l"/>
              </a:tabLst>
            </a:pPr>
            <a:r>
              <a:rPr lang="sv-SE" sz="2000" dirty="0">
                <a:latin typeface="+mj-lt"/>
                <a:ea typeface="Arial" charset="0"/>
                <a:cs typeface="Arial" charset="0"/>
              </a:rPr>
              <a:t>•	</a:t>
            </a:r>
            <a:r>
              <a:rPr lang="sv-SE" sz="2000" b="1" dirty="0">
                <a:latin typeface="+mj-lt"/>
                <a:ea typeface="Arial" charset="0"/>
                <a:cs typeface="Arial" charset="0"/>
              </a:rPr>
              <a:t>Krediten får beviljas endast om 	konsumenten har ekonomiska 	förutsättningar att fullgöra sitt åtagande.</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74564" cy="167472"/>
          </a:xfrm>
          <a:prstGeom prst="rect">
            <a:avLst/>
          </a:prstGeom>
          <a:solidFill>
            <a:srgbClr val="A4D8E2"/>
          </a:solidFill>
        </p:spPr>
        <p:txBody>
          <a:bodyPr wrap="square" rtlCol="0" anchor="ctr" anchorCtr="0">
            <a:noAutofit/>
          </a:bodyPr>
          <a:lstStyle/>
          <a:p>
            <a:pPr marL="44450" indent="-44450"/>
            <a:r>
              <a:rPr lang="sv-SE" sz="800" dirty="0" smtClean="0">
                <a:solidFill>
                  <a:schemeClr val="bg1"/>
                </a:solidFill>
                <a:ea typeface="Arial" charset="0"/>
                <a:cs typeface="Arial" charset="0"/>
              </a:rPr>
              <a:t>BANKFRÅGOR OCH BEDRÄGERIER</a:t>
            </a:r>
            <a:endParaRPr lang="sv-SE" sz="800" dirty="0">
              <a:solidFill>
                <a:schemeClr val="bg1"/>
              </a:solidFill>
              <a:ea typeface="Arial" charset="0"/>
              <a:cs typeface="Arial" charset="0"/>
            </a:endParaRPr>
          </a:p>
        </p:txBody>
      </p:sp>
    </p:spTree>
    <p:extLst>
      <p:ext uri="{BB962C8B-B14F-4D97-AF65-F5344CB8AC3E}">
        <p14:creationId xmlns:p14="http://schemas.microsoft.com/office/powerpoint/2010/main" val="331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5" cy="6858000"/>
          </a:xfrm>
          <a:prstGeom prst="rect">
            <a:avLst/>
          </a:prstGeom>
        </p:spPr>
      </p:pic>
      <p:sp>
        <p:nvSpPr>
          <p:cNvPr id="5" name="textruta 4"/>
          <p:cNvSpPr txBox="1"/>
          <p:nvPr/>
        </p:nvSpPr>
        <p:spPr>
          <a:xfrm>
            <a:off x="938572" y="1524000"/>
            <a:ext cx="4259964" cy="48768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Lån och krediter</a:t>
            </a:r>
          </a:p>
          <a:p>
            <a:r>
              <a:rPr lang="sv-SE" sz="2800" b="1" dirty="0">
                <a:latin typeface="Calibri" panose="020F0502020204030204" pitchFamily="34" charset="0"/>
                <a:ea typeface="Arial" charset="0"/>
                <a:cs typeface="Calibri" panose="020F0502020204030204" pitchFamily="34" charset="0"/>
              </a:rPr>
              <a:t>- bristande kreditprövning</a:t>
            </a:r>
          </a:p>
        </p:txBody>
      </p:sp>
      <p:sp>
        <p:nvSpPr>
          <p:cNvPr id="6" name="textruta 5"/>
          <p:cNvSpPr txBox="1"/>
          <p:nvPr/>
        </p:nvSpPr>
        <p:spPr>
          <a:xfrm>
            <a:off x="736205" y="2488477"/>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Nedsättning av skuld i undantagsfall.</a:t>
            </a:r>
            <a:br>
              <a:rPr lang="sv-SE" sz="2000" dirty="0">
                <a:latin typeface="+mj-lt"/>
                <a:ea typeface="Arial" charset="0"/>
                <a:cs typeface="Arial" charset="0"/>
              </a:rPr>
            </a:br>
            <a:r>
              <a:rPr lang="sv-SE" sz="2000" dirty="0">
                <a:latin typeface="+mj-lt"/>
                <a:ea typeface="Arial" charset="0"/>
                <a:cs typeface="Arial" charset="0"/>
              </a:rPr>
              <a:t>    - Normalt väl insatt i den egna  	ekonomin</a:t>
            </a:r>
            <a:br>
              <a:rPr lang="sv-SE" sz="2000" dirty="0">
                <a:latin typeface="+mj-lt"/>
                <a:ea typeface="Arial" charset="0"/>
                <a:cs typeface="Arial" charset="0"/>
              </a:rPr>
            </a:br>
            <a:r>
              <a:rPr lang="sv-SE" sz="2000" dirty="0">
                <a:latin typeface="+mj-lt"/>
                <a:ea typeface="Arial" charset="0"/>
                <a:cs typeface="Arial" charset="0"/>
              </a:rPr>
              <a:t>	- Kan själv bedöma om han eller hon 	klarar av krediten</a:t>
            </a:r>
            <a:br>
              <a:rPr lang="sv-SE" sz="2000" dirty="0">
                <a:latin typeface="+mj-lt"/>
                <a:ea typeface="Arial" charset="0"/>
                <a:cs typeface="Arial" charset="0"/>
              </a:rPr>
            </a:br>
            <a:r>
              <a:rPr lang="sv-SE" sz="2000" dirty="0">
                <a:latin typeface="+mj-lt"/>
                <a:ea typeface="Arial" charset="0"/>
                <a:cs typeface="Arial" charset="0"/>
              </a:rPr>
              <a:t>	- Bestämmer själv över ekonomiska</a:t>
            </a:r>
          </a:p>
          <a:p>
            <a:pPr>
              <a:tabLst>
                <a:tab pos="214313" algn="l"/>
              </a:tabLst>
            </a:pPr>
            <a:r>
              <a:rPr lang="sv-SE" sz="2000" dirty="0">
                <a:latin typeface="+mj-lt"/>
                <a:ea typeface="Arial" charset="0"/>
                <a:cs typeface="Arial" charset="0"/>
              </a:rPr>
              <a:t>	resurser och vilken risk han eller hon 	vill ta</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574564" cy="167472"/>
          </a:xfrm>
          <a:prstGeom prst="rect">
            <a:avLst/>
          </a:prstGeom>
          <a:solidFill>
            <a:srgbClr val="A4D8E2"/>
          </a:solidFill>
        </p:spPr>
        <p:txBody>
          <a:bodyPr wrap="square" rtlCol="0" anchor="ctr" anchorCtr="0">
            <a:noAutofit/>
          </a:bodyPr>
          <a:lstStyle/>
          <a:p>
            <a:pPr marL="44450" indent="-44450"/>
            <a:r>
              <a:rPr lang="sv-SE" sz="80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14617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5" cy="6858000"/>
          </a:xfrm>
          <a:prstGeom prst="rect">
            <a:avLst/>
          </a:prstGeom>
        </p:spPr>
      </p:pic>
      <p:sp>
        <p:nvSpPr>
          <p:cNvPr id="5" name="textruta 4"/>
          <p:cNvSpPr txBox="1"/>
          <p:nvPr/>
        </p:nvSpPr>
        <p:spPr>
          <a:xfrm>
            <a:off x="938572" y="1524000"/>
            <a:ext cx="4259964" cy="48768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Bedrägerier</a:t>
            </a:r>
          </a:p>
        </p:txBody>
      </p:sp>
      <p:sp>
        <p:nvSpPr>
          <p:cNvPr id="6" name="textruta 5"/>
          <p:cNvSpPr txBox="1"/>
          <p:nvPr/>
        </p:nvSpPr>
        <p:spPr>
          <a:xfrm>
            <a:off x="745730" y="2068831"/>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Bluffsamtal</a:t>
            </a:r>
          </a:p>
          <a:p>
            <a:pPr>
              <a:tabLst>
                <a:tab pos="214313" algn="l"/>
              </a:tabLst>
            </a:pPr>
            <a:r>
              <a:rPr lang="sv-SE" sz="2000" dirty="0">
                <a:latin typeface="+mj-lt"/>
                <a:ea typeface="Arial" charset="0"/>
                <a:cs typeface="Arial" charset="0"/>
              </a:rPr>
              <a:t>• Bluffmejl</a:t>
            </a:r>
          </a:p>
          <a:p>
            <a:pPr>
              <a:tabLst>
                <a:tab pos="214313" algn="l"/>
              </a:tabLst>
            </a:pPr>
            <a:r>
              <a:rPr lang="sv-SE" sz="2000" dirty="0">
                <a:latin typeface="+mj-lt"/>
                <a:ea typeface="Arial" charset="0"/>
                <a:cs typeface="Arial" charset="0"/>
              </a:rPr>
              <a:t>• Investeringsbedrägerier</a:t>
            </a:r>
          </a:p>
          <a:p>
            <a:pPr>
              <a:tabLst>
                <a:tab pos="214313" algn="l"/>
              </a:tabLst>
            </a:pPr>
            <a:r>
              <a:rPr lang="sv-SE" sz="2000" dirty="0">
                <a:latin typeface="+mj-lt"/>
                <a:ea typeface="Arial" charset="0"/>
                <a:cs typeface="Arial" charset="0"/>
              </a:rPr>
              <a:t>• Abonnemangsfällan</a:t>
            </a:r>
          </a:p>
          <a:p>
            <a:pPr>
              <a:tabLst>
                <a:tab pos="214313" algn="l"/>
              </a:tabLst>
            </a:pPr>
            <a:r>
              <a:rPr lang="sv-SE" sz="2000" dirty="0">
                <a:latin typeface="+mj-lt"/>
                <a:ea typeface="Arial" charset="0"/>
                <a:cs typeface="Arial" charset="0"/>
              </a:rPr>
              <a:t>• Skimning</a:t>
            </a:r>
          </a:p>
          <a:p>
            <a:pPr>
              <a:lnSpc>
                <a:spcPts val="3000"/>
              </a:lnSpc>
            </a:pPr>
            <a:endParaRPr lang="sv-SE" sz="2000" dirty="0">
              <a:latin typeface="+mj-lt"/>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583272"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41889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7709040"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Koder till kort, </a:t>
            </a:r>
            <a:r>
              <a:rPr lang="sv-SE" sz="2000" dirty="0" err="1">
                <a:latin typeface="+mj-lt"/>
                <a:ea typeface="Arial" charset="0"/>
                <a:cs typeface="Arial" charset="0"/>
              </a:rPr>
              <a:t>BankID</a:t>
            </a:r>
            <a:r>
              <a:rPr lang="sv-SE" sz="2000" dirty="0">
                <a:latin typeface="+mj-lt"/>
                <a:ea typeface="Arial" charset="0"/>
                <a:cs typeface="Arial" charset="0"/>
              </a:rPr>
              <a:t>, inloggningsdosa är </a:t>
            </a:r>
            <a:r>
              <a:rPr lang="sv-SE" sz="2000" b="1" dirty="0">
                <a:latin typeface="+mj-lt"/>
                <a:ea typeface="Arial" charset="0"/>
                <a:cs typeface="Arial" charset="0"/>
              </a:rPr>
              <a:t>personliga</a:t>
            </a:r>
            <a:r>
              <a:rPr lang="sv-SE" sz="2000" dirty="0">
                <a:latin typeface="+mj-lt"/>
                <a:ea typeface="Arial" charset="0"/>
                <a:cs typeface="Arial" charset="0"/>
              </a:rPr>
              <a:t>. Du ska:</a:t>
            </a:r>
          </a:p>
          <a:p>
            <a:pPr marL="342900" indent="-342900">
              <a:buFontTx/>
              <a:buChar char="-"/>
            </a:pPr>
            <a:r>
              <a:rPr lang="sv-SE" sz="2000" dirty="0">
                <a:latin typeface="+mj-lt"/>
                <a:ea typeface="Arial" charset="0"/>
                <a:cs typeface="Arial" charset="0"/>
              </a:rPr>
              <a:t>Hålla uppsikt över kort, dosor med mera.</a:t>
            </a:r>
          </a:p>
          <a:p>
            <a:pPr marL="342900" indent="-342900">
              <a:buFontTx/>
              <a:buChar char="-"/>
            </a:pPr>
            <a:r>
              <a:rPr lang="sv-SE" sz="2000" dirty="0">
                <a:latin typeface="+mj-lt"/>
                <a:ea typeface="Arial" charset="0"/>
                <a:cs typeface="Arial" charset="0"/>
              </a:rPr>
              <a:t>Skydda koder</a:t>
            </a:r>
          </a:p>
          <a:p>
            <a:pPr marL="342900" indent="-342900">
              <a:buFontTx/>
              <a:buChar char="-"/>
            </a:pPr>
            <a:r>
              <a:rPr lang="sv-SE" sz="2000" dirty="0">
                <a:latin typeface="+mj-lt"/>
                <a:ea typeface="Arial" charset="0"/>
                <a:cs typeface="Arial" charset="0"/>
              </a:rPr>
              <a:t>Spärra skyndsamt</a:t>
            </a:r>
          </a:p>
          <a:p>
            <a:pPr marL="185738" indent="-185738">
              <a:buFont typeface="Arial" panose="020B0604020202020204" pitchFamily="34" charset="0"/>
              <a:buChar char="•"/>
            </a:pPr>
            <a:r>
              <a:rPr lang="sv-SE" sz="2000" dirty="0">
                <a:latin typeface="+mj-lt"/>
                <a:ea typeface="Arial" charset="0"/>
                <a:cs typeface="Arial" charset="0"/>
              </a:rPr>
              <a:t>Du kan ibland själv få stå för obehöriga transaktioner:</a:t>
            </a:r>
          </a:p>
          <a:p>
            <a:pPr marL="342900" indent="-342900">
              <a:buFontTx/>
              <a:buChar char="-"/>
            </a:pPr>
            <a:r>
              <a:rPr lang="sv-SE" sz="2000" dirty="0">
                <a:latin typeface="+mj-lt"/>
                <a:ea typeface="Arial" charset="0"/>
                <a:cs typeface="Arial" charset="0"/>
              </a:rPr>
              <a:t>Om din kod har använts är </a:t>
            </a:r>
            <a:r>
              <a:rPr lang="sv-SE" sz="2000" b="1" dirty="0">
                <a:latin typeface="+mj-lt"/>
                <a:ea typeface="Arial" charset="0"/>
                <a:cs typeface="Arial" charset="0"/>
              </a:rPr>
              <a:t>självrisken</a:t>
            </a:r>
            <a:r>
              <a:rPr lang="sv-SE" sz="2000" dirty="0">
                <a:latin typeface="+mj-lt"/>
                <a:ea typeface="Arial" charset="0"/>
                <a:cs typeface="Arial" charset="0"/>
              </a:rPr>
              <a:t> 400 kr</a:t>
            </a:r>
          </a:p>
          <a:p>
            <a:pPr marL="342900" indent="-342900">
              <a:buFontTx/>
              <a:buChar char="-"/>
            </a:pPr>
            <a:r>
              <a:rPr lang="sv-SE" sz="2000" dirty="0">
                <a:latin typeface="+mj-lt"/>
                <a:ea typeface="Arial" charset="0"/>
                <a:cs typeface="Arial" charset="0"/>
              </a:rPr>
              <a:t>Om du varit </a:t>
            </a:r>
            <a:r>
              <a:rPr lang="sv-SE" sz="2000" b="1" dirty="0">
                <a:latin typeface="+mj-lt"/>
                <a:ea typeface="Arial" charset="0"/>
                <a:cs typeface="Arial" charset="0"/>
              </a:rPr>
              <a:t>grovt oaktsam </a:t>
            </a:r>
            <a:r>
              <a:rPr lang="sv-SE" sz="2000" dirty="0">
                <a:latin typeface="+mj-lt"/>
                <a:ea typeface="Arial" charset="0"/>
                <a:cs typeface="Arial" charset="0"/>
              </a:rPr>
              <a:t>får du stå för max 12 000 kr</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Obehöriga transaktioner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91982"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354712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7709040" cy="1374500"/>
          </a:xfrm>
          <a:prstGeom prst="rect">
            <a:avLst/>
          </a:prstGeom>
          <a:noFill/>
        </p:spPr>
        <p:txBody>
          <a:bodyPr wrap="square" rtlCol="0" anchor="t">
            <a:noAutofit/>
          </a:bodyPr>
          <a:lstStyle/>
          <a:p>
            <a:r>
              <a:rPr lang="sv-SE" sz="2000" dirty="0">
                <a:latin typeface="+mj-lt"/>
                <a:ea typeface="Arial" charset="0"/>
                <a:cs typeface="Arial" charset="0"/>
              </a:rPr>
              <a:t>1. Rådgivaren/Banktjänstemannen</a:t>
            </a:r>
          </a:p>
          <a:p>
            <a:r>
              <a:rPr lang="sv-SE" sz="2000" dirty="0">
                <a:latin typeface="+mj-lt"/>
                <a:ea typeface="Arial" charset="0"/>
                <a:cs typeface="Arial" charset="0"/>
              </a:rPr>
              <a:t>2. Kontors- eller enhetschefen</a:t>
            </a:r>
          </a:p>
          <a:p>
            <a:r>
              <a:rPr lang="sv-SE" sz="2000" dirty="0">
                <a:latin typeface="+mj-lt"/>
                <a:ea typeface="Arial" charset="0"/>
                <a:cs typeface="Arial" charset="0"/>
              </a:rPr>
              <a:t>3. Bankens klagomålsansvarige</a:t>
            </a:r>
          </a:p>
          <a:p>
            <a:endParaRPr lang="sv-SE" sz="2000" dirty="0">
              <a:latin typeface="+mj-lt"/>
              <a:ea typeface="Arial" charset="0"/>
              <a:cs typeface="Arial" charset="0"/>
            </a:endParaRPr>
          </a:p>
          <a:p>
            <a:r>
              <a:rPr lang="sv-SE" sz="2000" dirty="0">
                <a:latin typeface="+mj-lt"/>
                <a:ea typeface="Arial" charset="0"/>
                <a:cs typeface="Arial" charset="0"/>
              </a:rPr>
              <a:t>1. Allmänna Reklamationsnämnden  (kostnadsfritt) </a:t>
            </a:r>
          </a:p>
          <a:p>
            <a:r>
              <a:rPr lang="sv-SE" sz="2000" dirty="0">
                <a:latin typeface="+mj-lt"/>
                <a:ea typeface="Arial" charset="0"/>
                <a:cs typeface="Arial" charset="0"/>
              </a:rPr>
              <a:t>2. Allmän domstol</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Om du har klagomål</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591982"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32716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0"/>
            <a:ext cx="6108191" cy="6876504"/>
          </a:xfrm>
          <a:prstGeom prst="rect">
            <a:avLst/>
          </a:prstGeom>
        </p:spPr>
      </p:pic>
      <p:sp>
        <p:nvSpPr>
          <p:cNvPr id="14" name="textruta 13"/>
          <p:cNvSpPr txBox="1"/>
          <p:nvPr/>
        </p:nvSpPr>
        <p:spPr>
          <a:xfrm>
            <a:off x="7079868" y="1270481"/>
            <a:ext cx="3960666" cy="47123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Kontakta oss</a:t>
            </a:r>
          </a:p>
        </p:txBody>
      </p:sp>
      <p:sp>
        <p:nvSpPr>
          <p:cNvPr id="15" name="textruta 14"/>
          <p:cNvSpPr txBox="1"/>
          <p:nvPr/>
        </p:nvSpPr>
        <p:spPr>
          <a:xfrm>
            <a:off x="6855841" y="1779129"/>
            <a:ext cx="4900730"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Konsumenternas Bank- och finansbyrå</a:t>
            </a:r>
          </a:p>
          <a:p>
            <a:pPr>
              <a:tabLst>
                <a:tab pos="214313" algn="l"/>
              </a:tabLst>
            </a:pPr>
            <a:r>
              <a:rPr lang="sv-SE" sz="2000" dirty="0">
                <a:ea typeface="Arial" charset="0"/>
                <a:cs typeface="Arial" charset="0"/>
              </a:rPr>
              <a:t>•	</a:t>
            </a:r>
            <a:r>
              <a:rPr lang="sv-SE" sz="2000" dirty="0">
                <a:latin typeface="+mj-lt"/>
                <a:ea typeface="Arial" charset="0"/>
                <a:cs typeface="Arial" charset="0"/>
              </a:rPr>
              <a:t>Telefon 0200 - 22 58 00</a:t>
            </a:r>
          </a:p>
          <a:p>
            <a:pPr>
              <a:tabLst>
                <a:tab pos="214313" algn="l"/>
              </a:tabLst>
            </a:pPr>
            <a:r>
              <a:rPr lang="sv-SE" sz="2000" dirty="0">
                <a:ea typeface="Arial" charset="0"/>
                <a:cs typeface="Arial" charset="0"/>
              </a:rPr>
              <a:t>•	</a:t>
            </a:r>
            <a:r>
              <a:rPr lang="sv-SE" sz="2000" dirty="0">
                <a:latin typeface="+mj-lt"/>
                <a:ea typeface="Arial" charset="0"/>
                <a:cs typeface="Arial" charset="0"/>
              </a:rPr>
              <a:t>Vardagar  09:00 – 12:00</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83272" cy="167472"/>
          </a:xfrm>
          <a:prstGeom prst="rect">
            <a:avLst/>
          </a:prstGeom>
          <a:solidFill>
            <a:srgbClr val="A4D8E2"/>
          </a:solidFill>
        </p:spPr>
        <p:txBody>
          <a:bodyPr wrap="square" rtlCol="0" anchor="ctr" anchorCtr="0">
            <a:noAutofit/>
          </a:bodyPr>
          <a:lstStyle/>
          <a:p>
            <a:pPr marL="44450" indent="-44450"/>
            <a:r>
              <a:rPr lang="sv-SE" sz="800" dirty="0" smtClean="0">
                <a:solidFill>
                  <a:schemeClr val="bg1"/>
                </a:solidFill>
                <a:ea typeface="Arial" charset="0"/>
                <a:cs typeface="Arial" charset="0"/>
              </a:rPr>
              <a:t>BANKFRÅGOR OCH BEDRÄGERIER</a:t>
            </a:r>
            <a:endParaRPr lang="sv-SE" sz="800" dirty="0">
              <a:solidFill>
                <a:schemeClr val="bg1"/>
              </a:solidFill>
              <a:ea typeface="Arial" charset="0"/>
              <a:cs typeface="Arial" charset="0"/>
            </a:endParaRPr>
          </a:p>
        </p:txBody>
      </p:sp>
    </p:spTree>
    <p:extLst>
      <p:ext uri="{BB962C8B-B14F-4D97-AF65-F5344CB8AC3E}">
        <p14:creationId xmlns:p14="http://schemas.microsoft.com/office/powerpoint/2010/main" val="90441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9" y="0"/>
            <a:ext cx="6108192" cy="6858000"/>
          </a:xfrm>
          <a:prstGeom prst="rect">
            <a:avLst/>
          </a:prstGeom>
        </p:spPr>
      </p:pic>
      <p:sp>
        <p:nvSpPr>
          <p:cNvPr id="14" name="textruta 13"/>
          <p:cNvSpPr txBox="1"/>
          <p:nvPr/>
        </p:nvSpPr>
        <p:spPr>
          <a:xfrm>
            <a:off x="7079868" y="1557867"/>
            <a:ext cx="3960666" cy="47123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Verksamhet</a:t>
            </a:r>
          </a:p>
        </p:txBody>
      </p:sp>
      <p:sp>
        <p:nvSpPr>
          <p:cNvPr id="15" name="textruta 14"/>
          <p:cNvSpPr txBox="1"/>
          <p:nvPr/>
        </p:nvSpPr>
        <p:spPr>
          <a:xfrm>
            <a:off x="6855841" y="2082559"/>
            <a:ext cx="4355211"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Gratis och oberoende information och 	vägledning</a:t>
            </a:r>
          </a:p>
          <a:p>
            <a:pPr>
              <a:tabLst>
                <a:tab pos="214313" algn="l"/>
              </a:tabLst>
            </a:pPr>
            <a:r>
              <a:rPr lang="sv-SE" sz="2000" dirty="0">
                <a:ea typeface="Arial" charset="0"/>
                <a:cs typeface="Arial" charset="0"/>
              </a:rPr>
              <a:t>•	</a:t>
            </a:r>
            <a:r>
              <a:rPr lang="sv-SE" sz="2000" dirty="0">
                <a:latin typeface="+mj-lt"/>
                <a:ea typeface="Arial" charset="0"/>
                <a:cs typeface="Arial" charset="0"/>
              </a:rPr>
              <a:t>Kontakt via telefon, e-post och brev</a:t>
            </a:r>
          </a:p>
          <a:p>
            <a:pPr>
              <a:tabLst>
                <a:tab pos="214313" algn="l"/>
              </a:tabLst>
            </a:pPr>
            <a:r>
              <a:rPr lang="sv-SE" sz="2000" dirty="0">
                <a:ea typeface="Arial" charset="0"/>
                <a:cs typeface="Arial" charset="0"/>
              </a:rPr>
              <a:t>•	</a:t>
            </a:r>
            <a:r>
              <a:rPr lang="sv-SE" sz="2000" dirty="0">
                <a:latin typeface="+mj-lt"/>
                <a:ea typeface="Arial" charset="0"/>
                <a:cs typeface="Arial" charset="0"/>
              </a:rPr>
              <a:t>Återkopplar konsumentproblem till 	branschen och myndigheter</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59198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BANKFRÅGOR OCH BEDRÄGERIER</a:t>
            </a:r>
          </a:p>
        </p:txBody>
      </p:sp>
    </p:spTree>
    <p:extLst>
      <p:ext uri="{BB962C8B-B14F-4D97-AF65-F5344CB8AC3E}">
        <p14:creationId xmlns:p14="http://schemas.microsoft.com/office/powerpoint/2010/main" val="39719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48768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Vanliga frågor och klagomål</a:t>
            </a:r>
          </a:p>
        </p:txBody>
      </p:sp>
      <p:sp>
        <p:nvSpPr>
          <p:cNvPr id="6" name="textruta 5"/>
          <p:cNvSpPr txBox="1"/>
          <p:nvPr/>
        </p:nvSpPr>
        <p:spPr>
          <a:xfrm>
            <a:off x="745730" y="2032636"/>
            <a:ext cx="4259964"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Bolån / krediter</a:t>
            </a:r>
          </a:p>
          <a:p>
            <a:pPr>
              <a:tabLst>
                <a:tab pos="214313" algn="l"/>
              </a:tabLst>
            </a:pPr>
            <a:r>
              <a:rPr lang="sv-SE" sz="2000" dirty="0">
                <a:latin typeface="+mj-lt"/>
                <a:ea typeface="Arial" charset="0"/>
                <a:cs typeface="Arial" charset="0"/>
              </a:rPr>
              <a:t>• Kontokort – ”obehöriga uttag”</a:t>
            </a:r>
          </a:p>
          <a:p>
            <a:pPr>
              <a:tabLst>
                <a:tab pos="214313" algn="l"/>
              </a:tabLst>
            </a:pPr>
            <a:r>
              <a:rPr lang="sv-SE" sz="2000" dirty="0">
                <a:latin typeface="+mj-lt"/>
                <a:ea typeface="Arial" charset="0"/>
                <a:cs typeface="Arial" charset="0"/>
              </a:rPr>
              <a:t>• Bedrägerier med </a:t>
            </a:r>
            <a:r>
              <a:rPr lang="sv-SE" sz="2000" dirty="0" err="1">
                <a:latin typeface="+mj-lt"/>
                <a:ea typeface="Arial" charset="0"/>
                <a:cs typeface="Arial" charset="0"/>
              </a:rPr>
              <a:t>BankID</a:t>
            </a:r>
            <a:r>
              <a:rPr lang="sv-SE" sz="2000" dirty="0">
                <a:latin typeface="+mj-lt"/>
                <a:ea typeface="Arial" charset="0"/>
                <a:cs typeface="Arial" charset="0"/>
              </a:rPr>
              <a:t> m.m.</a:t>
            </a:r>
          </a:p>
          <a:p>
            <a:pPr>
              <a:tabLst>
                <a:tab pos="214313" algn="l"/>
              </a:tabLst>
            </a:pPr>
            <a:r>
              <a:rPr lang="sv-SE" sz="2000" dirty="0">
                <a:latin typeface="+mj-lt"/>
                <a:ea typeface="Arial" charset="0"/>
                <a:cs typeface="Arial" charset="0"/>
              </a:rPr>
              <a:t>• Välja sparkonto</a:t>
            </a:r>
          </a:p>
          <a:p>
            <a:pPr>
              <a:tabLst>
                <a:tab pos="214313" algn="l"/>
              </a:tabLst>
            </a:pPr>
            <a:r>
              <a:rPr lang="sv-SE" sz="2000" dirty="0">
                <a:latin typeface="+mj-lt"/>
                <a:ea typeface="Arial" charset="0"/>
                <a:cs typeface="Arial" charset="0"/>
              </a:rPr>
              <a:t>• Rätt till konto</a:t>
            </a:r>
          </a:p>
          <a:p>
            <a:pPr>
              <a:tabLst>
                <a:tab pos="214313" algn="l"/>
              </a:tabLst>
            </a:pPr>
            <a:r>
              <a:rPr lang="sv-SE" sz="2000" dirty="0">
                <a:latin typeface="+mj-lt"/>
                <a:ea typeface="Arial" charset="0"/>
                <a:cs typeface="Arial" charset="0"/>
              </a:rPr>
              <a:t>• Kontanthantering</a:t>
            </a:r>
          </a:p>
          <a:p>
            <a:pPr>
              <a:tabLst>
                <a:tab pos="214313" algn="l"/>
              </a:tabLst>
            </a:pPr>
            <a:r>
              <a:rPr lang="sv-SE" sz="2000" dirty="0">
                <a:latin typeface="+mj-lt"/>
                <a:ea typeface="Arial" charset="0"/>
                <a:cs typeface="Arial" charset="0"/>
              </a:rPr>
              <a:t>• Kundkännedomsfrågor</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574564" cy="167472"/>
          </a:xfrm>
          <a:prstGeom prst="rect">
            <a:avLst/>
          </a:prstGeom>
          <a:solidFill>
            <a:srgbClr val="A4D8E2"/>
          </a:solidFill>
        </p:spPr>
        <p:txBody>
          <a:bodyPr wrap="square" rtlCol="0" anchor="ctr" anchorCtr="0">
            <a:noAutofit/>
          </a:bodyPr>
          <a:lstStyle/>
          <a:p>
            <a:pPr marL="44450" indent="-44450"/>
            <a:r>
              <a:rPr lang="sv-SE" sz="800" dirty="0" smtClean="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356867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6757629"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Betalkonto och tilläggstjänster</a:t>
            </a:r>
            <a:br>
              <a:rPr lang="sv-SE" sz="2000" dirty="0">
                <a:latin typeface="+mj-lt"/>
                <a:ea typeface="Arial" charset="0"/>
                <a:cs typeface="Arial" charset="0"/>
              </a:rPr>
            </a:br>
            <a:r>
              <a:rPr lang="sv-SE" sz="2000" dirty="0">
                <a:latin typeface="+mj-lt"/>
                <a:ea typeface="Arial" charset="0"/>
                <a:cs typeface="Arial" charset="0"/>
              </a:rPr>
              <a:t>- Oavsett ekonomiska omständigheter </a:t>
            </a:r>
            <a:br>
              <a:rPr lang="sv-SE" sz="2000" dirty="0">
                <a:latin typeface="+mj-lt"/>
                <a:ea typeface="Arial" charset="0"/>
                <a:cs typeface="Arial" charset="0"/>
              </a:rPr>
            </a:br>
            <a:r>
              <a:rPr lang="sv-SE" sz="2000" dirty="0">
                <a:latin typeface="+mj-lt"/>
                <a:ea typeface="Arial" charset="0"/>
                <a:cs typeface="Arial" charset="0"/>
              </a:rPr>
              <a:t>- Alla lagligen bosatta i EES-områden</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Rätt till konto</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8327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33045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6757629"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Tilläggstjänster</a:t>
            </a:r>
            <a:br>
              <a:rPr lang="sv-SE" sz="2000" dirty="0">
                <a:latin typeface="+mj-lt"/>
                <a:ea typeface="Arial" charset="0"/>
                <a:cs typeface="Arial" charset="0"/>
              </a:rPr>
            </a:br>
            <a:r>
              <a:rPr lang="sv-SE" sz="2000" dirty="0">
                <a:latin typeface="+mj-lt"/>
                <a:ea typeface="Arial" charset="0"/>
                <a:cs typeface="Arial" charset="0"/>
              </a:rPr>
              <a:t>- Kort</a:t>
            </a:r>
            <a:br>
              <a:rPr lang="sv-SE" sz="2000" dirty="0">
                <a:latin typeface="+mj-lt"/>
                <a:ea typeface="Arial" charset="0"/>
                <a:cs typeface="Arial" charset="0"/>
              </a:rPr>
            </a:br>
            <a:r>
              <a:rPr lang="sv-SE" sz="2000" dirty="0">
                <a:latin typeface="+mj-lt"/>
                <a:ea typeface="Arial" charset="0"/>
                <a:cs typeface="Arial" charset="0"/>
              </a:rPr>
              <a:t>- Sätta in pengar</a:t>
            </a:r>
            <a:br>
              <a:rPr lang="sv-SE" sz="2000" dirty="0">
                <a:latin typeface="+mj-lt"/>
                <a:ea typeface="Arial" charset="0"/>
                <a:cs typeface="Arial" charset="0"/>
              </a:rPr>
            </a:br>
            <a:r>
              <a:rPr lang="sv-SE" sz="2000" dirty="0">
                <a:latin typeface="+mj-lt"/>
                <a:ea typeface="Arial" charset="0"/>
                <a:cs typeface="Arial" charset="0"/>
              </a:rPr>
              <a:t>- Ta ut pengar – över disk och i automat</a:t>
            </a:r>
            <a:br>
              <a:rPr lang="sv-SE" sz="2000" dirty="0">
                <a:latin typeface="+mj-lt"/>
                <a:ea typeface="Arial" charset="0"/>
                <a:cs typeface="Arial" charset="0"/>
              </a:rPr>
            </a:br>
            <a:r>
              <a:rPr lang="sv-SE" sz="2000" dirty="0">
                <a:latin typeface="+mj-lt"/>
                <a:ea typeface="Arial" charset="0"/>
                <a:cs typeface="Arial" charset="0"/>
              </a:rPr>
              <a:t>- Autogiro</a:t>
            </a:r>
            <a:br>
              <a:rPr lang="sv-SE" sz="2000" dirty="0">
                <a:latin typeface="+mj-lt"/>
                <a:ea typeface="Arial" charset="0"/>
                <a:cs typeface="Arial" charset="0"/>
              </a:rPr>
            </a:br>
            <a:r>
              <a:rPr lang="sv-SE" sz="2000" dirty="0">
                <a:latin typeface="+mj-lt"/>
                <a:ea typeface="Arial" charset="0"/>
                <a:cs typeface="Arial" charset="0"/>
              </a:rPr>
              <a:t>- Göra betalningar och överföringar</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Rätt till konto</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8327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17777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6757629"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b="1" dirty="0">
                <a:latin typeface="+mj-lt"/>
                <a:ea typeface="Arial" charset="0"/>
                <a:cs typeface="Arial" charset="0"/>
              </a:rPr>
              <a:t>Krav</a:t>
            </a:r>
            <a:r>
              <a:rPr lang="sv-SE" sz="2000" dirty="0">
                <a:latin typeface="+mj-lt"/>
                <a:ea typeface="Arial" charset="0"/>
                <a:cs typeface="Arial" charset="0"/>
              </a:rPr>
              <a:t/>
            </a:r>
            <a:br>
              <a:rPr lang="sv-SE" sz="2000" dirty="0">
                <a:latin typeface="+mj-lt"/>
                <a:ea typeface="Arial" charset="0"/>
                <a:cs typeface="Arial" charset="0"/>
              </a:rPr>
            </a:br>
            <a:r>
              <a:rPr lang="sv-SE" sz="2000" dirty="0">
                <a:latin typeface="+mj-lt"/>
                <a:ea typeface="Arial" charset="0"/>
                <a:cs typeface="Arial" charset="0"/>
              </a:rPr>
              <a:t>- Identifiera kunden</a:t>
            </a:r>
            <a:br>
              <a:rPr lang="sv-SE" sz="2000" dirty="0">
                <a:latin typeface="+mj-lt"/>
                <a:ea typeface="Arial" charset="0"/>
                <a:cs typeface="Arial" charset="0"/>
              </a:rPr>
            </a:br>
            <a:r>
              <a:rPr lang="sv-SE" sz="2000" dirty="0">
                <a:latin typeface="+mj-lt"/>
                <a:ea typeface="Arial" charset="0"/>
                <a:cs typeface="Arial" charset="0"/>
              </a:rPr>
              <a:t>- Syftet med kontot</a:t>
            </a:r>
          </a:p>
          <a:p>
            <a:pPr marL="185738" indent="-185738">
              <a:buFont typeface="Arial" panose="020B0604020202020204" pitchFamily="34" charset="0"/>
              <a:buChar char="•"/>
            </a:pPr>
            <a:r>
              <a:rPr lang="sv-SE" sz="2000" b="1" dirty="0">
                <a:latin typeface="+mj-lt"/>
                <a:ea typeface="Arial" charset="0"/>
                <a:cs typeface="Arial" charset="0"/>
              </a:rPr>
              <a:t>Nej till konto och tjänster</a:t>
            </a:r>
            <a:r>
              <a:rPr lang="sv-SE" sz="2000" dirty="0">
                <a:latin typeface="+mj-lt"/>
                <a:ea typeface="Arial" charset="0"/>
                <a:cs typeface="Arial" charset="0"/>
              </a:rPr>
              <a:t/>
            </a:r>
            <a:br>
              <a:rPr lang="sv-SE" sz="2000" dirty="0">
                <a:latin typeface="+mj-lt"/>
                <a:ea typeface="Arial" charset="0"/>
                <a:cs typeface="Arial" charset="0"/>
              </a:rPr>
            </a:br>
            <a:r>
              <a:rPr lang="sv-SE" sz="2000" dirty="0">
                <a:latin typeface="+mj-lt"/>
                <a:ea typeface="Arial" charset="0"/>
                <a:cs typeface="Arial" charset="0"/>
              </a:rPr>
              <a:t>- Id handling saknas, kundkännedom</a:t>
            </a:r>
            <a:br>
              <a:rPr lang="sv-SE" sz="2000" dirty="0">
                <a:latin typeface="+mj-lt"/>
                <a:ea typeface="Arial" charset="0"/>
                <a:cs typeface="Arial" charset="0"/>
              </a:rPr>
            </a:br>
            <a:r>
              <a:rPr lang="sv-SE" sz="2000" dirty="0">
                <a:latin typeface="+mj-lt"/>
                <a:ea typeface="Arial" charset="0"/>
                <a:cs typeface="Arial" charset="0"/>
              </a:rPr>
              <a:t>- Särskilda skäl</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Rätt till konto</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8327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137948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7709040" cy="2320640"/>
          </a:xfrm>
          <a:prstGeom prst="rect">
            <a:avLst/>
          </a:prstGeom>
          <a:noFill/>
        </p:spPr>
        <p:txBody>
          <a:bodyPr wrap="square" rtlCol="0" anchor="t">
            <a:noAutofit/>
          </a:bodyPr>
          <a:lstStyle/>
          <a:p>
            <a:pPr indent="-185738">
              <a:buFont typeface="Arial" panose="020B0604020202020204" pitchFamily="34" charset="0"/>
              <a:buChar char="•"/>
              <a:tabLst>
                <a:tab pos="214313" algn="l"/>
              </a:tabLst>
            </a:pPr>
            <a:r>
              <a:rPr lang="sv-SE" sz="2000" dirty="0">
                <a:latin typeface="+mj-lt"/>
                <a:ea typeface="Arial" charset="0"/>
                <a:cs typeface="Arial" charset="0"/>
              </a:rPr>
              <a:t>Undantag för krav på arbetstillstånd </a:t>
            </a:r>
          </a:p>
          <a:p>
            <a:pPr>
              <a:tabLst>
                <a:tab pos="214313" algn="l"/>
              </a:tabLst>
            </a:pPr>
            <a:r>
              <a:rPr lang="sv-SE" sz="2000" dirty="0">
                <a:latin typeface="+mj-lt"/>
                <a:ea typeface="Arial" charset="0"/>
                <a:cs typeface="Arial" charset="0"/>
              </a:rPr>
              <a:t>	- AT-UND</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Överenskommelse mellan bland annat:</a:t>
            </a:r>
            <a:br>
              <a:rPr lang="sv-SE" sz="2000" dirty="0">
                <a:latin typeface="+mj-lt"/>
                <a:ea typeface="Arial" charset="0"/>
                <a:cs typeface="Arial" charset="0"/>
              </a:rPr>
            </a:br>
            <a:r>
              <a:rPr lang="sv-SE" sz="2000" dirty="0">
                <a:ea typeface="Arial" charset="0"/>
                <a:cs typeface="Arial" charset="0"/>
              </a:rPr>
              <a:t>- </a:t>
            </a:r>
            <a:r>
              <a:rPr lang="sv-SE" sz="2000" dirty="0">
                <a:latin typeface="+mj-lt"/>
                <a:ea typeface="Arial" charset="0"/>
                <a:cs typeface="Arial" charset="0"/>
              </a:rPr>
              <a:t>Bankerna</a:t>
            </a:r>
            <a:br>
              <a:rPr lang="sv-SE" sz="2000" dirty="0">
                <a:latin typeface="+mj-lt"/>
                <a:ea typeface="Arial" charset="0"/>
                <a:cs typeface="Arial" charset="0"/>
              </a:rPr>
            </a:br>
            <a:r>
              <a:rPr lang="sv-SE" sz="2000" dirty="0">
                <a:latin typeface="+mj-lt"/>
                <a:ea typeface="Arial" charset="0"/>
                <a:cs typeface="Arial" charset="0"/>
              </a:rPr>
              <a:t>- Migrationsverket</a:t>
            </a:r>
          </a:p>
          <a:p>
            <a:pPr marL="342900" indent="-342900">
              <a:buFont typeface="Arial" panose="020B0604020202020204" pitchFamily="34" charset="0"/>
              <a:buChar char="•"/>
              <a:tabLst>
                <a:tab pos="214313" algn="l"/>
              </a:tabLst>
            </a:pPr>
            <a:endParaRPr lang="sv-SE" sz="2000" dirty="0">
              <a:latin typeface="+mj-lt"/>
              <a:ea typeface="Arial" charset="0"/>
              <a:cs typeface="Arial" charset="0"/>
            </a:endParaRPr>
          </a:p>
          <a:p>
            <a:pPr>
              <a:tabLst>
                <a:tab pos="214313" algn="l"/>
              </a:tabLst>
            </a:pPr>
            <a:endParaRPr lang="sv-SE" sz="2000" dirty="0">
              <a:latin typeface="+mj-lt"/>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Rutin för vissa asylsökande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60069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21857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7709040" cy="1374500"/>
          </a:xfrm>
          <a:prstGeom prst="rect">
            <a:avLst/>
          </a:prstGeom>
          <a:noFill/>
        </p:spPr>
        <p:txBody>
          <a:bodyPr wrap="square" rtlCol="0" anchor="t">
            <a:noAutofit/>
          </a:bodyPr>
          <a:lstStyle/>
          <a:p>
            <a:pPr indent="-185738">
              <a:buFont typeface="Arial" panose="020B0604020202020204" pitchFamily="34" charset="0"/>
              <a:buChar char="•"/>
              <a:tabLst>
                <a:tab pos="214313" algn="l"/>
              </a:tabLst>
            </a:pPr>
            <a:r>
              <a:rPr lang="sv-SE" sz="2000" dirty="0">
                <a:latin typeface="+mj-lt"/>
                <a:ea typeface="Arial" charset="0"/>
                <a:cs typeface="Arial" charset="0"/>
              </a:rPr>
              <a:t>Kunden kan identifieras genom:</a:t>
            </a:r>
          </a:p>
          <a:p>
            <a:pPr>
              <a:tabLst>
                <a:tab pos="214313" algn="l"/>
              </a:tabLst>
            </a:pPr>
            <a:r>
              <a:rPr lang="sv-SE" sz="2000" dirty="0">
                <a:latin typeface="+mj-lt"/>
                <a:ea typeface="Arial" charset="0"/>
                <a:cs typeface="Arial" charset="0"/>
              </a:rPr>
              <a:t>	- LMA-kortet och vidimerad kopia av kundens id-handling</a:t>
            </a:r>
          </a:p>
          <a:p>
            <a:pPr>
              <a:tabLst>
                <a:tab pos="214313" algn="l"/>
              </a:tabLst>
            </a:pPr>
            <a:r>
              <a:rPr lang="sv-SE" sz="2000" dirty="0">
                <a:latin typeface="+mj-lt"/>
                <a:ea typeface="Arial" charset="0"/>
                <a:cs typeface="Arial" charset="0"/>
              </a:rPr>
              <a:t>	- Banken kontrollerar uppgifterna hos migrationsverket</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Rutin för vissa asylsökande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609399"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287" y="2697881"/>
            <a:ext cx="4670127" cy="3628397"/>
          </a:xfrm>
          <a:prstGeom prst="rect">
            <a:avLst/>
          </a:prstGeom>
        </p:spPr>
      </p:pic>
    </p:spTree>
    <p:extLst>
      <p:ext uri="{BB962C8B-B14F-4D97-AF65-F5344CB8AC3E}">
        <p14:creationId xmlns:p14="http://schemas.microsoft.com/office/powerpoint/2010/main" val="14020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487680"/>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Sparkonto</a:t>
            </a:r>
          </a:p>
        </p:txBody>
      </p:sp>
      <p:sp>
        <p:nvSpPr>
          <p:cNvPr id="6" name="textruta 5"/>
          <p:cNvSpPr txBox="1"/>
          <p:nvPr/>
        </p:nvSpPr>
        <p:spPr>
          <a:xfrm>
            <a:off x="745730" y="2011679"/>
            <a:ext cx="4259964" cy="269479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Tänk på:</a:t>
            </a:r>
          </a:p>
          <a:p>
            <a:pPr>
              <a:tabLst>
                <a:tab pos="214313" algn="l"/>
              </a:tabLst>
            </a:pPr>
            <a:r>
              <a:rPr lang="sv-SE" sz="2000" dirty="0">
                <a:latin typeface="+mj-lt"/>
                <a:ea typeface="Arial" charset="0"/>
                <a:cs typeface="Arial" charset="0"/>
              </a:rPr>
              <a:t>• Kontrollera att sparkontot har 	insättningsgaranti</a:t>
            </a:r>
          </a:p>
          <a:p>
            <a:pPr>
              <a:tabLst>
                <a:tab pos="214313" algn="l"/>
              </a:tabLst>
            </a:pPr>
            <a:r>
              <a:rPr lang="sv-SE" sz="2000" dirty="0">
                <a:latin typeface="+mj-lt"/>
                <a:ea typeface="Arial" charset="0"/>
                <a:cs typeface="Arial" charset="0"/>
              </a:rPr>
              <a:t>• Insättningsgarantin ersätter från år 	2021 max 1 050 000 kronor per 	kontohavare </a:t>
            </a:r>
            <a:br>
              <a:rPr lang="sv-SE" sz="2000" dirty="0">
                <a:latin typeface="+mj-lt"/>
                <a:ea typeface="Arial" charset="0"/>
                <a:cs typeface="Arial" charset="0"/>
              </a:rPr>
            </a:br>
            <a:r>
              <a:rPr lang="sv-SE" sz="2000" dirty="0">
                <a:latin typeface="+mj-lt"/>
                <a:ea typeface="Arial" charset="0"/>
                <a:cs typeface="Arial" charset="0"/>
              </a:rPr>
              <a:t>	och företag</a:t>
            </a:r>
          </a:p>
          <a:p>
            <a:pPr>
              <a:tabLst>
                <a:tab pos="214313" algn="l"/>
              </a:tabLst>
            </a:pPr>
            <a:r>
              <a:rPr lang="sv-SE" sz="2000" dirty="0">
                <a:latin typeface="+mj-lt"/>
                <a:ea typeface="Arial" charset="0"/>
                <a:cs typeface="Arial" charset="0"/>
              </a:rPr>
              <a:t>• Jämför aktuella räntor och villkor för 	sparkonton på konsumenternas.se</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600690"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BANKFRÅGOR OCH BEDRÄGERIER</a:t>
            </a:r>
            <a:endParaRPr lang="sv-SE" sz="800" dirty="0">
              <a:ea typeface="Arial" charset="0"/>
              <a:cs typeface="Arial" charset="0"/>
            </a:endParaRPr>
          </a:p>
        </p:txBody>
      </p:sp>
    </p:spTree>
    <p:extLst>
      <p:ext uri="{BB962C8B-B14F-4D97-AF65-F5344CB8AC3E}">
        <p14:creationId xmlns:p14="http://schemas.microsoft.com/office/powerpoint/2010/main" val="27940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2250</Words>
  <Application>Microsoft Office PowerPoint</Application>
  <PresentationFormat>Bredbild</PresentationFormat>
  <Paragraphs>245</Paragraphs>
  <Slides>18</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119</cp:revision>
  <dcterms:created xsi:type="dcterms:W3CDTF">2017-01-17T13:01:29Z</dcterms:created>
  <dcterms:modified xsi:type="dcterms:W3CDTF">2021-01-12T14:02:54Z</dcterms:modified>
</cp:coreProperties>
</file>