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257" r:id="rId2"/>
    <p:sldId id="290" r:id="rId3"/>
    <p:sldId id="291" r:id="rId4"/>
    <p:sldId id="292" r:id="rId5"/>
    <p:sldId id="294" r:id="rId6"/>
    <p:sldId id="295" r:id="rId7"/>
    <p:sldId id="296" r:id="rId8"/>
    <p:sldId id="297" r:id="rId9"/>
    <p:sldId id="298" r:id="rId10"/>
    <p:sldId id="299" r:id="rId11"/>
    <p:sldId id="300" r:id="rId12"/>
    <p:sldId id="301" r:id="rId13"/>
    <p:sldId id="302" r:id="rId14"/>
    <p:sldId id="303" r:id="rId15"/>
    <p:sldId id="304" r:id="rId16"/>
    <p:sldId id="305" r:id="rId17"/>
    <p:sldId id="306" r:id="rId18"/>
    <p:sldId id="327" r:id="rId19"/>
    <p:sldId id="307" r:id="rId20"/>
    <p:sldId id="308" r:id="rId21"/>
    <p:sldId id="309" r:id="rId22"/>
    <p:sldId id="310" r:id="rId23"/>
    <p:sldId id="311" r:id="rId24"/>
    <p:sldId id="312" r:id="rId25"/>
    <p:sldId id="313" r:id="rId26"/>
    <p:sldId id="315" r:id="rId27"/>
    <p:sldId id="316" r:id="rId28"/>
    <p:sldId id="318" r:id="rId29"/>
    <p:sldId id="319" r:id="rId30"/>
    <p:sldId id="320" r:id="rId31"/>
    <p:sldId id="321" r:id="rId32"/>
    <p:sldId id="322" r:id="rId33"/>
    <p:sldId id="328" r:id="rId34"/>
    <p:sldId id="323" r:id="rId35"/>
    <p:sldId id="324" r:id="rId36"/>
    <p:sldId id="326" r:id="rId3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da Brandt" initials="VB" lastIdx="1" clrIdx="0">
    <p:extLst>
      <p:ext uri="{19B8F6BF-5375-455C-9EA6-DF929625EA0E}">
        <p15:presenceInfo xmlns:p15="http://schemas.microsoft.com/office/powerpoint/2012/main" userId="Vanda Brand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CB3"/>
    <a:srgbClr val="A4D8E2"/>
    <a:srgbClr val="DADADA"/>
    <a:srgbClr val="000000"/>
    <a:srgbClr val="004D5F"/>
    <a:srgbClr val="86BC25"/>
    <a:srgbClr val="212121"/>
    <a:srgbClr val="D9E5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29"/>
    <p:restoredTop sz="61977" autoAdjust="0"/>
  </p:normalViewPr>
  <p:slideViewPr>
    <p:cSldViewPr snapToGrid="0" snapToObjects="1">
      <p:cViewPr varScale="1">
        <p:scale>
          <a:sx n="53" d="100"/>
          <a:sy n="53" d="100"/>
        </p:scale>
        <p:origin x="2154" y="72"/>
      </p:cViewPr>
      <p:guideLst/>
    </p:cSldViewPr>
  </p:slideViewPr>
  <p:notesTextViewPr>
    <p:cViewPr>
      <p:scale>
        <a:sx n="1" d="1"/>
        <a:sy n="1" d="1"/>
      </p:scale>
      <p:origin x="0" y="0"/>
    </p:cViewPr>
  </p:notesTextViewPr>
  <p:notesViewPr>
    <p:cSldViewPr snapToGrid="0" snapToObjects="1">
      <p:cViewPr varScale="1">
        <p:scale>
          <a:sx n="66" d="100"/>
          <a:sy n="66" d="100"/>
        </p:scale>
        <p:origin x="3138"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1B82C6-B4FF-4FD7-8299-9317F1EF577C}" type="datetimeFigureOut">
              <a:rPr lang="sv-SE" smtClean="0"/>
              <a:t>2020-01-20</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339232-5572-4C51-BDD0-A48CD5ECF3BC}" type="slidenum">
              <a:rPr lang="sv-SE" smtClean="0"/>
              <a:t>‹#›</a:t>
            </a:fld>
            <a:endParaRPr lang="sv-SE"/>
          </a:p>
        </p:txBody>
      </p:sp>
    </p:spTree>
    <p:extLst>
      <p:ext uri="{BB962C8B-B14F-4D97-AF65-F5344CB8AC3E}">
        <p14:creationId xmlns:p14="http://schemas.microsoft.com/office/powerpoint/2010/main" val="3271106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B34EDF-1BFF-417B-9949-5081A5FE5CD7}" type="datetimeFigureOut">
              <a:rPr lang="sv-SE" smtClean="0"/>
              <a:t>2020-01-20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1DE8E7-75CA-4C56-8F8C-E88346BA0CD7}" type="slidenum">
              <a:rPr lang="sv-SE" smtClean="0"/>
              <a:t>‹#›</a:t>
            </a:fld>
            <a:endParaRPr lang="sv-SE"/>
          </a:p>
        </p:txBody>
      </p:sp>
    </p:spTree>
    <p:extLst>
      <p:ext uri="{BB962C8B-B14F-4D97-AF65-F5344CB8AC3E}">
        <p14:creationId xmlns:p14="http://schemas.microsoft.com/office/powerpoint/2010/main" val="318973799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E21DE8E7-75CA-4C56-8F8C-E88346BA0CD7}" type="slidenum">
              <a:rPr lang="sv-SE" smtClean="0"/>
              <a:t>1</a:t>
            </a:fld>
            <a:endParaRPr lang="sv-SE"/>
          </a:p>
        </p:txBody>
      </p:sp>
    </p:spTree>
    <p:extLst>
      <p:ext uri="{BB962C8B-B14F-4D97-AF65-F5344CB8AC3E}">
        <p14:creationId xmlns:p14="http://schemas.microsoft.com/office/powerpoint/2010/main" val="306178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latin typeface="+mn-lt"/>
                <a:ea typeface="+mn-ea"/>
                <a:cs typeface="+mn-cs"/>
              </a:rPr>
              <a:t>Vid bodelning gör man först en beräkning av vardera makens nettotillgångar, det vill säga tillgångar minus makens skulder. Står makar gemensamt på lån, som är vanligt vid bolån där makar äger hälften var av bostaden, så tar vardera maken upp hälften av skulden. Vardera makens nettotillgångar läggs sedan samman och delas på hälften. Det innebär att den make som har största nettotillgångarna får dela med sig till den andra maken. Om någon av makarna har större skulder än tillgångar får maken bara räkna av skulden så långt tillgångarna räcker till.</a:t>
            </a:r>
            <a:br>
              <a:rPr lang="sv-SE"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I exemplet har Anna 1,6 miljoner kronor i tillgångar och 1 miljon i skulder. Hon har alltså nettotillgångar på 600 000 kr som hon bidrar med i bodelningen. Sven har tillgångar värda 1 700 000 kr och skulder på 2 000 000 kronor. Han har alltså ett underskott på 300 000 kronor. Men han får bara räkna av skulden så långt hens tillgångar räcker till. I bodelningen ”bidrar” han alltså med 0 kronor. Annas 600 000 kronor delas i två och Anna ska ge Sven 300 000 kronor. </a:t>
            </a: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10</a:t>
            </a:fld>
            <a:endParaRPr lang="sv-SE"/>
          </a:p>
        </p:txBody>
      </p:sp>
    </p:spTree>
    <p:extLst>
      <p:ext uri="{BB962C8B-B14F-4D97-AF65-F5344CB8AC3E}">
        <p14:creationId xmlns:p14="http://schemas.microsoft.com/office/powerpoint/2010/main" val="171714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latin typeface="+mn-lt"/>
                <a:ea typeface="+mn-ea"/>
                <a:cs typeface="+mn-cs"/>
              </a:rPr>
              <a:t>När den första maken avlider så ska man i princip först lösa ut giftorätten så att man vet vad den efterlevande maken får i bodelningen. Det som är kvar, vanligtvis hälften, är det som är kvarlåtenskap, det vill säga vad som finns att ärva, efter den avlidne.</a:t>
            </a:r>
            <a:br>
              <a:rPr lang="sv-SE"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I en traditionell kärnfamilj med bara gemensamma barn eller där makarna är barnlösa sker oftast inte de här stegen tydligt eftersom den efterlevande maken får behålla hela boet, en del i bodelningslott och en del som arv.</a:t>
            </a:r>
          </a:p>
          <a:p>
            <a:r>
              <a:rPr lang="sv-SE" sz="1200" kern="1200" dirty="0" smtClean="0">
                <a:solidFill>
                  <a:schemeClr val="tx1"/>
                </a:solidFill>
                <a:latin typeface="+mn-lt"/>
                <a:ea typeface="+mn-ea"/>
                <a:cs typeface="+mn-cs"/>
              </a:rPr>
              <a:t/>
            </a:r>
            <a:br>
              <a:rPr lang="sv-SE" sz="1200" kern="1200" dirty="0" smtClean="0">
                <a:solidFill>
                  <a:schemeClr val="tx1"/>
                </a:solidFill>
                <a:latin typeface="+mn-lt"/>
                <a:ea typeface="+mn-ea"/>
                <a:cs typeface="+mn-cs"/>
              </a:rPr>
            </a:br>
            <a:r>
              <a:rPr lang="sv-SE" sz="1200" kern="1200" dirty="0" smtClean="0">
                <a:solidFill>
                  <a:schemeClr val="tx1"/>
                </a:solidFill>
                <a:latin typeface="+mn-lt"/>
                <a:ea typeface="+mn-ea"/>
                <a:cs typeface="+mn-cs"/>
              </a:rPr>
              <a:t>Sannolikt är det därför som många blandar ihop det här med bodelning och arv vid första makens bortgång.</a:t>
            </a:r>
          </a:p>
          <a:p>
            <a:endParaRPr lang="sv-SE" sz="1200" kern="1200" dirty="0">
              <a:solidFill>
                <a:schemeClr val="tx1"/>
              </a:solidFill>
              <a:latin typeface="+mn-lt"/>
              <a:ea typeface="+mn-ea"/>
              <a:cs typeface="+mn-cs"/>
            </a:endParaRPr>
          </a:p>
        </p:txBody>
      </p:sp>
      <p:sp>
        <p:nvSpPr>
          <p:cNvPr id="4" name="Platshållare för bildnummer 3"/>
          <p:cNvSpPr>
            <a:spLocks noGrp="1"/>
          </p:cNvSpPr>
          <p:nvPr>
            <p:ph type="sldNum" sz="quarter" idx="10"/>
          </p:nvPr>
        </p:nvSpPr>
        <p:spPr/>
        <p:txBody>
          <a:bodyPr/>
          <a:lstStyle/>
          <a:p>
            <a:fld id="{E21DE8E7-75CA-4C56-8F8C-E88346BA0CD7}" type="slidenum">
              <a:rPr lang="sv-SE" smtClean="0"/>
              <a:t>11</a:t>
            </a:fld>
            <a:endParaRPr lang="sv-SE"/>
          </a:p>
        </p:txBody>
      </p:sp>
    </p:spTree>
    <p:extLst>
      <p:ext uri="{BB962C8B-B14F-4D97-AF65-F5344CB8AC3E}">
        <p14:creationId xmlns:p14="http://schemas.microsoft.com/office/powerpoint/2010/main" val="1891431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latin typeface="+mn-lt"/>
                <a:ea typeface="+mn-ea"/>
                <a:cs typeface="+mn-cs"/>
              </a:rPr>
              <a:t>Det finns mycket att tänka på som handlar om juridiska frågor när man blir äldre. Inte minst funderar många på hur arvet kommer att fördelas efter dem. </a:t>
            </a:r>
            <a:br>
              <a:rPr lang="sv-SE"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Vi ska kort gå igenom olika tänkbara scenarier och vilka konsekvenser de får. Anders och Stina har två gemensamma barn och inga särkullbarn. De har inte något testamente som säger att någon annan ska ärva och de har inte något äktenskapsförord som säger att någon del av tillgångarna är enskild egendom. Ingen av dem har heller fått arv eller gåva med villkor om enskild egendom. Stina får halva boet på grund av giftorätten och den andra halvan av boet som arv efter Anders. Stinas rätt till arv går alltså före de gemensamma barnens rätt till arv efter sin far. De får vänta till den dag Stina avlidit.</a:t>
            </a:r>
            <a:br>
              <a:rPr lang="sv-SE"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En genomgång av arvsordningen kommer lite senare i presentationen.</a:t>
            </a:r>
          </a:p>
          <a:p>
            <a:r>
              <a:rPr lang="sv-SE" sz="1200" kern="1200" dirty="0" smtClean="0">
                <a:solidFill>
                  <a:schemeClr val="tx1"/>
                </a:solidFill>
                <a:latin typeface="+mn-lt"/>
                <a:ea typeface="+mn-ea"/>
                <a:cs typeface="+mn-cs"/>
              </a:rPr>
              <a:t/>
            </a:r>
            <a:br>
              <a:rPr lang="sv-SE" sz="1200" kern="1200" dirty="0" smtClean="0">
                <a:solidFill>
                  <a:schemeClr val="tx1"/>
                </a:solidFill>
                <a:latin typeface="+mn-lt"/>
                <a:ea typeface="+mn-ea"/>
                <a:cs typeface="+mn-cs"/>
              </a:rPr>
            </a:br>
            <a:r>
              <a:rPr lang="sv-SE" sz="1200" kern="1200" dirty="0" smtClean="0">
                <a:solidFill>
                  <a:schemeClr val="tx1"/>
                </a:solidFill>
                <a:latin typeface="+mn-lt"/>
                <a:ea typeface="+mn-ea"/>
                <a:cs typeface="+mn-cs"/>
              </a:rPr>
              <a:t>Det som Stina får i bodelningslott får hon med ”full äganderätt”. Det hon ärver efter Anders får hon med ”fri förfoganderätt”. Fri förfoganderätt kan man säga är som en äganderätt under Stinas livstid. Återkommer strax till skillnaden mellan fri förfoganderätt och full äganderätt.</a:t>
            </a: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12</a:t>
            </a:fld>
            <a:endParaRPr lang="sv-SE"/>
          </a:p>
        </p:txBody>
      </p:sp>
    </p:spTree>
    <p:extLst>
      <p:ext uri="{BB962C8B-B14F-4D97-AF65-F5344CB8AC3E}">
        <p14:creationId xmlns:p14="http://schemas.microsoft.com/office/powerpoint/2010/main" val="2728139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latin typeface="+mn-lt"/>
                <a:ea typeface="+mn-ea"/>
                <a:cs typeface="+mn-cs"/>
              </a:rPr>
              <a:t>Makar ärver alltså varandra före de gemensamma barnen. Men om någon av föräldrarna har särkullbarn så har de rätt att få ut sitt arv direkt vid sin förälders bortgång.</a:t>
            </a:r>
            <a:br>
              <a:rPr lang="sv-SE"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När nu Anders avlider och efterlämnar två gemensamma barn och två särkullbarn får man tänka sig att man delar upp kvarlåtenskapen efter Anders i fyra delar. De två delar som är de gemensamma barnens framtida farsarv går till Stina. De två kvarvarande delarna går till Anders båda särkullbarn.</a:t>
            </a: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13</a:t>
            </a:fld>
            <a:endParaRPr lang="sv-SE"/>
          </a:p>
        </p:txBody>
      </p:sp>
    </p:spTree>
    <p:extLst>
      <p:ext uri="{BB962C8B-B14F-4D97-AF65-F5344CB8AC3E}">
        <p14:creationId xmlns:p14="http://schemas.microsoft.com/office/powerpoint/2010/main" val="3265264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latin typeface="+mn-lt"/>
                <a:ea typeface="+mn-ea"/>
                <a:cs typeface="+mn-cs"/>
              </a:rPr>
              <a:t>Om en person inte skrivit ett testamente om hur vederbörande vill att arvet efter honom/henne ska fördelas så finns det lagregler (arvsordningen) som säger hur arvet ska fördelas.</a:t>
            </a:r>
          </a:p>
          <a:p>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Det finns tre arvsklasser och vid sidan om det ligger makes arvsrätt, i de fall där makar ärver varandra.</a:t>
            </a:r>
            <a:br>
              <a:rPr lang="sv-SE"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Observera att om en avliden make efterlämnar särkullbarn, men inga gemensamma barn med sin efterlevande make så har den efterlevande maken ingen arvsrätt alls.</a:t>
            </a: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14</a:t>
            </a:fld>
            <a:endParaRPr lang="sv-SE"/>
          </a:p>
        </p:txBody>
      </p:sp>
    </p:spTree>
    <p:extLst>
      <p:ext uri="{BB962C8B-B14F-4D97-AF65-F5344CB8AC3E}">
        <p14:creationId xmlns:p14="http://schemas.microsoft.com/office/powerpoint/2010/main" val="1005240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latin typeface="+mn-lt"/>
                <a:ea typeface="+mn-ea"/>
                <a:cs typeface="+mn-cs"/>
              </a:rPr>
              <a:t>När Anna avlider så ska arvet på 300 000 kronor efter henne delas i två lika stora lotter, eftersom Anna hade två barn.</a:t>
            </a:r>
            <a:br>
              <a:rPr lang="sv-SE"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Det blir 150 000 per barn. Eftersom Sven avled före Anna så ska Svens lott gå vidare till hans barn, Bengt och Bertil, och delas lika mellan dem. Det blir 150 000 kronor var.</a:t>
            </a:r>
          </a:p>
          <a:p>
            <a:r>
              <a:rPr lang="sv-SE" sz="1200" kern="1200" dirty="0" smtClean="0">
                <a:solidFill>
                  <a:schemeClr val="tx1"/>
                </a:solidFill>
                <a:latin typeface="+mn-lt"/>
                <a:ea typeface="+mn-ea"/>
                <a:cs typeface="+mn-cs"/>
              </a:rPr>
              <a:t/>
            </a:r>
            <a:br>
              <a:rPr lang="sv-SE" sz="1200" kern="1200" dirty="0" smtClean="0">
                <a:solidFill>
                  <a:schemeClr val="tx1"/>
                </a:solidFill>
                <a:latin typeface="+mn-lt"/>
                <a:ea typeface="+mn-ea"/>
                <a:cs typeface="+mn-cs"/>
              </a:rPr>
            </a:br>
            <a:r>
              <a:rPr lang="sv-SE" sz="1200" kern="1200" dirty="0" smtClean="0">
                <a:solidFill>
                  <a:schemeClr val="tx1"/>
                </a:solidFill>
                <a:latin typeface="+mn-lt"/>
                <a:ea typeface="+mn-ea"/>
                <a:cs typeface="+mn-cs"/>
              </a:rPr>
              <a:t>Om Sven hade varit barnlös hade hans lott gått till systern Stina.</a:t>
            </a: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15</a:t>
            </a:fld>
            <a:endParaRPr lang="sv-SE"/>
          </a:p>
        </p:txBody>
      </p:sp>
    </p:spTree>
    <p:extLst>
      <p:ext uri="{BB962C8B-B14F-4D97-AF65-F5344CB8AC3E}">
        <p14:creationId xmlns:p14="http://schemas.microsoft.com/office/powerpoint/2010/main" val="1625681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latin typeface="+mn-lt"/>
                <a:ea typeface="+mn-ea"/>
                <a:cs typeface="+mn-cs"/>
              </a:rPr>
              <a:t>Eftersom Elin är barnlös så finns det ingen i första arvsklassen som kan ärva henne. Då går arvet till arvtagare i andra arvsklassen. Föräldrarna hade fått arvet om de varit i livet. Nu är båda döda. Då går arvet till föräldrarnas arvingar i rakt nedstigande led, det vill säga Elins bröder, Per och Pålle.</a:t>
            </a: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16</a:t>
            </a:fld>
            <a:endParaRPr lang="sv-SE"/>
          </a:p>
        </p:txBody>
      </p:sp>
    </p:spTree>
    <p:extLst>
      <p:ext uri="{BB962C8B-B14F-4D97-AF65-F5344CB8AC3E}">
        <p14:creationId xmlns:p14="http://schemas.microsoft.com/office/powerpoint/2010/main" val="3058086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latin typeface="+mn-lt"/>
                <a:ea typeface="+mn-ea"/>
                <a:cs typeface="+mn-cs"/>
              </a:rPr>
              <a:t>Makes arvsrätt, som infördes 1928, ligger alltså vid sidan av den arvsordning som bygger på blodsband. Makes arvsrätt stärktes 1988 då makar fick arvsrätt framför gemensamma barn. Genom testamente kan en make både stärka och försvaga den andre makens rätt till arv. Och vill en make inte att den andre maken ska ärva är det inget som hindrar att testamentera allt till någon annan. Då får efterlevande maken bara sin bodelningslott, i normalfallet halva boet.</a:t>
            </a:r>
            <a:br>
              <a:rPr lang="sv-SE"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Vi kommer till frågor kring testamente lite längre fram i presentationen.</a:t>
            </a: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17</a:t>
            </a:fld>
            <a:endParaRPr lang="sv-SE"/>
          </a:p>
        </p:txBody>
      </p:sp>
    </p:spTree>
    <p:extLst>
      <p:ext uri="{BB962C8B-B14F-4D97-AF65-F5344CB8AC3E}">
        <p14:creationId xmlns:p14="http://schemas.microsoft.com/office/powerpoint/2010/main" val="2159302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latin typeface="+mn-lt"/>
                <a:ea typeface="+mn-ea"/>
                <a:cs typeface="+mn-cs"/>
              </a:rPr>
              <a:t>Fortfarande gäller att arvet efter Elin går till arvsberättigade i andra arvsklassen eftersom Elin är barnlös. Hade båda hennes föräldrar varit i livet hade de fått hälften var. Nu går hälften till mamma Svea. Den del som skulle ha ärvts av Elins pappa får bröderna Per och Pålle dela på.</a:t>
            </a:r>
            <a:br>
              <a:rPr lang="sv-SE"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Skulle Per ha avlidit tidigare och han hade två barn så hade dessa fått dela på Pers lott och fått 125 000 kronor var.</a:t>
            </a: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18</a:t>
            </a:fld>
            <a:endParaRPr lang="sv-SE"/>
          </a:p>
        </p:txBody>
      </p:sp>
    </p:spTree>
    <p:extLst>
      <p:ext uri="{BB962C8B-B14F-4D97-AF65-F5344CB8AC3E}">
        <p14:creationId xmlns:p14="http://schemas.microsoft.com/office/powerpoint/2010/main" val="222363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latin typeface="+mn-lt"/>
                <a:ea typeface="+mn-ea"/>
                <a:cs typeface="+mn-cs"/>
              </a:rPr>
              <a:t>Den stora skillnaden mellan att make äger något med fri förfoganderätt jämfört med full äganderätt är att maken inte har rätt att testamentera bort den egendom som ärvts med fri förfoganderätt. Det som finns kvar av den ärvda egendomen vid makens bortgång ska nämligen gå vidare till den först avlidne makens efterarvingar.</a:t>
            </a:r>
            <a:br>
              <a:rPr lang="sv-SE"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För makar med barn är det alltså de gemensamma barnen som har rätt att få arvet. För makar utan barn så ska efterarvet gå till den första avlidne makens föräldrar, syskon, syskonbarn osv.</a:t>
            </a:r>
          </a:p>
          <a:p>
            <a:r>
              <a:rPr lang="sv-SE" sz="1200" kern="1200" dirty="0" smtClean="0">
                <a:solidFill>
                  <a:schemeClr val="tx1"/>
                </a:solidFill>
                <a:latin typeface="+mn-lt"/>
                <a:ea typeface="+mn-ea"/>
                <a:cs typeface="+mn-cs"/>
              </a:rPr>
              <a:t/>
            </a:r>
            <a:br>
              <a:rPr lang="sv-SE" sz="1200" kern="1200" dirty="0" smtClean="0">
                <a:solidFill>
                  <a:schemeClr val="tx1"/>
                </a:solidFill>
                <a:latin typeface="+mn-lt"/>
                <a:ea typeface="+mn-ea"/>
                <a:cs typeface="+mn-cs"/>
              </a:rPr>
            </a:br>
            <a:r>
              <a:rPr lang="sv-SE" sz="1200" kern="1200" dirty="0" smtClean="0">
                <a:solidFill>
                  <a:schemeClr val="tx1"/>
                </a:solidFill>
                <a:latin typeface="+mn-lt"/>
                <a:ea typeface="+mn-ea"/>
                <a:cs typeface="+mn-cs"/>
              </a:rPr>
              <a:t>En vanlig missuppfattning är att en make som ärvt med fri förfoganderätt är skyldig att förvalta arvet så att det finns kvar mer eller mindre intakt att ärva för efterarvingarna. Men så är det inte alls! Den efterlevande maken kan konsumera upp varenda krona om han eller hon vill.</a:t>
            </a:r>
          </a:p>
          <a:p>
            <a:r>
              <a:rPr lang="sv-SE" sz="1200" kern="1200" dirty="0" smtClean="0">
                <a:solidFill>
                  <a:schemeClr val="tx1"/>
                </a:solidFill>
                <a:latin typeface="+mn-lt"/>
                <a:ea typeface="+mn-ea"/>
                <a:cs typeface="+mn-cs"/>
              </a:rPr>
              <a:t/>
            </a:r>
            <a:br>
              <a:rPr lang="sv-SE" sz="1200" kern="1200" dirty="0" smtClean="0">
                <a:solidFill>
                  <a:schemeClr val="tx1"/>
                </a:solidFill>
                <a:latin typeface="+mn-lt"/>
                <a:ea typeface="+mn-ea"/>
                <a:cs typeface="+mn-cs"/>
              </a:rPr>
            </a:br>
            <a:r>
              <a:rPr lang="sv-SE" sz="1200" kern="1200" dirty="0" smtClean="0">
                <a:solidFill>
                  <a:schemeClr val="tx1"/>
                </a:solidFill>
                <a:latin typeface="+mn-lt"/>
                <a:ea typeface="+mn-ea"/>
                <a:cs typeface="+mn-cs"/>
              </a:rPr>
              <a:t>Det är heller inget som hindrar att maken ger bort egendomen. Men här finns en regel som skyddar efterarvingarna. Har make givit bort en väsentlig del av sitt bo så kan efterarvingarna angripa gåvan när den andre maken avlidit. Antingen så att de får mer av boet och gåvotagaren (om denne är en arvinge) mindre. Eller genom att gåvotagaren får lämna tillbaka hela eller delar av gåvans värde.</a:t>
            </a: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19</a:t>
            </a:fld>
            <a:endParaRPr lang="sv-SE"/>
          </a:p>
        </p:txBody>
      </p:sp>
    </p:spTree>
    <p:extLst>
      <p:ext uri="{BB962C8B-B14F-4D97-AF65-F5344CB8AC3E}">
        <p14:creationId xmlns:p14="http://schemas.microsoft.com/office/powerpoint/2010/main" val="1966865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r>
              <a:rPr lang="sv-SE" sz="1200" kern="1200" dirty="0" smtClean="0">
                <a:solidFill>
                  <a:schemeClr val="tx1"/>
                </a:solidFill>
                <a:latin typeface="+mn-lt"/>
                <a:ea typeface="+mn-ea"/>
                <a:cs typeface="+mn-cs"/>
              </a:rPr>
              <a:t>I slutet av 80-talet genomfördes stora förändringar av familjerättslagstiftningen.</a:t>
            </a:r>
            <a:br>
              <a:rPr lang="sv-SE" sz="1200" kern="1200" dirty="0" smtClean="0">
                <a:solidFill>
                  <a:schemeClr val="tx1"/>
                </a:solidFill>
                <a:latin typeface="+mn-lt"/>
                <a:ea typeface="+mn-ea"/>
                <a:cs typeface="+mn-cs"/>
              </a:rPr>
            </a:br>
            <a:r>
              <a:rPr lang="sv-SE" sz="1200" kern="1200" dirty="0" smtClean="0">
                <a:solidFill>
                  <a:schemeClr val="tx1"/>
                </a:solidFill>
                <a:latin typeface="+mn-lt"/>
                <a:ea typeface="+mn-ea"/>
                <a:cs typeface="+mn-cs"/>
              </a:rPr>
              <a:t> </a:t>
            </a:r>
          </a:p>
          <a:p>
            <a:pPr eaLnBrk="1" hangingPunct="1"/>
            <a:r>
              <a:rPr lang="sv-SE" sz="1200" kern="1200" dirty="0" smtClean="0">
                <a:solidFill>
                  <a:schemeClr val="tx1"/>
                </a:solidFill>
                <a:latin typeface="+mn-lt"/>
                <a:ea typeface="+mn-ea"/>
                <a:cs typeface="+mn-cs"/>
              </a:rPr>
              <a:t>Då fick makar med gemensamma barn arvsrätt efter varandra och begreppet ”särkullbarn” infördes. Att man behövde en särskild benämning på särkullbarnen var att de, till skillnad från gemensamma barn, fortfarande har kvar rätten att få sitt arv direkt vid förälders död. Gemensamma barn får arv efter sina föräldrar först när båda föräldrarna avlidit. När första föräldern avlider ärver den efterlevande föräldern.</a:t>
            </a:r>
            <a:br>
              <a:rPr lang="sv-SE"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pPr eaLnBrk="1" hangingPunct="1"/>
            <a:r>
              <a:rPr lang="sv-SE" sz="1200" kern="1200" dirty="0" smtClean="0">
                <a:solidFill>
                  <a:schemeClr val="tx1"/>
                </a:solidFill>
                <a:latin typeface="+mn-lt"/>
                <a:ea typeface="+mn-ea"/>
                <a:cs typeface="+mn-cs"/>
              </a:rPr>
              <a:t>Den andra stora förändringen var införandet av Sambolagen. Sambolagen innebär inte alls samma omfattande skydd och reglering som äktenskap gör, men ger ett visst skydd för ekonomiskt svagare sambo. Sambor har vid samboförhållandets upplösning rätt till bodelning  (hälftendelning) av gemensam permanentbostad och gemensamt bohag (möbler m.m.) som har anskaffats för gemensamt bruk. Oavsett vem som har betalat. Idag lever en stor andel av svenska par, både med och utan barn, som sambor.</a:t>
            </a: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2</a:t>
            </a:fld>
            <a:endParaRPr lang="sv-SE"/>
          </a:p>
        </p:txBody>
      </p:sp>
    </p:spTree>
    <p:extLst>
      <p:ext uri="{BB962C8B-B14F-4D97-AF65-F5344CB8AC3E}">
        <p14:creationId xmlns:p14="http://schemas.microsoft.com/office/powerpoint/2010/main" val="4125085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625117"/>
          </a:xfrm>
        </p:spPr>
        <p:txBody>
          <a:bodyPr/>
          <a:lstStyle/>
          <a:p>
            <a:r>
              <a:rPr lang="sv-SE" sz="1200" b="1" kern="1200" dirty="0" smtClean="0">
                <a:solidFill>
                  <a:schemeClr val="tx1"/>
                </a:solidFill>
                <a:latin typeface="+mn-lt"/>
                <a:ea typeface="+mn-ea"/>
                <a:cs typeface="+mn-cs"/>
              </a:rPr>
              <a:t>Basbeloppsregeln; </a:t>
            </a:r>
            <a:r>
              <a:rPr lang="sv-SE" sz="1200" b="0" kern="1200" dirty="0" smtClean="0">
                <a:solidFill>
                  <a:schemeClr val="tx1"/>
                </a:solidFill>
                <a:latin typeface="+mn-lt"/>
                <a:ea typeface="+mn-ea"/>
                <a:cs typeface="+mn-cs"/>
              </a:rPr>
              <a:t>Make</a:t>
            </a:r>
            <a:r>
              <a:rPr lang="sv-SE" sz="1200" kern="1200" dirty="0" smtClean="0">
                <a:solidFill>
                  <a:schemeClr val="tx1"/>
                </a:solidFill>
                <a:latin typeface="+mn-lt"/>
                <a:ea typeface="+mn-ea"/>
                <a:cs typeface="+mn-cs"/>
              </a:rPr>
              <a:t> har rätt att så långt tillgångarna i boet räcker få ut minst ett belopp som motsvarar fyra prisbasbelopp. Basbeloppsregeln går före särkullbarns arvsrätt. Maken ska alltså tillsammans med sin egen egendom ha rätt att kvar minst 179 200 kronor. Under förutsättning att det finns så mycket värde i boet.</a:t>
            </a:r>
            <a:br>
              <a:rPr lang="sv-SE"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r>
              <a:rPr lang="sv-SE" sz="1200" b="1" kern="1200" dirty="0" smtClean="0">
                <a:solidFill>
                  <a:schemeClr val="tx1"/>
                </a:solidFill>
                <a:latin typeface="+mn-lt"/>
                <a:ea typeface="+mn-ea"/>
                <a:cs typeface="+mn-cs"/>
              </a:rPr>
              <a:t>Äktenskapsbalken 12 kap 2 §; </a:t>
            </a:r>
            <a:r>
              <a:rPr lang="sv-SE" sz="1200" kern="1200" dirty="0" smtClean="0">
                <a:solidFill>
                  <a:schemeClr val="tx1"/>
                </a:solidFill>
                <a:latin typeface="+mn-lt"/>
                <a:ea typeface="+mn-ea"/>
                <a:cs typeface="+mn-cs"/>
              </a:rPr>
              <a:t>Det här är en jätteviktig regel som skyddar den ”rikare” maken vid den ”fattigare” makens bortgång. Regeln får bara användas vid dödsfall och innebär att efterlevande maken i bodelningen vid makens död kan välja att istället för hälftendelning behålla sitt eget giftorättsgods. Återkommer strax till ÄktB 12:2. För makar med enbart gemensamma barn finns normalt ingen anledning att åberopa ÄktB 12:2.</a:t>
            </a:r>
          </a:p>
          <a:p>
            <a:r>
              <a:rPr lang="sv-SE" sz="1200" kern="1200" dirty="0" smtClean="0">
                <a:solidFill>
                  <a:schemeClr val="tx1"/>
                </a:solidFill>
                <a:latin typeface="+mn-lt"/>
                <a:ea typeface="+mn-ea"/>
                <a:cs typeface="+mn-cs"/>
              </a:rPr>
              <a:t/>
            </a:r>
            <a:br>
              <a:rPr lang="sv-SE" sz="1200" kern="1200" dirty="0" smtClean="0">
                <a:solidFill>
                  <a:schemeClr val="tx1"/>
                </a:solidFill>
                <a:latin typeface="+mn-lt"/>
                <a:ea typeface="+mn-ea"/>
                <a:cs typeface="+mn-cs"/>
              </a:rPr>
            </a:br>
            <a:r>
              <a:rPr lang="sv-SE" sz="1200" b="1" kern="1200" dirty="0" smtClean="0">
                <a:solidFill>
                  <a:schemeClr val="tx1"/>
                </a:solidFill>
                <a:latin typeface="+mn-lt"/>
                <a:ea typeface="+mn-ea"/>
                <a:cs typeface="+mn-cs"/>
              </a:rPr>
              <a:t>Testamente; </a:t>
            </a:r>
            <a:r>
              <a:rPr lang="sv-SE" sz="1200" kern="1200" dirty="0" smtClean="0">
                <a:solidFill>
                  <a:schemeClr val="tx1"/>
                </a:solidFill>
                <a:latin typeface="+mn-lt"/>
                <a:ea typeface="+mn-ea"/>
                <a:cs typeface="+mn-cs"/>
              </a:rPr>
              <a:t>Om en make med särkullbarn har testamenterat egendom till sin make så får den efterlevande maken mer än annars. Make med särkullbarn kan dock inte testamentera allt till make. Särkullbarn har alltid rätt till sin laglott. Återkommer till laglott strax. Har en förälder genom testamente bestämt att all egendom ska gå till någon/några andra än barnet så kan barnet begära jämkning av testamentet för att få ut sin laglott.</a:t>
            </a:r>
          </a:p>
          <a:p>
            <a:r>
              <a:rPr lang="sv-SE" sz="1200" kern="1200" dirty="0" smtClean="0">
                <a:solidFill>
                  <a:schemeClr val="tx1"/>
                </a:solidFill>
                <a:latin typeface="+mn-lt"/>
                <a:ea typeface="+mn-ea"/>
                <a:cs typeface="+mn-cs"/>
              </a:rPr>
              <a:t/>
            </a:r>
            <a:br>
              <a:rPr lang="sv-SE" sz="1200" kern="1200" dirty="0" smtClean="0">
                <a:solidFill>
                  <a:schemeClr val="tx1"/>
                </a:solidFill>
                <a:latin typeface="+mn-lt"/>
                <a:ea typeface="+mn-ea"/>
                <a:cs typeface="+mn-cs"/>
              </a:rPr>
            </a:br>
            <a:r>
              <a:rPr lang="sv-SE" sz="1200" b="1" kern="1200" dirty="0" smtClean="0">
                <a:solidFill>
                  <a:schemeClr val="tx1"/>
                </a:solidFill>
                <a:latin typeface="+mn-lt"/>
                <a:ea typeface="+mn-ea"/>
                <a:cs typeface="+mn-cs"/>
              </a:rPr>
              <a:t>Enskild egendom; </a:t>
            </a:r>
            <a:r>
              <a:rPr lang="sv-SE" sz="1200" b="0" kern="1200" dirty="0" smtClean="0">
                <a:solidFill>
                  <a:schemeClr val="tx1"/>
                </a:solidFill>
                <a:latin typeface="+mn-lt"/>
                <a:ea typeface="+mn-ea"/>
                <a:cs typeface="+mn-cs"/>
              </a:rPr>
              <a:t>O</a:t>
            </a:r>
            <a:r>
              <a:rPr lang="sv-SE" sz="1200" kern="1200" dirty="0" smtClean="0">
                <a:solidFill>
                  <a:schemeClr val="tx1"/>
                </a:solidFill>
                <a:latin typeface="+mn-lt"/>
                <a:ea typeface="+mn-ea"/>
                <a:cs typeface="+mn-cs"/>
              </a:rPr>
              <a:t>m makar har enskild egendom på grund av äktenskapsförord eller på grund av gåvor/arv med villkor om enskild egendom så påverkar det bodelningen så att den inte blir en hälften/hälften-delning. Observera dock att makar som har arvsrätt efter varandra ärver även varandras enskilda egendom! Återkommer till det strax.</a:t>
            </a: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20</a:t>
            </a:fld>
            <a:endParaRPr lang="sv-SE"/>
          </a:p>
        </p:txBody>
      </p:sp>
    </p:spTree>
    <p:extLst>
      <p:ext uri="{BB962C8B-B14F-4D97-AF65-F5344CB8AC3E}">
        <p14:creationId xmlns:p14="http://schemas.microsoft.com/office/powerpoint/2010/main" val="427886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latin typeface="+mn-lt"/>
                <a:ea typeface="+mn-ea"/>
                <a:cs typeface="+mn-cs"/>
              </a:rPr>
              <a:t>Genom att den efterlevande rikare maken väljer att åberopa ÄktB 12 kap 2§ så blir bodelningslotten större än hälften för den efterlevande maken. Kvarlåtenskapen efter den avlidne maken blir i motsvarande mån mindre än hälften. </a:t>
            </a:r>
            <a:br>
              <a:rPr lang="sv-SE"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Mest angeläget är detta för den rikare maken om den avlidne maken hade särkullbarn och makarna inte har några gemensamma barn. I det fallet har den efterlevande maken ju ingen arvsrätt alls och hela kvarlåtenskapen efter den döde maken går till särkullbarnen. Då är det självklart angeläget för den efterlevande att kvarlåtenskapen efter den döde maken blir så liten som möjligt. Men det är också fördelaktigt för den efterlevande maken om makarna har både gemensamma barn och särkullbarn eller om den döde maken skrivit testamente till förmån för någon annan än efterlevande maken.</a:t>
            </a:r>
          </a:p>
          <a:p>
            <a:r>
              <a:rPr lang="sv-SE" sz="1200" kern="1200" dirty="0" smtClean="0">
                <a:solidFill>
                  <a:schemeClr val="tx1"/>
                </a:solidFill>
                <a:latin typeface="+mn-lt"/>
                <a:ea typeface="+mn-ea"/>
                <a:cs typeface="+mn-cs"/>
              </a:rPr>
              <a:t/>
            </a:r>
            <a:br>
              <a:rPr lang="sv-SE" sz="1200" kern="1200" dirty="0" smtClean="0">
                <a:solidFill>
                  <a:schemeClr val="tx1"/>
                </a:solidFill>
                <a:latin typeface="+mn-lt"/>
                <a:ea typeface="+mn-ea"/>
                <a:cs typeface="+mn-cs"/>
              </a:rPr>
            </a:br>
            <a:r>
              <a:rPr lang="sv-SE" sz="1200" kern="1200" dirty="0" smtClean="0">
                <a:solidFill>
                  <a:schemeClr val="tx1"/>
                </a:solidFill>
                <a:latin typeface="+mn-lt"/>
                <a:ea typeface="+mn-ea"/>
                <a:cs typeface="+mn-cs"/>
              </a:rPr>
              <a:t>Om det handlar om ett barnlöst gift par kan ett motiv för den efterlevande maken att åberopa </a:t>
            </a:r>
            <a:r>
              <a:rPr lang="sv-SE" sz="1200" kern="1200" dirty="0" err="1" smtClean="0">
                <a:solidFill>
                  <a:schemeClr val="tx1"/>
                </a:solidFill>
                <a:latin typeface="+mn-lt"/>
                <a:ea typeface="+mn-ea"/>
                <a:cs typeface="+mn-cs"/>
              </a:rPr>
              <a:t>Äkt</a:t>
            </a:r>
            <a:r>
              <a:rPr lang="sv-SE" sz="1200" kern="1200" dirty="0" smtClean="0">
                <a:solidFill>
                  <a:schemeClr val="tx1"/>
                </a:solidFill>
                <a:latin typeface="+mn-lt"/>
                <a:ea typeface="+mn-ea"/>
                <a:cs typeface="+mn-cs"/>
              </a:rPr>
              <a:t> B 12:2 vara att maken vill att den dag hon/han avlider och boet ska delas mellan båda makarnas släkter göra arvet till den efterlevande makens släkt större.</a:t>
            </a:r>
          </a:p>
          <a:p>
            <a:endParaRPr lang="sv-SE" sz="1200" kern="1200" dirty="0">
              <a:solidFill>
                <a:schemeClr val="tx1"/>
              </a:solidFill>
              <a:latin typeface="+mn-lt"/>
              <a:ea typeface="+mn-ea"/>
              <a:cs typeface="+mn-cs"/>
            </a:endParaRPr>
          </a:p>
        </p:txBody>
      </p:sp>
      <p:sp>
        <p:nvSpPr>
          <p:cNvPr id="4" name="Platshållare för bildnummer 3"/>
          <p:cNvSpPr>
            <a:spLocks noGrp="1"/>
          </p:cNvSpPr>
          <p:nvPr>
            <p:ph type="sldNum" sz="quarter" idx="10"/>
          </p:nvPr>
        </p:nvSpPr>
        <p:spPr/>
        <p:txBody>
          <a:bodyPr/>
          <a:lstStyle/>
          <a:p>
            <a:fld id="{E21DE8E7-75CA-4C56-8F8C-E88346BA0CD7}" type="slidenum">
              <a:rPr lang="sv-SE" smtClean="0"/>
              <a:t>21</a:t>
            </a:fld>
            <a:endParaRPr lang="sv-SE"/>
          </a:p>
        </p:txBody>
      </p:sp>
    </p:spTree>
    <p:extLst>
      <p:ext uri="{BB962C8B-B14F-4D97-AF65-F5344CB8AC3E}">
        <p14:creationId xmlns:p14="http://schemas.microsoft.com/office/powerpoint/2010/main" val="1497906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latin typeface="+mn-lt"/>
                <a:ea typeface="+mn-ea"/>
                <a:cs typeface="+mn-cs"/>
              </a:rPr>
              <a:t>Anna och Sven har inga gemensamma barn. Anna har ett särkullbarn. De har inte skrivit något testamente. Anna avlider. Eftersom Anna har ett särkullbarn har Sven ingen arvsrätt alls efter henne. För att Sven ska tvingas lämna ifrån sig så liten del som möjligt av deras gemensamma bo i bodelningen väljer Sven, som äger mer än Anna, att åberopa </a:t>
            </a:r>
            <a:r>
              <a:rPr lang="sv-SE" sz="1200" kern="1200" dirty="0" err="1" smtClean="0">
                <a:solidFill>
                  <a:schemeClr val="tx1"/>
                </a:solidFill>
                <a:latin typeface="+mn-lt"/>
                <a:ea typeface="+mn-ea"/>
                <a:cs typeface="+mn-cs"/>
              </a:rPr>
              <a:t>Äkt</a:t>
            </a:r>
            <a:r>
              <a:rPr lang="sv-SE" sz="1200" kern="1200" dirty="0" smtClean="0">
                <a:solidFill>
                  <a:schemeClr val="tx1"/>
                </a:solidFill>
                <a:latin typeface="+mn-lt"/>
                <a:ea typeface="+mn-ea"/>
                <a:cs typeface="+mn-cs"/>
              </a:rPr>
              <a:t> B 12:2.</a:t>
            </a:r>
            <a:br>
              <a:rPr lang="sv-SE"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På det sättet får han behålla all sin egendom, värd 2 100 000 kr.</a:t>
            </a:r>
            <a:r>
              <a:rPr lang="sv-SE" sz="1200" kern="1200" baseline="0" dirty="0" smtClean="0">
                <a:solidFill>
                  <a:schemeClr val="tx1"/>
                </a:solidFill>
                <a:latin typeface="+mn-lt"/>
                <a:ea typeface="+mn-ea"/>
                <a:cs typeface="+mn-cs"/>
              </a:rPr>
              <a:t> </a:t>
            </a:r>
            <a:r>
              <a:rPr lang="sv-SE" sz="1200" kern="1200" dirty="0" smtClean="0">
                <a:solidFill>
                  <a:schemeClr val="tx1"/>
                </a:solidFill>
                <a:latin typeface="+mn-lt"/>
                <a:ea typeface="+mn-ea"/>
                <a:cs typeface="+mn-cs"/>
              </a:rPr>
              <a:t>Hade han inte gjort det utan boet hade </a:t>
            </a:r>
            <a:r>
              <a:rPr lang="sv-SE" sz="1200" kern="1200" dirty="0" err="1" smtClean="0">
                <a:solidFill>
                  <a:schemeClr val="tx1"/>
                </a:solidFill>
                <a:latin typeface="+mn-lt"/>
                <a:ea typeface="+mn-ea"/>
                <a:cs typeface="+mn-cs"/>
              </a:rPr>
              <a:t>bodelats</a:t>
            </a:r>
            <a:r>
              <a:rPr lang="sv-SE" sz="1200" kern="1200" dirty="0" smtClean="0">
                <a:solidFill>
                  <a:schemeClr val="tx1"/>
                </a:solidFill>
                <a:latin typeface="+mn-lt"/>
                <a:ea typeface="+mn-ea"/>
                <a:cs typeface="+mn-cs"/>
              </a:rPr>
              <a:t> enligt huvudregeln så hade han bara fått behålla hälften, eller 1 825 000 kr, av det sammanlagda värdet på boet.</a:t>
            </a:r>
          </a:p>
          <a:p>
            <a:r>
              <a:rPr lang="sv-SE" sz="1200" kern="1200" dirty="0" smtClean="0">
                <a:solidFill>
                  <a:schemeClr val="tx1"/>
                </a:solidFill>
                <a:latin typeface="+mn-lt"/>
                <a:ea typeface="+mn-ea"/>
                <a:cs typeface="+mn-cs"/>
              </a:rPr>
              <a:t/>
            </a:r>
            <a:br>
              <a:rPr lang="sv-SE" sz="1200" kern="1200" dirty="0" smtClean="0">
                <a:solidFill>
                  <a:schemeClr val="tx1"/>
                </a:solidFill>
                <a:latin typeface="+mn-lt"/>
                <a:ea typeface="+mn-ea"/>
                <a:cs typeface="+mn-cs"/>
              </a:rPr>
            </a:br>
            <a:r>
              <a:rPr lang="sv-SE" sz="1200" kern="1200" dirty="0" smtClean="0">
                <a:solidFill>
                  <a:schemeClr val="tx1"/>
                </a:solidFill>
                <a:latin typeface="+mn-lt"/>
                <a:ea typeface="+mn-ea"/>
                <a:cs typeface="+mn-cs"/>
              </a:rPr>
              <a:t>Sven tjänar alltså 275 000 kr på att åberopa </a:t>
            </a:r>
            <a:r>
              <a:rPr lang="sv-SE" sz="1200" kern="1200" dirty="0" err="1" smtClean="0">
                <a:solidFill>
                  <a:schemeClr val="tx1"/>
                </a:solidFill>
                <a:latin typeface="+mn-lt"/>
                <a:ea typeface="+mn-ea"/>
                <a:cs typeface="+mn-cs"/>
              </a:rPr>
              <a:t>Äkt</a:t>
            </a:r>
            <a:r>
              <a:rPr lang="sv-SE" sz="1200" kern="1200" dirty="0" smtClean="0">
                <a:solidFill>
                  <a:schemeClr val="tx1"/>
                </a:solidFill>
                <a:latin typeface="+mn-lt"/>
                <a:ea typeface="+mn-ea"/>
                <a:cs typeface="+mn-cs"/>
              </a:rPr>
              <a:t> B 12 kap 2 §. </a:t>
            </a: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22</a:t>
            </a:fld>
            <a:endParaRPr lang="sv-SE"/>
          </a:p>
        </p:txBody>
      </p:sp>
    </p:spTree>
    <p:extLst>
      <p:ext uri="{BB962C8B-B14F-4D97-AF65-F5344CB8AC3E}">
        <p14:creationId xmlns:p14="http://schemas.microsoft.com/office/powerpoint/2010/main" val="3854924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904354"/>
          </a:xfrm>
        </p:spPr>
        <p:txBody>
          <a:bodyPr/>
          <a:lstStyle/>
          <a:p>
            <a:pPr eaLnBrk="1" hangingPunct="1"/>
            <a:r>
              <a:rPr lang="sv-SE" sz="1200" kern="1200" dirty="0" smtClean="0">
                <a:solidFill>
                  <a:schemeClr val="tx1"/>
                </a:solidFill>
                <a:latin typeface="+mn-lt"/>
                <a:ea typeface="+mn-ea"/>
                <a:cs typeface="+mn-cs"/>
              </a:rPr>
              <a:t>Makar som har arvsrätt efter varandra ärver även varandras enskilda egendom. Väldigt många blir förvånade när det får klart för sig att det är på det sättet. De flesta lever i tron att enskild egendom innebär att den andre maken varken har rätt till del i egendomen på grund av giftorätt eller vid arv.</a:t>
            </a:r>
            <a:r>
              <a:rPr lang="sv-SE" sz="1200" kern="1200" baseline="0" dirty="0" smtClean="0">
                <a:solidFill>
                  <a:schemeClr val="tx1"/>
                </a:solidFill>
                <a:latin typeface="+mn-lt"/>
                <a:ea typeface="+mn-ea"/>
                <a:cs typeface="+mn-cs"/>
              </a:rPr>
              <a:t> </a:t>
            </a:r>
            <a:r>
              <a:rPr lang="sv-SE" sz="1200" kern="1200" dirty="0" smtClean="0">
                <a:solidFill>
                  <a:schemeClr val="tx1"/>
                </a:solidFill>
                <a:latin typeface="+mn-lt"/>
                <a:ea typeface="+mn-ea"/>
                <a:cs typeface="+mn-cs"/>
              </a:rPr>
              <a:t>Ett av skälen till missuppfattningen är sannolikt att många inte har klart för sig gången vid fördelning av boet efter den först avlidne maken.</a:t>
            </a:r>
            <a:br>
              <a:rPr lang="sv-SE"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pPr eaLnBrk="1" hangingPunct="1"/>
            <a:r>
              <a:rPr lang="sv-SE" sz="1200" kern="1200" dirty="0" smtClean="0">
                <a:solidFill>
                  <a:schemeClr val="tx1"/>
                </a:solidFill>
                <a:latin typeface="+mn-lt"/>
                <a:ea typeface="+mn-ea"/>
                <a:cs typeface="+mn-cs"/>
              </a:rPr>
              <a:t>Först görs bodelning mellan den efterlevande maken och dödsboet efter den avlidne maken. Här har det betydelse om makarna har enskild egendom eftersom denna egendom i så fall hålls utanför bodelningen.</a:t>
            </a:r>
          </a:p>
          <a:p>
            <a:pPr eaLnBrk="1" hangingPunct="1"/>
            <a:r>
              <a:rPr lang="sv-SE" sz="1200" kern="1200" dirty="0" smtClean="0">
                <a:solidFill>
                  <a:schemeClr val="tx1"/>
                </a:solidFill>
                <a:latin typeface="+mn-lt"/>
                <a:ea typeface="+mn-ea"/>
                <a:cs typeface="+mn-cs"/>
              </a:rPr>
              <a:t/>
            </a:r>
            <a:br>
              <a:rPr lang="sv-SE" sz="1200" kern="1200" dirty="0" smtClean="0">
                <a:solidFill>
                  <a:schemeClr val="tx1"/>
                </a:solidFill>
                <a:latin typeface="+mn-lt"/>
                <a:ea typeface="+mn-ea"/>
                <a:cs typeface="+mn-cs"/>
              </a:rPr>
            </a:br>
            <a:r>
              <a:rPr lang="sv-SE" sz="1200" kern="1200" dirty="0" smtClean="0">
                <a:solidFill>
                  <a:schemeClr val="tx1"/>
                </a:solidFill>
                <a:latin typeface="+mn-lt"/>
                <a:ea typeface="+mn-ea"/>
                <a:cs typeface="+mn-cs"/>
              </a:rPr>
              <a:t>Därefter finns kvarlåtenskapen efter den avlidne maken kvar till fördelning i boet. Kvarlåtenskapen går till arvingarna. Och är maken arvinge så ärvs alltså både giftorättsgods och enskild egendom. Här har föräldrarna tänkt att det säkrat att stugan går vidare i släkten till barnbarnen den dag Stina avlider. Men skulle det vara så att Stina avlider före maken Sture så blir det han som ärver stugan. Lösningen på problemet är att Stina skriver ett testamente där hon testamenterar stugan till sina barn. Som tidigare nämnts finns inget hinder för en make att testamentera sin egendom till någon annan än sin make.</a:t>
            </a: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23</a:t>
            </a:fld>
            <a:endParaRPr lang="sv-SE"/>
          </a:p>
        </p:txBody>
      </p:sp>
    </p:spTree>
    <p:extLst>
      <p:ext uri="{BB962C8B-B14F-4D97-AF65-F5344CB8AC3E}">
        <p14:creationId xmlns:p14="http://schemas.microsoft.com/office/powerpoint/2010/main" val="3077232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latin typeface="+mn-lt"/>
                <a:ea typeface="+mn-ea"/>
                <a:cs typeface="+mn-cs"/>
              </a:rPr>
              <a:t>Om en ogift arvlåtare avlider och efterlämnar en bröstarvinge och inte har skrivit något testamente så ärver bröstarvingen hela boet.  Bröstarvingens arvslott är då hela boet.</a:t>
            </a:r>
            <a:br>
              <a:rPr lang="sv-SE"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Har föräldern testamenterat bort hela sin förmögenhet till någon annan så kan bröstarvingen kräva att testamentet jämkas så att bröstarvingen kan få sin laglott. Laglotten är hälften av arvslotten. Tidigare gåvor ska räknas av som förskott på arv.</a:t>
            </a:r>
          </a:p>
          <a:p>
            <a:r>
              <a:rPr lang="sv-SE" sz="1200" kern="1200" dirty="0" smtClean="0">
                <a:solidFill>
                  <a:schemeClr val="tx1"/>
                </a:solidFill>
                <a:latin typeface="+mn-lt"/>
                <a:ea typeface="+mn-ea"/>
                <a:cs typeface="+mn-cs"/>
              </a:rPr>
              <a:t/>
            </a:r>
            <a:br>
              <a:rPr lang="sv-SE" sz="1200" kern="1200" dirty="0" smtClean="0">
                <a:solidFill>
                  <a:schemeClr val="tx1"/>
                </a:solidFill>
                <a:latin typeface="+mn-lt"/>
                <a:ea typeface="+mn-ea"/>
                <a:cs typeface="+mn-cs"/>
              </a:rPr>
            </a:br>
            <a:r>
              <a:rPr lang="sv-SE" sz="1200" kern="1200" dirty="0" smtClean="0">
                <a:solidFill>
                  <a:schemeClr val="tx1"/>
                </a:solidFill>
                <a:latin typeface="+mn-lt"/>
                <a:ea typeface="+mn-ea"/>
                <a:cs typeface="+mn-cs"/>
              </a:rPr>
              <a:t>Har en förälder (eller far/morförälder i de fall förälder avlidit före) under sin livstid lämnat gåvor till en bröstarvinge – och då pratar vi inte om vanliga julklappar eller födelsedagspresenter - ska gåvan räknas som förskott på arv om inget annat är bestämt. </a:t>
            </a:r>
          </a:p>
          <a:p>
            <a:endParaRPr lang="sv-SE" sz="1200" kern="1200" dirty="0">
              <a:solidFill>
                <a:schemeClr val="tx1"/>
              </a:solidFill>
              <a:latin typeface="+mn-lt"/>
              <a:ea typeface="+mn-ea"/>
              <a:cs typeface="+mn-cs"/>
            </a:endParaRPr>
          </a:p>
        </p:txBody>
      </p:sp>
      <p:sp>
        <p:nvSpPr>
          <p:cNvPr id="4" name="Platshållare för bildnummer 3"/>
          <p:cNvSpPr>
            <a:spLocks noGrp="1"/>
          </p:cNvSpPr>
          <p:nvPr>
            <p:ph type="sldNum" sz="quarter" idx="10"/>
          </p:nvPr>
        </p:nvSpPr>
        <p:spPr/>
        <p:txBody>
          <a:bodyPr/>
          <a:lstStyle/>
          <a:p>
            <a:fld id="{E21DE8E7-75CA-4C56-8F8C-E88346BA0CD7}" type="slidenum">
              <a:rPr lang="sv-SE" smtClean="0"/>
              <a:t>24</a:t>
            </a:fld>
            <a:endParaRPr lang="sv-SE"/>
          </a:p>
        </p:txBody>
      </p:sp>
    </p:spTree>
    <p:extLst>
      <p:ext uri="{BB962C8B-B14F-4D97-AF65-F5344CB8AC3E}">
        <p14:creationId xmlns:p14="http://schemas.microsoft.com/office/powerpoint/2010/main" val="1400859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latin typeface="+mn-lt"/>
                <a:ea typeface="+mn-ea"/>
                <a:cs typeface="+mn-cs"/>
              </a:rPr>
              <a:t>Testamente skriver man om man vill att egendomen ska gå till någon/några andra än vad lagen säger. Den situation där frågan om testamente oftast blir aktuell är när den ena eller båda makarna har särkullbarn. Och här kan bli svåra avvägningar mellan olika skyddsintressen för den make som har särkullbarn. Ska man skydda partnern och försöka underlätta så att denne kan behålla bostaden? Eller är det trots allt viktigast att barnen får ärva? Här finns inget rätt eller fel. Det blir ytterst en fråga om prioriteringar. Eftersom särkullbarnen under alla omständigheter har rätt till laglotten är det vanligt att make med särkullbarn väljer att testamentera hälften till partnern och häften till barnen.</a:t>
            </a:r>
            <a:br>
              <a:rPr lang="sv-SE"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Även om man vill att arvet ska fördelas så som lagen säger kan man skriva testamente där man bara bestämmer att det barnen ska ärva ska vara deras enskilda egendom. Det här är ett väldigt vanligt skäl att skriva testamente och något som generellt kan rekommenderas. Genom ett sådant testamente skyddas barnets arv från bodelning om barnet lägre fram skulle vara med om en skilsmässa. </a:t>
            </a: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25</a:t>
            </a:fld>
            <a:endParaRPr lang="sv-SE"/>
          </a:p>
        </p:txBody>
      </p:sp>
    </p:spTree>
    <p:extLst>
      <p:ext uri="{BB962C8B-B14F-4D97-AF65-F5344CB8AC3E}">
        <p14:creationId xmlns:p14="http://schemas.microsoft.com/office/powerpoint/2010/main" val="1201332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194811"/>
          </a:xfrm>
        </p:spPr>
        <p:txBody>
          <a:bodyPr/>
          <a:lstStyle/>
          <a:p>
            <a:r>
              <a:rPr lang="sv-SE" sz="1200" kern="1200" dirty="0" smtClean="0">
                <a:solidFill>
                  <a:schemeClr val="tx1"/>
                </a:solidFill>
                <a:latin typeface="+mn-lt"/>
                <a:ea typeface="+mn-ea"/>
                <a:cs typeface="+mn-cs"/>
              </a:rPr>
              <a:t>Många lever i den felaktiga föreställningen att det är ungefär detsamma juridiskt att vara sambo som att vara gift. Det är det inte. Reglerna för gifta är mycket mer omfattande och till fördel för den som är ekonomiskt svagare. Där gifta har giftorätt i all egendom har sambor bara rätt till delning av sådan egendom som är samboegendom. Samboegendom är gemensam permanentbostad och gemensamt bohag som har anskaffats för att användas gemensamt av samborna. Sambor har ingen arvsrätt efter varandra. För att sambor ska ärva varandra krävs testamente. </a:t>
            </a:r>
          </a:p>
          <a:p>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Det finns en basbeloppsregel (kallad lilla basbeloppsregeln) även för sambor, på motsvarande sätt som makars fyra basbeloppsregel så har sambor en två basbeloppsregel, som innebär att en efterlevande sambo alltid har rätt att sammanlagt så långt tillgångarna räcker behålla upp till två prisbasbelopp av samboegendom. </a:t>
            </a:r>
          </a:p>
          <a:p>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Fritidshus, bilar, båtar, pengar, aktier med mera ligger utanför. Därför är det extra viktigt att tänka på vem som äger vad i ett samboförhållande. Om den ena äger bostaden (och inte ägde den redan när paret blev sambor)och den andre fritidshuset och bilen och har de mesta sparpengarna så kan det bli väldigt orättvist vid en separation. Permanentbostaden delas, men inget av övrig egendom. Bättre då att äga permanentbostaden tillsammans eller hålla isär all egendom genom ett samboavtal.</a:t>
            </a:r>
          </a:p>
          <a:p>
            <a:endParaRPr lang="sv-SE" sz="1200" kern="1200" dirty="0">
              <a:solidFill>
                <a:schemeClr val="tx1"/>
              </a:solidFill>
              <a:latin typeface="+mn-lt"/>
              <a:ea typeface="+mn-ea"/>
              <a:cs typeface="+mn-cs"/>
            </a:endParaRPr>
          </a:p>
        </p:txBody>
      </p:sp>
      <p:sp>
        <p:nvSpPr>
          <p:cNvPr id="4" name="Platshållare för bildnummer 3"/>
          <p:cNvSpPr>
            <a:spLocks noGrp="1"/>
          </p:cNvSpPr>
          <p:nvPr>
            <p:ph type="sldNum" sz="quarter" idx="10"/>
          </p:nvPr>
        </p:nvSpPr>
        <p:spPr/>
        <p:txBody>
          <a:bodyPr/>
          <a:lstStyle/>
          <a:p>
            <a:fld id="{E21DE8E7-75CA-4C56-8F8C-E88346BA0CD7}" type="slidenum">
              <a:rPr lang="sv-SE" smtClean="0"/>
              <a:t>26</a:t>
            </a:fld>
            <a:endParaRPr lang="sv-SE"/>
          </a:p>
        </p:txBody>
      </p:sp>
    </p:spTree>
    <p:extLst>
      <p:ext uri="{BB962C8B-B14F-4D97-AF65-F5344CB8AC3E}">
        <p14:creationId xmlns:p14="http://schemas.microsoft.com/office/powerpoint/2010/main" val="2048181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latin typeface="+mn-lt"/>
                <a:ea typeface="+mn-ea"/>
                <a:cs typeface="+mn-cs"/>
              </a:rPr>
              <a:t>Om Stina ägde huset redan innan hon träffade Peter så får hon behålla allt sitt. Har hon köpt den för deras gemensamma bruk får hon dela med sig halva bostadens värde i bodelningen. Dör Stina och hon ägde huset sedan tidigare får Peter ingenting av Stinas egendom. </a:t>
            </a:r>
            <a:endParaRPr lang="en-US" sz="1200" kern="1200" dirty="0" smtClean="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27</a:t>
            </a:fld>
            <a:endParaRPr lang="sv-SE"/>
          </a:p>
        </p:txBody>
      </p:sp>
    </p:spTree>
    <p:extLst>
      <p:ext uri="{BB962C8B-B14F-4D97-AF65-F5344CB8AC3E}">
        <p14:creationId xmlns:p14="http://schemas.microsoft.com/office/powerpoint/2010/main" val="1031480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latin typeface="+mn-lt"/>
                <a:ea typeface="+mn-ea"/>
                <a:cs typeface="+mn-cs"/>
              </a:rPr>
              <a:t>Nu tänker vi oss istället att Stina och Peter är gifta och att allt är giftorättsgods. Då delas 3 700 000 kronor genom två i bodelning = 1 850 000 kronor till var och en. I en skilsmässa får Peter alltså 1 850 000 kronor. Och om Stina avlider och de är barnlösa eller bara har gemensamma barn får Peter behålla hela boet. Skillnaden för Peter om han är gift eller sambo med Stina är alltså 3 500 000 kronor.</a:t>
            </a: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28</a:t>
            </a:fld>
            <a:endParaRPr lang="sv-SE"/>
          </a:p>
        </p:txBody>
      </p:sp>
    </p:spTree>
    <p:extLst>
      <p:ext uri="{BB962C8B-B14F-4D97-AF65-F5344CB8AC3E}">
        <p14:creationId xmlns:p14="http://schemas.microsoft.com/office/powerpoint/2010/main" val="2371889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377690"/>
          </a:xfrm>
        </p:spPr>
        <p:txBody>
          <a:bodyPr/>
          <a:lstStyle/>
          <a:p>
            <a:r>
              <a:rPr lang="sv-SE" sz="1200" kern="1200" dirty="0" smtClean="0">
                <a:solidFill>
                  <a:schemeClr val="tx1"/>
                </a:solidFill>
                <a:latin typeface="+mn-lt"/>
                <a:ea typeface="+mn-ea"/>
                <a:cs typeface="+mn-cs"/>
              </a:rPr>
              <a:t>En mycket central fråga för äldre makar är vad som händer med ekonomin om den ena maken blir dement eller liknande och inte längre är i stånd att ta hand om sin ekonomi. Helt enkelt förlorar sin mentala kapacitet. Om sjukdom drabbar den make som ensam äger bostaden och ensam står som ägare för merparten av parets sparande så kan det bli problem för den friske maken, som kan behöva använda sig av kapitalet för sin försörjning. Eller vill sälja bostaden för att den sjuke maken har ett särskilt boende och den gemensamma bostaden är för stor/för dyr. </a:t>
            </a:r>
          </a:p>
          <a:p>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Många väljer att skriva fullmakter för varandra när båda fortfarande är friska. På så sätt tänker man att om en blir dement så kan den friske komma åt all egendom med stöd av fullmakten. Men det kan man inte vara hundraprocentigt säker på. Det är oklart vilken giltighet en fullmakt har där den som utfärdat fullmakten inte längre är i stånd att återkalla fullmakten. Och inte heller är i stånd att själv utföra den åtgärd (som exempelvis underteckna köpehandlingar vid försäljning av huset). </a:t>
            </a:r>
          </a:p>
          <a:p>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Därför kan man inte helt förlita sig på fullmakten. Det är mycket säkrare att stå båda som ägare till bostaden och båda som ägare till åtminstone en del av sparmedlen. Ett bankkonto av typen ”och/eller-konto” där makarna var för sig har rätt att göra uttag kan vara en del av lösningen. Äger makarna bostaden ihop och den friske vill sälja så kan denne driva igenom en försäljning av hela bostaden (lagen om Samäganderätt) och komma åt hälften av pengarna från försäljningen.</a:t>
            </a: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29</a:t>
            </a:fld>
            <a:endParaRPr lang="sv-SE"/>
          </a:p>
        </p:txBody>
      </p:sp>
    </p:spTree>
    <p:extLst>
      <p:ext uri="{BB962C8B-B14F-4D97-AF65-F5344CB8AC3E}">
        <p14:creationId xmlns:p14="http://schemas.microsoft.com/office/powerpoint/2010/main" val="2339448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latin typeface="+mn-lt"/>
                <a:ea typeface="+mn-ea"/>
                <a:cs typeface="+mn-cs"/>
              </a:rPr>
              <a:t>Giftorätt – i ett äktenskap äger var och en av makarna sin egendom.  Det gäller såväl den egendom som var och en ägde före giftermålet som den egendom som var och en förvärvar under äktenskapet.  Giftorätt är alltså inte – som många tror- ett slags samäganderätt utan är en rätt att när äktenskapet upplöses på grund av skilsmässa eller ena makens bortgång dela upp egendom genom en bodelning. </a:t>
            </a:r>
            <a:br>
              <a:rPr lang="sv-SE"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Sådan egendom som omfattas av giftorätt kallas för giftorättsgods. Och giftorätt är i princip en rätt till hälftendelning av makarnas sammanlagda giftorättsgods efter avdrag för skulder.</a:t>
            </a:r>
          </a:p>
          <a:p>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Det kan finnas tre olika slag av egendom i ett äktenskap;  giftorättsgods, enskild egendom och särskild egendom. Enskild egendom och särskild/personlig egendom ingår i princip inte i bodelning.</a:t>
            </a:r>
          </a:p>
          <a:p>
            <a:endParaRPr lang="sv-SE" sz="1200" kern="1200" dirty="0" smtClean="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3</a:t>
            </a:fld>
            <a:endParaRPr lang="sv-SE"/>
          </a:p>
        </p:txBody>
      </p:sp>
    </p:spTree>
    <p:extLst>
      <p:ext uri="{BB962C8B-B14F-4D97-AF65-F5344CB8AC3E}">
        <p14:creationId xmlns:p14="http://schemas.microsoft.com/office/powerpoint/2010/main" val="1456644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743450"/>
          </a:xfrm>
        </p:spPr>
        <p:txBody>
          <a:bodyPr/>
          <a:lstStyle/>
          <a:p>
            <a:r>
              <a:rPr lang="sv-SE" sz="1200" kern="1200" dirty="0" smtClean="0">
                <a:solidFill>
                  <a:schemeClr val="tx1"/>
                </a:solidFill>
                <a:latin typeface="+mn-lt"/>
                <a:ea typeface="+mn-ea"/>
                <a:cs typeface="+mn-cs"/>
              </a:rPr>
              <a:t>Från och med den 1 juli 2017 har vi en lagstiftning om framtidsfullmakter. Syftet med den är att ge möjlighet att utse någon som kan ta hand om personliga och ekonomiska angelägenheter om personen senare i livet skulle bli beslutsoförmögen. Fullmakten blir giltig när den som utställt fullmakten på grund av sjukdom, psykisk störning eller liknande inte längre kan ta hand om sina angelägenheter. </a:t>
            </a:r>
          </a:p>
          <a:p>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Liknande formkrav som för testamente (skriftligt, undertecknad i två vittnens samtida närvaro,</a:t>
            </a:r>
            <a:r>
              <a:rPr lang="sv-SE" sz="1200" kern="1200" baseline="0" dirty="0" smtClean="0">
                <a:solidFill>
                  <a:schemeClr val="tx1"/>
                </a:solidFill>
                <a:latin typeface="+mn-lt"/>
                <a:ea typeface="+mn-ea"/>
                <a:cs typeface="+mn-cs"/>
              </a:rPr>
              <a:t> </a:t>
            </a:r>
            <a:r>
              <a:rPr lang="sv-SE" sz="1200" kern="1200" dirty="0" smtClean="0">
                <a:solidFill>
                  <a:schemeClr val="tx1"/>
                </a:solidFill>
                <a:latin typeface="+mn-lt"/>
                <a:ea typeface="+mn-ea"/>
                <a:cs typeface="+mn-cs"/>
              </a:rPr>
              <a:t>18år och vara beslutsoförmögen vid tillfället för upprättandet). </a:t>
            </a:r>
          </a:p>
          <a:p>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Det ska framgå av fullmakten vem eller vilka som är fullmakthavare, i vilka angelägenheter som den ska gälla samt övriga villkor.</a:t>
            </a:r>
          </a:p>
          <a:p>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Träder i kraft när den enskilde blivit beslutsoförmögen  och fullmaktshavaren bestämmer att den ska gälla om inte annat bestämts.</a:t>
            </a:r>
          </a:p>
          <a:p>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Framtidsfullmakten ska ses som ett alternativ till god man och förvaltare.  När sådan utsetts gäller inte framtidsfullmakten.</a:t>
            </a:r>
          </a:p>
          <a:p>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Anhörighetsbehörighet innebär att anhöriga har rätt att företräda enskild som inte längre kan ta hand om sina ekonomiska angelägenheter på grund av sjukdom, försvagat hälsotillstånd eller liknande.</a:t>
            </a:r>
          </a:p>
          <a:p>
            <a:r>
              <a:rPr lang="sv-SE" sz="1200" kern="1200" dirty="0" smtClean="0">
                <a:solidFill>
                  <a:schemeClr val="tx1"/>
                </a:solidFill>
                <a:latin typeface="+mn-lt"/>
                <a:ea typeface="+mn-ea"/>
                <a:cs typeface="+mn-cs"/>
              </a:rPr>
              <a:t>Det handlar om att maka/make sambo i första hand kan ta hand om saker dom handlar om den dagliga livsföringen såsom löpande kostnader för boende, läkarbesök med mera. Finns inte maka/make sambo tillfaller samma rätt barn, barnbarn, förälder och syskon i nämnd ordning. </a:t>
            </a:r>
          </a:p>
          <a:p>
            <a:endParaRPr lang="sv-SE" sz="1200" kern="1200" dirty="0">
              <a:solidFill>
                <a:schemeClr val="tx1"/>
              </a:solidFill>
              <a:latin typeface="+mn-lt"/>
              <a:ea typeface="+mn-ea"/>
              <a:cs typeface="+mn-cs"/>
            </a:endParaRPr>
          </a:p>
        </p:txBody>
      </p:sp>
      <p:sp>
        <p:nvSpPr>
          <p:cNvPr id="4" name="Platshållare för bildnummer 3"/>
          <p:cNvSpPr>
            <a:spLocks noGrp="1"/>
          </p:cNvSpPr>
          <p:nvPr>
            <p:ph type="sldNum" sz="quarter" idx="10"/>
          </p:nvPr>
        </p:nvSpPr>
        <p:spPr/>
        <p:txBody>
          <a:bodyPr/>
          <a:lstStyle/>
          <a:p>
            <a:fld id="{E21DE8E7-75CA-4C56-8F8C-E88346BA0CD7}" type="slidenum">
              <a:rPr lang="sv-SE" smtClean="0"/>
              <a:t>30</a:t>
            </a:fld>
            <a:endParaRPr lang="sv-SE"/>
          </a:p>
        </p:txBody>
      </p:sp>
    </p:spTree>
    <p:extLst>
      <p:ext uri="{BB962C8B-B14F-4D97-AF65-F5344CB8AC3E}">
        <p14:creationId xmlns:p14="http://schemas.microsoft.com/office/powerpoint/2010/main" val="2346030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latin typeface="+mn-lt"/>
                <a:ea typeface="+mn-ea"/>
                <a:cs typeface="+mn-cs"/>
              </a:rPr>
              <a:t>Det är alltså bra om makar kan äga bostaden ihop eftersom var och en av makarna då kan förfoga över sin del och få hela bostaden såld om det skulle behövas i demens-situationen.</a:t>
            </a:r>
            <a:br>
              <a:rPr lang="sv-SE"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Ett annat skäl är att med två ägare dubblar man ROT-avdraget från 50 000 kronor till 100 000 kronor.</a:t>
            </a: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31</a:t>
            </a:fld>
            <a:endParaRPr lang="sv-SE"/>
          </a:p>
        </p:txBody>
      </p:sp>
    </p:spTree>
    <p:extLst>
      <p:ext uri="{BB962C8B-B14F-4D97-AF65-F5344CB8AC3E}">
        <p14:creationId xmlns:p14="http://schemas.microsoft.com/office/powerpoint/2010/main" val="2102219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latin typeface="+mn-lt"/>
                <a:ea typeface="+mn-ea"/>
                <a:cs typeface="+mn-cs"/>
              </a:rPr>
              <a:t>Gåva är det enklaste sättet. Det fungerar om bolånen är mindre än 85 % av taxeringsvärdet. Då blir det varken inkomstskatt eller stämpelskatt vid överföringen.</a:t>
            </a:r>
          </a:p>
          <a:p>
            <a:r>
              <a:rPr lang="sv-SE" sz="1200" kern="1200" dirty="0" smtClean="0">
                <a:solidFill>
                  <a:schemeClr val="tx1"/>
                </a:solidFill>
                <a:latin typeface="+mn-lt"/>
                <a:ea typeface="+mn-ea"/>
                <a:cs typeface="+mn-cs"/>
              </a:rPr>
              <a:t/>
            </a:r>
            <a:br>
              <a:rPr lang="sv-SE" sz="1200" kern="1200" dirty="0" smtClean="0">
                <a:solidFill>
                  <a:schemeClr val="tx1"/>
                </a:solidFill>
                <a:latin typeface="+mn-lt"/>
                <a:ea typeface="+mn-ea"/>
                <a:cs typeface="+mn-cs"/>
              </a:rPr>
            </a:br>
            <a:r>
              <a:rPr lang="sv-SE" sz="1200" kern="1200" dirty="0" smtClean="0">
                <a:solidFill>
                  <a:schemeClr val="tx1"/>
                </a:solidFill>
                <a:latin typeface="+mn-lt"/>
                <a:ea typeface="+mn-ea"/>
                <a:cs typeface="+mn-cs"/>
              </a:rPr>
              <a:t>Är lånen större får man istället göra bodelning under äktenskapet. Sambor kan inte göra bodelning under samboförhållandet.</a:t>
            </a:r>
          </a:p>
          <a:p>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Men se upp om det ligger ett gammalt uppskov från en tidigare bostadsförsäljning! Om ägaren, som har uppskovet, för över halva bostaden till partnern så leder det till att halva uppskovet måste skattas fram.</a:t>
            </a: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32</a:t>
            </a:fld>
            <a:endParaRPr lang="sv-SE"/>
          </a:p>
        </p:txBody>
      </p:sp>
    </p:spTree>
    <p:extLst>
      <p:ext uri="{BB962C8B-B14F-4D97-AF65-F5344CB8AC3E}">
        <p14:creationId xmlns:p14="http://schemas.microsoft.com/office/powerpoint/2010/main" val="2362772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latin typeface="+mn-lt"/>
                <a:ea typeface="+mn-ea"/>
                <a:cs typeface="+mn-cs"/>
              </a:rPr>
              <a:t>Arvs - och gåvoskatten slopades vid årsskiftet 2004/2005. Det gör att alla gåvor numera är skattefria. Men om du tänker överföra större belopp till barn/barnbarn skriv ändå ett gåvobrev. Dels för att det då inte behöver uppstå några diskussioner längre fram mellan gåvotagaren och dina arvingar om det verkligen var en gåva och inte ett lån. Dels för att du då kan skriva in att gåvan ska vara mottagarens enskilda egendom. </a:t>
            </a: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33</a:t>
            </a:fld>
            <a:endParaRPr lang="sv-SE"/>
          </a:p>
        </p:txBody>
      </p:sp>
    </p:spTree>
    <p:extLst>
      <p:ext uri="{BB962C8B-B14F-4D97-AF65-F5344CB8AC3E}">
        <p14:creationId xmlns:p14="http://schemas.microsoft.com/office/powerpoint/2010/main" val="855041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743450"/>
          </a:xfrm>
        </p:spPr>
        <p:txBody>
          <a:bodyPr/>
          <a:lstStyle/>
          <a:p>
            <a:r>
              <a:rPr lang="sv-SE" sz="1200" kern="1200" dirty="0" smtClean="0">
                <a:solidFill>
                  <a:schemeClr val="tx1"/>
                </a:solidFill>
                <a:latin typeface="+mn-lt"/>
                <a:ea typeface="+mn-ea"/>
                <a:cs typeface="+mn-cs"/>
              </a:rPr>
              <a:t>När en person avlider så ska det göras en bouppteckning som visar vad den avlidne hade för tillgångar och vilka som är hans/hennes efterlevande arvingar och eventuell make/sambo (dödsbodelägare). Bouppteckningen ska göras inom tre månader från dödsfallet och inregistreras inom en månad därefter hos Skatteverket. Dödsbodelägarna företräder boet gemensamt. Under tiden från dödsfallet och till dess bouppteckningen är inregistrerad uppstår som ett vacuum vad gäller den avlidnes tillgångar. Det går i princip inte att sälja något ur boet eller komma åt den avlidnes kapital. Det är ju först den inregistrerade bouppteckningen som visar vilka som har rätt till tillgångarna i boet. Det fungerar normalt att få banken att betala dödsboets löpande räkningar från den avlidnes löne-/pensionskonto eller liknande. </a:t>
            </a:r>
          </a:p>
          <a:p>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Dödsboets skulder ska först betalas innan arvingarna kan få något ur boet. Men finns det mer skulder än tillgångar i dödsboet så är inte dödsbodelägarna/arvingarna skyldiga att täcka dessa. Har arvingarna delat på arvet och det sedan visar sig att det fanns någon ytterligare skuld (som tex en skatteskuld från en försäljning av en bostad) så blir arvingarna skyldiga att betala tillbaka så mycket av sina arv så att skulden kan betalas.</a:t>
            </a:r>
          </a:p>
          <a:p>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Skatteverket skickar ut blanketter och är det ett enklare bo med små tillgångar kan man göra bouppteckningen själv. Men är det mer komplext rekommenderas att man tar hjälp av bouppteckningsbyrå/jurist med bouppteckningen och det arvskifte som görs när bouppteckningen är inregistrerad. Det finns mycket att beakta, som till exempel äktenskapsförord, testamente, förskott på arv, laglott till bröstarvinge, basbeloppsregeln med mera som kan få stor betydelse för hur tillgångarna i boet ska fördelas.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latin typeface="+mn-lt"/>
              <a:ea typeface="+mn-ea"/>
              <a:cs typeface="+mn-cs"/>
            </a:endParaRPr>
          </a:p>
        </p:txBody>
      </p:sp>
      <p:sp>
        <p:nvSpPr>
          <p:cNvPr id="4" name="Platshållare för bildnummer 3"/>
          <p:cNvSpPr>
            <a:spLocks noGrp="1"/>
          </p:cNvSpPr>
          <p:nvPr>
            <p:ph type="sldNum" sz="quarter" idx="10"/>
          </p:nvPr>
        </p:nvSpPr>
        <p:spPr/>
        <p:txBody>
          <a:bodyPr/>
          <a:lstStyle/>
          <a:p>
            <a:fld id="{E21DE8E7-75CA-4C56-8F8C-E88346BA0CD7}" type="slidenum">
              <a:rPr lang="sv-SE" smtClean="0"/>
              <a:t>34</a:t>
            </a:fld>
            <a:endParaRPr lang="sv-SE"/>
          </a:p>
        </p:txBody>
      </p:sp>
    </p:spTree>
    <p:extLst>
      <p:ext uri="{BB962C8B-B14F-4D97-AF65-F5344CB8AC3E}">
        <p14:creationId xmlns:p14="http://schemas.microsoft.com/office/powerpoint/2010/main" val="1182994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35</a:t>
            </a:fld>
            <a:endParaRPr lang="sv-SE"/>
          </a:p>
        </p:txBody>
      </p:sp>
    </p:spTree>
    <p:extLst>
      <p:ext uri="{BB962C8B-B14F-4D97-AF65-F5344CB8AC3E}">
        <p14:creationId xmlns:p14="http://schemas.microsoft.com/office/powerpoint/2010/main" val="697810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latin typeface="+mn-lt"/>
                <a:ea typeface="+mn-ea"/>
                <a:cs typeface="+mn-cs"/>
              </a:rPr>
              <a:t>Alla de familjerättsliga dokumenten bör du se som färskvara. Ändrade familjeförhållanden är en signal att ta fram och kolla om de dokument man skrivit fortfarande ska gälla. Och par som sedan länge har äktenskapsförord eller samboavtal kan på ålderns höst tycka att det inte längre är rättvist att ha kvar avtalen. Och ta hjälp av jurist om du inte behärskar familjejuridiken. Det kan finnas omständigheter som du inte tänker på och som påverkar hur testamenten etc. ska formuleras.</a:t>
            </a: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36</a:t>
            </a:fld>
            <a:endParaRPr lang="sv-SE"/>
          </a:p>
        </p:txBody>
      </p:sp>
    </p:spTree>
    <p:extLst>
      <p:ext uri="{BB962C8B-B14F-4D97-AF65-F5344CB8AC3E}">
        <p14:creationId xmlns:p14="http://schemas.microsoft.com/office/powerpoint/2010/main" val="3675824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latin typeface="+mn-lt"/>
                <a:ea typeface="+mn-ea"/>
                <a:cs typeface="+mn-cs"/>
              </a:rPr>
              <a:t>Egendom kan bli enskild på flera olika sätt. Dels genom ett äktenskapsförord, som är ett avtal mellan makarna där de kommer överens om att all egendom eller viss utvald egendom ska vara enskild.</a:t>
            </a:r>
            <a:r>
              <a:rPr lang="sv-SE" sz="1200" kern="1200" baseline="0" dirty="0" smtClean="0">
                <a:solidFill>
                  <a:schemeClr val="tx1"/>
                </a:solidFill>
                <a:latin typeface="+mn-lt"/>
                <a:ea typeface="+mn-ea"/>
                <a:cs typeface="+mn-cs"/>
              </a:rPr>
              <a:t> </a:t>
            </a:r>
            <a:r>
              <a:rPr lang="sv-SE" sz="1200" kern="1200" dirty="0" smtClean="0">
                <a:solidFill>
                  <a:schemeClr val="tx1"/>
                </a:solidFill>
                <a:latin typeface="+mn-lt"/>
                <a:ea typeface="+mn-ea"/>
                <a:cs typeface="+mn-cs"/>
              </a:rPr>
              <a:t>Dels genom att någon utomstående, alltså inte den andre maken, har bestämt i ett gåvobrev eller i ett testamente att det som en person får i gåva eller arv ska vara vederbörandes enskilda egendom. Och slutligen genom att en försäkringstagare bestämmer i ett förmånstagarförordnande att det som en person får utbetalat från försäkringen ska vara enskild egendom. Jag återkommer strax till försäkringar.</a:t>
            </a:r>
            <a:br>
              <a:rPr lang="sv-SE"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Det som kommer istället för enskild egendom blir också enskild egendom. Exempel; A har fått en stuga i gåva av sina föräldrar med villkor att den ska vara enskild egendom. A säljer stugan och köper en båt. Båten blir också enskild egendom.</a:t>
            </a:r>
          </a:p>
          <a:p>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För att avkastning av egendom ska vara enskild måste det stå uttryckligen i äktenskapsförordet/gåvobrevet/testamentet.</a:t>
            </a: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4</a:t>
            </a:fld>
            <a:endParaRPr lang="sv-SE"/>
          </a:p>
        </p:txBody>
      </p:sp>
    </p:spTree>
    <p:extLst>
      <p:ext uri="{BB962C8B-B14F-4D97-AF65-F5344CB8AC3E}">
        <p14:creationId xmlns:p14="http://schemas.microsoft.com/office/powerpoint/2010/main" val="1931081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latin typeface="+mn-lt"/>
                <a:ea typeface="+mn-ea"/>
                <a:cs typeface="+mn-cs"/>
              </a:rPr>
              <a:t>Makar – eller blivande makar - kan avtala bort hela eller delar av giftorätten. Avtalet kallas äktenskapsförord. För att vara giltigt som äktenskapsförord ska det inregistreras hos Skatteverket (numera, tidigare skedde inregistreringen hos tingsrätten).</a:t>
            </a:r>
          </a:p>
          <a:p>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Om makar som gjort egendom till enskild genom äktenskapsförord ångrar sig och vill återinföra giftorätten måste de skriva och inregistrera ett nytt äktenskapsförord där det gamla upphävs och giftorätten återinförs. Det räcker alltså inte att riva äktenskapsförordet för att få det upphävt.</a:t>
            </a:r>
          </a:p>
          <a:p>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Eftersom äktenskapsförordet kan ha stor inverkan på hur egendomen fördelas efter en makes bortgång så är det viktigt att ha koll på att äktenskapsförordet fortfarande svarar mot hur makar vill ha det. Det gäller särskilt om det finns några särkullbarn (alltså barn som inte är gemensamma). Om en make med särkullbarn äger större delen av ett bo och det dessutom är enskild egendom blir det mindre till den efterlevande maken och mer till särkullbarnen.</a:t>
            </a:r>
          </a:p>
          <a:p>
            <a:endParaRPr lang="sv-SE" sz="1200" kern="1200" dirty="0" smtClean="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5</a:t>
            </a:fld>
            <a:endParaRPr lang="sv-SE"/>
          </a:p>
        </p:txBody>
      </p:sp>
    </p:spTree>
    <p:extLst>
      <p:ext uri="{BB962C8B-B14F-4D97-AF65-F5344CB8AC3E}">
        <p14:creationId xmlns:p14="http://schemas.microsoft.com/office/powerpoint/2010/main" val="131979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latin typeface="+mn-lt"/>
                <a:ea typeface="+mn-ea"/>
                <a:cs typeface="+mn-cs"/>
              </a:rPr>
              <a:t>Make kan ha fått egendom i gåva från någon annan än maken eller har ärvt egendom efter någon där givaren respektive den som avlidit har bestämt i gåvobrev respektive testamente att egendomen ska vara enskild. </a:t>
            </a:r>
          </a:p>
          <a:p>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Den som funderar på att ge barn eller barnbarn egendom bör absolut skriva in att gåvan och avkastningen av gåvan ska vara mottagarens enskilda egendom. Samma gäller för testamente.</a:t>
            </a:r>
          </a:p>
          <a:p>
            <a:endParaRPr lang="sv-SE" sz="1200" kern="1200" dirty="0" smtClean="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6</a:t>
            </a:fld>
            <a:endParaRPr lang="sv-SE"/>
          </a:p>
        </p:txBody>
      </p:sp>
    </p:spTree>
    <p:extLst>
      <p:ext uri="{BB962C8B-B14F-4D97-AF65-F5344CB8AC3E}">
        <p14:creationId xmlns:p14="http://schemas.microsoft.com/office/powerpoint/2010/main" val="1235817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latin typeface="+mn-lt"/>
                <a:ea typeface="+mn-ea"/>
                <a:cs typeface="+mn-cs"/>
              </a:rPr>
              <a:t>Om man äger en försäkring och vill att någon utvald person/personer ska få det som betalas ut från försäkringen kallas det att man sätter in en förmånstagare och villkoret kallas förmånstagarförordnande. I förmånstagarförordnande kan försäkringstagare också bestämma att utbetalning till förmånstagare ska vara dennes enskilda egendom. Det här förekommer vanligast i kapitalförsäkringar.</a:t>
            </a:r>
            <a:br>
              <a:rPr lang="sv-SE"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r>
              <a:rPr lang="sv-SE" sz="1200" kern="1200" dirty="0" smtClean="0">
                <a:solidFill>
                  <a:schemeClr val="tx1"/>
                </a:solidFill>
                <a:latin typeface="+mn-lt"/>
                <a:ea typeface="+mn-ea"/>
                <a:cs typeface="+mn-cs"/>
              </a:rPr>
              <a:t>Vill man exempelvis att barnet som är förmånstagare på kapitalförsäkringen ska få pengarna som enskild egendom ska man alltså inte reglera det i testamente eller gåvobrev utan kontakta försäkringsbolaget och skriva ett förmånstagarförordnande.</a:t>
            </a:r>
            <a:endParaRPr lang="sv-SE" sz="1200" kern="1200" dirty="0">
              <a:solidFill>
                <a:schemeClr val="tx1"/>
              </a:solidFill>
              <a:latin typeface="+mn-lt"/>
              <a:ea typeface="+mn-ea"/>
              <a:cs typeface="+mn-cs"/>
            </a:endParaRPr>
          </a:p>
        </p:txBody>
      </p:sp>
      <p:sp>
        <p:nvSpPr>
          <p:cNvPr id="4" name="Platshållare för bildnummer 3"/>
          <p:cNvSpPr>
            <a:spLocks noGrp="1"/>
          </p:cNvSpPr>
          <p:nvPr>
            <p:ph type="sldNum" sz="quarter" idx="10"/>
          </p:nvPr>
        </p:nvSpPr>
        <p:spPr/>
        <p:txBody>
          <a:bodyPr/>
          <a:lstStyle/>
          <a:p>
            <a:fld id="{E21DE8E7-75CA-4C56-8F8C-E88346BA0CD7}" type="slidenum">
              <a:rPr lang="sv-SE" smtClean="0"/>
              <a:t>7</a:t>
            </a:fld>
            <a:endParaRPr lang="sv-SE"/>
          </a:p>
        </p:txBody>
      </p:sp>
    </p:spTree>
    <p:extLst>
      <p:ext uri="{BB962C8B-B14F-4D97-AF65-F5344CB8AC3E}">
        <p14:creationId xmlns:p14="http://schemas.microsoft.com/office/powerpoint/2010/main" val="723683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smtClean="0">
                <a:solidFill>
                  <a:schemeClr val="tx1"/>
                </a:solidFill>
                <a:latin typeface="+mn-lt"/>
                <a:ea typeface="+mn-ea"/>
                <a:cs typeface="+mn-cs"/>
              </a:rPr>
              <a:t>Särskild egendom </a:t>
            </a:r>
            <a:r>
              <a:rPr lang="sv-SE" sz="1200" kern="1200" dirty="0" smtClean="0">
                <a:solidFill>
                  <a:schemeClr val="tx1"/>
                </a:solidFill>
                <a:latin typeface="+mn-lt"/>
                <a:ea typeface="+mn-ea"/>
                <a:cs typeface="+mn-cs"/>
              </a:rPr>
              <a:t>kan vara rätt till framtida utbetalningar, som lön, sjukpenning, förtidspension. Men även intjänade pensionsrättigheter i den allmänna pensionen (det som står i det orange kuvertet) och avsättningar till tjänstepension ( pension från arbetsgivaren). Observera att utbetalad lön, pension och sjukpenning ingår i giftorätten.</a:t>
            </a:r>
            <a:br>
              <a:rPr lang="sv-SE"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r>
              <a:rPr lang="sv-SE" sz="1200" b="1" kern="1200" dirty="0" smtClean="0">
                <a:solidFill>
                  <a:schemeClr val="tx1"/>
                </a:solidFill>
                <a:latin typeface="+mn-lt"/>
                <a:ea typeface="+mn-ea"/>
                <a:cs typeface="+mn-cs"/>
              </a:rPr>
              <a:t>Personlig egendom </a:t>
            </a:r>
            <a:r>
              <a:rPr lang="sv-SE" sz="1200" kern="1200" dirty="0" smtClean="0">
                <a:solidFill>
                  <a:schemeClr val="tx1"/>
                </a:solidFill>
                <a:latin typeface="+mn-lt"/>
                <a:ea typeface="+mn-ea"/>
                <a:cs typeface="+mn-cs"/>
              </a:rPr>
              <a:t>är kläder, smycken och personliga presenter inom rimliga ekonomiska gränser i förhållande till makarnas ekonomi. Invalidfordon kan också höra till sådan egendom som får hållas utanför bodelning.</a:t>
            </a: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8</a:t>
            </a:fld>
            <a:endParaRPr lang="sv-SE"/>
          </a:p>
        </p:txBody>
      </p:sp>
    </p:spTree>
    <p:extLst>
      <p:ext uri="{BB962C8B-B14F-4D97-AF65-F5344CB8AC3E}">
        <p14:creationId xmlns:p14="http://schemas.microsoft.com/office/powerpoint/2010/main" val="3282258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r>
              <a:rPr lang="sv-SE" sz="1200" kern="1200" dirty="0" smtClean="0">
                <a:solidFill>
                  <a:schemeClr val="tx1"/>
                </a:solidFill>
                <a:latin typeface="+mn-lt"/>
                <a:ea typeface="+mn-ea"/>
                <a:cs typeface="+mn-cs"/>
              </a:rPr>
              <a:t>Makar äger alltså var och en sina tillgångar i ett äktenskap. Giftorätten innebär en rätt att vid en bodelning få hälften av makarnas sammanlagda tillgångar efter avdrag för vars och ens skulder. En make som har större skulder än tillgångar kan bara dra av skulder ner till noll.</a:t>
            </a:r>
            <a:br>
              <a:rPr lang="sv-SE"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pPr eaLnBrk="1" hangingPunct="1"/>
            <a:r>
              <a:rPr lang="sv-SE" sz="1200" kern="1200" dirty="0" smtClean="0">
                <a:solidFill>
                  <a:schemeClr val="tx1"/>
                </a:solidFill>
                <a:latin typeface="+mn-lt"/>
                <a:ea typeface="+mn-ea"/>
                <a:cs typeface="+mn-cs"/>
              </a:rPr>
              <a:t>Bodelning vid skilsmässa kan i undantagsfall jämkas så att den rikare maken får behålla mer än hälften. Så kan det bli om äktenskapet varat kortare tid än fem år. </a:t>
            </a:r>
          </a:p>
          <a:p>
            <a:endParaRPr lang="sv-SE" dirty="0"/>
          </a:p>
        </p:txBody>
      </p:sp>
      <p:sp>
        <p:nvSpPr>
          <p:cNvPr id="4" name="Platshållare för bildnummer 3"/>
          <p:cNvSpPr>
            <a:spLocks noGrp="1"/>
          </p:cNvSpPr>
          <p:nvPr>
            <p:ph type="sldNum" sz="quarter" idx="10"/>
          </p:nvPr>
        </p:nvSpPr>
        <p:spPr/>
        <p:txBody>
          <a:bodyPr/>
          <a:lstStyle/>
          <a:p>
            <a:fld id="{E21DE8E7-75CA-4C56-8F8C-E88346BA0CD7}" type="slidenum">
              <a:rPr lang="sv-SE" smtClean="0"/>
              <a:t>9</a:t>
            </a:fld>
            <a:endParaRPr lang="sv-SE"/>
          </a:p>
        </p:txBody>
      </p:sp>
    </p:spTree>
    <p:extLst>
      <p:ext uri="{BB962C8B-B14F-4D97-AF65-F5344CB8AC3E}">
        <p14:creationId xmlns:p14="http://schemas.microsoft.com/office/powerpoint/2010/main" val="2876066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61981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50070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0"/>
            <a:ext cx="12192000" cy="6858000"/>
          </a:xfrm>
          <a:prstGeom prst="rect">
            <a:avLst/>
          </a:prstGeom>
          <a:solidFill>
            <a:srgbClr val="009C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68109D01-B113-E744-AC7A-32D151B13011}"/>
              </a:ext>
            </a:extLst>
          </p:cNvPr>
          <p:cNvPicPr>
            <a:picLocks noChangeAspect="1"/>
          </p:cNvPicPr>
          <p:nvPr/>
        </p:nvPicPr>
        <p:blipFill>
          <a:blip r:embed="rId3"/>
          <a:stretch>
            <a:fillRect/>
          </a:stretch>
        </p:blipFill>
        <p:spPr>
          <a:xfrm>
            <a:off x="419963" y="5482159"/>
            <a:ext cx="644616" cy="978299"/>
          </a:xfrm>
          <a:prstGeom prst="rect">
            <a:avLst/>
          </a:prstGeom>
        </p:spPr>
      </p:pic>
      <p:cxnSp>
        <p:nvCxnSpPr>
          <p:cNvPr id="18" name="Rak 17">
            <a:extLst>
              <a:ext uri="{FF2B5EF4-FFF2-40B4-BE49-F238E27FC236}">
                <a16:creationId xmlns:a16="http://schemas.microsoft.com/office/drawing/2014/main" id="{ED906B62-198B-9641-8961-8144BC75EDC3}"/>
              </a:ext>
            </a:extLst>
          </p:cNvPr>
          <p:cNvCxnSpPr>
            <a:cxnSpLocks/>
          </p:cNvCxnSpPr>
          <p:nvPr/>
        </p:nvCxnSpPr>
        <p:spPr>
          <a:xfrm>
            <a:off x="1289095" y="3676473"/>
            <a:ext cx="9503596" cy="217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ruta 18">
            <a:extLst>
              <a:ext uri="{FF2B5EF4-FFF2-40B4-BE49-F238E27FC236}">
                <a16:creationId xmlns:a16="http://schemas.microsoft.com/office/drawing/2014/main" id="{CE77F94C-F902-E84F-AB76-BFC130C71B75}"/>
              </a:ext>
            </a:extLst>
          </p:cNvPr>
          <p:cNvSpPr txBox="1"/>
          <p:nvPr/>
        </p:nvSpPr>
        <p:spPr>
          <a:xfrm>
            <a:off x="1196821" y="3893129"/>
            <a:ext cx="6081526" cy="720615"/>
          </a:xfrm>
          <a:prstGeom prst="rect">
            <a:avLst/>
          </a:prstGeom>
          <a:noFill/>
        </p:spPr>
        <p:txBody>
          <a:bodyPr wrap="square" rtlCol="0">
            <a:noAutofit/>
          </a:bodyPr>
          <a:lstStyle/>
          <a:p>
            <a:r>
              <a:rPr lang="sv-SE" sz="2400" dirty="0" smtClean="0">
                <a:solidFill>
                  <a:schemeClr val="bg1"/>
                </a:solidFill>
                <a:latin typeface="Calibri Light" panose="020F0302020204030204" pitchFamily="34" charset="0"/>
                <a:ea typeface="Arial" charset="0"/>
                <a:cs typeface="Calibri Light" panose="020F0302020204030204" pitchFamily="34" charset="0"/>
              </a:rPr>
              <a:t>SEB</a:t>
            </a:r>
            <a:endParaRPr lang="sv-SE" sz="2400" dirty="0">
              <a:solidFill>
                <a:schemeClr val="bg1"/>
              </a:solidFill>
              <a:latin typeface="Calibri Light" panose="020F0302020204030204" pitchFamily="34" charset="0"/>
              <a:ea typeface="Arial" charset="0"/>
              <a:cs typeface="Calibri Light" panose="020F0302020204030204" pitchFamily="34" charset="0"/>
            </a:endParaRPr>
          </a:p>
        </p:txBody>
      </p:sp>
      <p:sp>
        <p:nvSpPr>
          <p:cNvPr id="20" name="textruta 19">
            <a:extLst>
              <a:ext uri="{FF2B5EF4-FFF2-40B4-BE49-F238E27FC236}">
                <a16:creationId xmlns:a16="http://schemas.microsoft.com/office/drawing/2014/main" id="{46FA7482-247E-FC4E-AAE4-6FA041C6703C}"/>
              </a:ext>
            </a:extLst>
          </p:cNvPr>
          <p:cNvSpPr txBox="1"/>
          <p:nvPr/>
        </p:nvSpPr>
        <p:spPr>
          <a:xfrm>
            <a:off x="1058271" y="2437619"/>
            <a:ext cx="9235654" cy="937685"/>
          </a:xfrm>
          <a:prstGeom prst="rect">
            <a:avLst/>
          </a:prstGeom>
          <a:noFill/>
        </p:spPr>
        <p:txBody>
          <a:bodyPr wrap="square" rtlCol="0">
            <a:noAutofit/>
          </a:bodyPr>
          <a:lstStyle/>
          <a:p>
            <a:r>
              <a:rPr lang="sv-SE" sz="6600" dirty="0" smtClean="0">
                <a:solidFill>
                  <a:schemeClr val="bg1"/>
                </a:solidFill>
                <a:latin typeface="Calibri Light" panose="020F0302020204030204" pitchFamily="34" charset="0"/>
                <a:ea typeface="Arial" charset="0"/>
                <a:cs typeface="Calibri Light" panose="020F0302020204030204" pitchFamily="34" charset="0"/>
              </a:rPr>
              <a:t>Vardagsjuridik</a:t>
            </a:r>
            <a:endParaRPr lang="sv-SE" sz="6600" dirty="0">
              <a:solidFill>
                <a:schemeClr val="bg1"/>
              </a:solidFill>
              <a:latin typeface="Calibri Light" panose="020F0302020204030204" pitchFamily="34" charset="0"/>
              <a:ea typeface="Arial" charset="0"/>
              <a:cs typeface="Calibri Light" panose="020F0302020204030204" pitchFamily="34" charset="0"/>
            </a:endParaRPr>
          </a:p>
        </p:txBody>
      </p:sp>
      <p:cxnSp>
        <p:nvCxnSpPr>
          <p:cNvPr id="22" name="Rak 21">
            <a:extLst>
              <a:ext uri="{FF2B5EF4-FFF2-40B4-BE49-F238E27FC236}">
                <a16:creationId xmlns:a16="http://schemas.microsoft.com/office/drawing/2014/main" id="{1BDB01FF-F33A-DC41-A7D6-183171FAC011}"/>
              </a:ext>
            </a:extLst>
          </p:cNvPr>
          <p:cNvCxnSpPr>
            <a:cxnSpLocks/>
          </p:cNvCxnSpPr>
          <p:nvPr/>
        </p:nvCxnSpPr>
        <p:spPr>
          <a:xfrm>
            <a:off x="1188406" y="6169026"/>
            <a:ext cx="0" cy="291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ruta 22">
            <a:extLst>
              <a:ext uri="{FF2B5EF4-FFF2-40B4-BE49-F238E27FC236}">
                <a16:creationId xmlns:a16="http://schemas.microsoft.com/office/drawing/2014/main" id="{BA9669FD-39F1-C449-B2F9-331D5BB5FD68}"/>
              </a:ext>
            </a:extLst>
          </p:cNvPr>
          <p:cNvSpPr txBox="1"/>
          <p:nvPr/>
        </p:nvSpPr>
        <p:spPr>
          <a:xfrm>
            <a:off x="1308144" y="6169025"/>
            <a:ext cx="1243145" cy="291432"/>
          </a:xfrm>
          <a:prstGeom prst="rect">
            <a:avLst/>
          </a:prstGeom>
          <a:solidFill>
            <a:srgbClr val="A4D8E2"/>
          </a:solidFill>
        </p:spPr>
        <p:txBody>
          <a:bodyPr wrap="square" rtlCol="0" anchor="ctr" anchorCtr="0">
            <a:noAutofit/>
          </a:bodyPr>
          <a:lstStyle/>
          <a:p>
            <a:pPr marL="44450" indent="-44450"/>
            <a:r>
              <a:rPr lang="sv-SE" sz="1200" dirty="0" smtClean="0">
                <a:solidFill>
                  <a:schemeClr val="bg1"/>
                </a:solidFill>
                <a:latin typeface="+mj-lt"/>
                <a:ea typeface="Arial" charset="0"/>
                <a:cs typeface="Arial" charset="0"/>
              </a:rPr>
              <a:t>VARDAGSJURIDIK</a:t>
            </a:r>
            <a:endParaRPr lang="sv-SE" sz="1200" dirty="0">
              <a:solidFill>
                <a:schemeClr val="bg1"/>
              </a:solidFill>
              <a:latin typeface="+mj-lt"/>
              <a:ea typeface="Arial" charset="0"/>
              <a:cs typeface="Arial" charset="0"/>
            </a:endParaRPr>
          </a:p>
        </p:txBody>
      </p:sp>
    </p:spTree>
    <p:extLst>
      <p:ext uri="{BB962C8B-B14F-4D97-AF65-F5344CB8AC3E}">
        <p14:creationId xmlns:p14="http://schemas.microsoft.com/office/powerpoint/2010/main" val="213109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8984361" cy="643467"/>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Bodelning vid skilsmässa </a:t>
            </a:r>
            <a:r>
              <a:rPr lang="sv-SE" sz="2800" b="1" dirty="0" smtClean="0">
                <a:latin typeface="Calibri" panose="020F0502020204030204" pitchFamily="34" charset="0"/>
                <a:ea typeface="Arial" charset="0"/>
                <a:cs typeface="Calibri" panose="020F0502020204030204" pitchFamily="34" charset="0"/>
              </a:rPr>
              <a:t/>
            </a:r>
            <a:br>
              <a:rPr lang="sv-SE" sz="2800" b="1" dirty="0" smtClean="0">
                <a:latin typeface="Calibri" panose="020F0502020204030204" pitchFamily="34" charset="0"/>
                <a:ea typeface="Arial" charset="0"/>
                <a:cs typeface="Calibri" panose="020F0502020204030204" pitchFamily="34" charset="0"/>
              </a:rPr>
            </a:br>
            <a:r>
              <a:rPr lang="sv-SE" sz="2800" b="1" dirty="0" smtClean="0">
                <a:latin typeface="Calibri" panose="020F0502020204030204" pitchFamily="34" charset="0"/>
                <a:ea typeface="Arial" charset="0"/>
                <a:cs typeface="Calibri" panose="020F0502020204030204" pitchFamily="34" charset="0"/>
              </a:rPr>
              <a:t>– skuldtäckning</a:t>
            </a:r>
            <a:r>
              <a:rPr lang="sv-SE" sz="2800" b="1" dirty="0">
                <a:latin typeface="Calibri" panose="020F0502020204030204" pitchFamily="34" charset="0"/>
                <a:ea typeface="Arial" charset="0"/>
                <a:cs typeface="Calibri" panose="020F0502020204030204" pitchFamily="34" charset="0"/>
              </a:rPr>
              <a:t>, men bara till noll kronor</a:t>
            </a:r>
          </a:p>
          <a:p>
            <a:endParaRPr lang="sv-SE" sz="2800" b="1" dirty="0">
              <a:latin typeface="Calibri" panose="020F0502020204030204" pitchFamily="34" charset="0"/>
              <a:ea typeface="Arial" charset="0"/>
              <a:cs typeface="Calibri" panose="020F0502020204030204" pitchFamily="34" charset="0"/>
            </a:endParaRP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753117"/>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8" y="6445250"/>
            <a:ext cx="920037"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graphicFrame>
        <p:nvGraphicFramePr>
          <p:cNvPr id="8" name="Tabell 7">
            <a:extLst>
              <a:ext uri="{FF2B5EF4-FFF2-40B4-BE49-F238E27FC236}">
                <a16:creationId xmlns:a16="http://schemas.microsoft.com/office/drawing/2014/main" id="{5C5866D2-9DCE-A445-88CD-1DCE7E75083F}"/>
              </a:ext>
            </a:extLst>
          </p:cNvPr>
          <p:cNvGraphicFramePr>
            <a:graphicFrameLocks noGrp="1"/>
          </p:cNvGraphicFramePr>
          <p:nvPr>
            <p:extLst>
              <p:ext uri="{D42A27DB-BD31-4B8C-83A1-F6EECF244321}">
                <p14:modId xmlns:p14="http://schemas.microsoft.com/office/powerpoint/2010/main" val="1889318457"/>
              </p:ext>
            </p:extLst>
          </p:nvPr>
        </p:nvGraphicFramePr>
        <p:xfrm>
          <a:off x="1029854" y="2076241"/>
          <a:ext cx="10120747" cy="2721924"/>
        </p:xfrm>
        <a:graphic>
          <a:graphicData uri="http://schemas.openxmlformats.org/drawingml/2006/table">
            <a:tbl>
              <a:tblPr firstCol="1" lastCol="1" bandRow="1">
                <a:tableStyleId>{5C22544A-7EE6-4342-B048-85BDC9FD1C3A}</a:tableStyleId>
              </a:tblPr>
              <a:tblGrid>
                <a:gridCol w="4416867">
                  <a:extLst>
                    <a:ext uri="{9D8B030D-6E8A-4147-A177-3AD203B41FA5}">
                      <a16:colId xmlns:a16="http://schemas.microsoft.com/office/drawing/2014/main" val="3405644152"/>
                    </a:ext>
                  </a:extLst>
                </a:gridCol>
                <a:gridCol w="1261440">
                  <a:extLst>
                    <a:ext uri="{9D8B030D-6E8A-4147-A177-3AD203B41FA5}">
                      <a16:colId xmlns:a16="http://schemas.microsoft.com/office/drawing/2014/main" val="2517443855"/>
                    </a:ext>
                  </a:extLst>
                </a:gridCol>
                <a:gridCol w="4442440">
                  <a:extLst>
                    <a:ext uri="{9D8B030D-6E8A-4147-A177-3AD203B41FA5}">
                      <a16:colId xmlns:a16="http://schemas.microsoft.com/office/drawing/2014/main" val="3068710800"/>
                    </a:ext>
                  </a:extLst>
                </a:gridCol>
              </a:tblGrid>
              <a:tr h="453654">
                <a:tc>
                  <a:txBody>
                    <a:bodyPr/>
                    <a:lstStyle/>
                    <a:p>
                      <a:pPr marL="0" indent="0">
                        <a:tabLst>
                          <a:tab pos="4130675" algn="r"/>
                        </a:tabLst>
                      </a:pPr>
                      <a:r>
                        <a:rPr lang="sv-SE" b="1" dirty="0" smtClean="0">
                          <a:latin typeface="+mj-lt"/>
                        </a:rPr>
                        <a:t>ANNA</a:t>
                      </a:r>
                      <a:endParaRPr lang="sv-SE" b="1" dirty="0">
                        <a:latin typeface="+mj-lt"/>
                      </a:endParaRPr>
                    </a:p>
                  </a:txBody>
                  <a:tcPr marL="163440" anchor="ctr">
                    <a:solidFill>
                      <a:srgbClr val="009CB3"/>
                    </a:solidFill>
                  </a:tcPr>
                </a:tc>
                <a:tc>
                  <a:txBody>
                    <a:bodyPr/>
                    <a:lstStyle/>
                    <a:p>
                      <a:pPr marL="0" indent="0">
                        <a:tabLst>
                          <a:tab pos="3778250" algn="r"/>
                        </a:tabLst>
                      </a:pPr>
                      <a:endParaRPr lang="sv-SE" b="0" dirty="0">
                        <a:latin typeface="+mj-lt"/>
                      </a:endParaRPr>
                    </a:p>
                  </a:txBody>
                  <a:tcPr marL="163440" anchor="ctr">
                    <a:solidFill>
                      <a:schemeClr val="bg1"/>
                    </a:solidFill>
                  </a:tcPr>
                </a:tc>
                <a:tc>
                  <a:txBody>
                    <a:bodyPr/>
                    <a:lstStyle/>
                    <a:p>
                      <a:pPr marL="0" indent="0">
                        <a:tabLst>
                          <a:tab pos="4130675" algn="r"/>
                        </a:tabLst>
                      </a:pPr>
                      <a:r>
                        <a:rPr lang="sv-SE" sz="1800" b="1" kern="1200" dirty="0" smtClean="0">
                          <a:solidFill>
                            <a:schemeClr val="lt1"/>
                          </a:solidFill>
                          <a:latin typeface="+mj-lt"/>
                          <a:ea typeface="+mn-ea"/>
                          <a:cs typeface="+mn-cs"/>
                        </a:rPr>
                        <a:t>SVEN</a:t>
                      </a:r>
                      <a:endParaRPr lang="sv-SE" sz="1800" b="1" kern="1200" dirty="0">
                        <a:solidFill>
                          <a:schemeClr val="lt1"/>
                        </a:solidFill>
                        <a:latin typeface="+mj-lt"/>
                        <a:ea typeface="+mn-ea"/>
                        <a:cs typeface="+mn-cs"/>
                      </a:endParaRPr>
                    </a:p>
                  </a:txBody>
                  <a:tcPr marL="163440" anchor="ctr">
                    <a:solidFill>
                      <a:srgbClr val="009CB3"/>
                    </a:solidFill>
                  </a:tcPr>
                </a:tc>
                <a:extLst>
                  <a:ext uri="{0D108BD9-81ED-4DB2-BD59-A6C34878D82A}">
                    <a16:rowId xmlns:a16="http://schemas.microsoft.com/office/drawing/2014/main" val="3884769606"/>
                  </a:ext>
                </a:extLst>
              </a:tr>
              <a:tr h="453654">
                <a:tc>
                  <a:txBody>
                    <a:bodyPr/>
                    <a:lstStyle/>
                    <a:p>
                      <a:pPr marL="0" indent="0">
                        <a:tabLst>
                          <a:tab pos="4130675" algn="r"/>
                        </a:tabLst>
                      </a:pPr>
                      <a:r>
                        <a:rPr lang="sv-SE" b="0" dirty="0" smtClean="0">
                          <a:solidFill>
                            <a:schemeClr val="tx1"/>
                          </a:solidFill>
                          <a:latin typeface="+mj-lt"/>
                        </a:rPr>
                        <a:t>½ villa</a:t>
                      </a:r>
                      <a:r>
                        <a:rPr lang="sv-SE" b="0" dirty="0">
                          <a:solidFill>
                            <a:schemeClr val="tx1"/>
                          </a:solidFill>
                          <a:latin typeface="+mj-lt"/>
                        </a:rPr>
                        <a:t>	</a:t>
                      </a:r>
                      <a:r>
                        <a:rPr lang="sv-SE" b="0" dirty="0" smtClean="0">
                          <a:solidFill>
                            <a:schemeClr val="tx1"/>
                          </a:solidFill>
                          <a:latin typeface="+mj-lt"/>
                        </a:rPr>
                        <a:t>1 500 000 kr</a:t>
                      </a:r>
                      <a:endParaRPr lang="sv-SE" b="0" dirty="0">
                        <a:solidFill>
                          <a:schemeClr val="tx1"/>
                        </a:solidFill>
                        <a:latin typeface="+mj-lt"/>
                      </a:endParaRPr>
                    </a:p>
                  </a:txBody>
                  <a:tcPr marL="163440" anchor="ctr">
                    <a:solidFill>
                      <a:srgbClr val="A4D8E2"/>
                    </a:solidFill>
                  </a:tcPr>
                </a:tc>
                <a:tc>
                  <a:txBody>
                    <a:bodyPr/>
                    <a:lstStyle/>
                    <a:p>
                      <a:pPr marL="0" indent="0">
                        <a:tabLst>
                          <a:tab pos="3778250" algn="r"/>
                        </a:tabLst>
                      </a:pPr>
                      <a:endParaRPr lang="sv-SE" b="0" dirty="0">
                        <a:latin typeface="+mj-lt"/>
                      </a:endParaRPr>
                    </a:p>
                  </a:txBody>
                  <a:tcPr marL="16344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sz="1800" b="0" kern="1200" dirty="0" smtClean="0">
                          <a:solidFill>
                            <a:schemeClr val="tx1"/>
                          </a:solidFill>
                          <a:latin typeface="+mn-lt"/>
                          <a:ea typeface="+mn-ea"/>
                          <a:cs typeface="+mn-cs"/>
                        </a:rPr>
                        <a:t>½ villa 	1 500 000 kr</a:t>
                      </a:r>
                    </a:p>
                  </a:txBody>
                  <a:tcPr marL="163440" anchor="ctr">
                    <a:solidFill>
                      <a:srgbClr val="A4D8E2"/>
                    </a:solidFill>
                  </a:tcPr>
                </a:tc>
                <a:extLst>
                  <a:ext uri="{0D108BD9-81ED-4DB2-BD59-A6C34878D82A}">
                    <a16:rowId xmlns:a16="http://schemas.microsoft.com/office/drawing/2014/main" val="2160123068"/>
                  </a:ext>
                </a:extLst>
              </a:tr>
              <a:tr h="453654">
                <a:tc>
                  <a:txBody>
                    <a:bodyPr/>
                    <a:lstStyle/>
                    <a:p>
                      <a:pPr marL="0" indent="0">
                        <a:tabLst>
                          <a:tab pos="4130675" algn="r"/>
                        </a:tabLst>
                      </a:pPr>
                      <a:r>
                        <a:rPr lang="sv-SE" b="0" dirty="0" smtClean="0">
                          <a:solidFill>
                            <a:schemeClr val="tx1"/>
                          </a:solidFill>
                          <a:latin typeface="+mj-lt"/>
                        </a:rPr>
                        <a:t>Bankmedel</a:t>
                      </a:r>
                      <a:r>
                        <a:rPr lang="sv-SE" b="0" dirty="0">
                          <a:solidFill>
                            <a:schemeClr val="tx1"/>
                          </a:solidFill>
                          <a:latin typeface="+mj-lt"/>
                        </a:rPr>
                        <a:t>	</a:t>
                      </a:r>
                      <a:r>
                        <a:rPr lang="sv-SE" b="0" dirty="0" smtClean="0">
                          <a:solidFill>
                            <a:schemeClr val="tx1"/>
                          </a:solidFill>
                          <a:latin typeface="+mj-lt"/>
                        </a:rPr>
                        <a:t>100 000 kr</a:t>
                      </a:r>
                      <a:endParaRPr lang="sv-SE" b="0" dirty="0">
                        <a:solidFill>
                          <a:schemeClr val="tx1"/>
                        </a:solidFill>
                        <a:latin typeface="+mj-lt"/>
                      </a:endParaRPr>
                    </a:p>
                  </a:txBody>
                  <a:tcPr marL="163440" anchor="ctr">
                    <a:solidFill>
                      <a:srgbClr val="009CB3"/>
                    </a:solidFill>
                  </a:tcPr>
                </a:tc>
                <a:tc>
                  <a:txBody>
                    <a:bodyPr/>
                    <a:lstStyle/>
                    <a:p>
                      <a:pPr marL="0" indent="0">
                        <a:tabLst>
                          <a:tab pos="3778250" algn="r"/>
                        </a:tabLst>
                      </a:pPr>
                      <a:endParaRPr lang="sv-SE" b="0" dirty="0">
                        <a:solidFill>
                          <a:schemeClr val="tx1"/>
                        </a:solidFill>
                        <a:latin typeface="+mj-lt"/>
                      </a:endParaRPr>
                    </a:p>
                  </a:txBody>
                  <a:tcPr marL="163440" anchor="ctr">
                    <a:solidFill>
                      <a:schemeClr val="bg1"/>
                    </a:solidFill>
                  </a:tcPr>
                </a:tc>
                <a:tc>
                  <a:txBody>
                    <a:bodyPr/>
                    <a:lstStyle/>
                    <a:p>
                      <a:pPr marL="0" indent="0">
                        <a:tabLst>
                          <a:tab pos="4130675" algn="r"/>
                        </a:tabLst>
                      </a:pPr>
                      <a:r>
                        <a:rPr lang="sv-SE" sz="1800" b="0" kern="1200" dirty="0" smtClean="0">
                          <a:solidFill>
                            <a:schemeClr val="tx1"/>
                          </a:solidFill>
                          <a:latin typeface="+mn-lt"/>
                          <a:ea typeface="+mn-ea"/>
                          <a:cs typeface="+mn-cs"/>
                        </a:rPr>
                        <a:t>Bil	200 000 kr</a:t>
                      </a:r>
                      <a:endParaRPr lang="sv-SE" sz="1800" b="0" kern="1200" dirty="0">
                        <a:solidFill>
                          <a:schemeClr val="tx1"/>
                        </a:solidFill>
                        <a:latin typeface="+mn-lt"/>
                        <a:ea typeface="+mn-ea"/>
                        <a:cs typeface="+mn-cs"/>
                      </a:endParaRPr>
                    </a:p>
                  </a:txBody>
                  <a:tcPr marL="163440" anchor="ctr">
                    <a:solidFill>
                      <a:srgbClr val="009CB3"/>
                    </a:solidFill>
                  </a:tcPr>
                </a:tc>
                <a:extLst>
                  <a:ext uri="{0D108BD9-81ED-4DB2-BD59-A6C34878D82A}">
                    <a16:rowId xmlns:a16="http://schemas.microsoft.com/office/drawing/2014/main" val="2744241937"/>
                  </a:ext>
                </a:extLst>
              </a:tr>
              <a:tr h="453654">
                <a:tc>
                  <a:txBody>
                    <a:bodyPr/>
                    <a:lstStyle/>
                    <a:p>
                      <a:pPr marL="0" indent="0">
                        <a:tabLst>
                          <a:tab pos="4130675" algn="r"/>
                        </a:tabLst>
                      </a:pPr>
                      <a:r>
                        <a:rPr lang="sv-SE" b="1" dirty="0" smtClean="0">
                          <a:solidFill>
                            <a:schemeClr val="tx1"/>
                          </a:solidFill>
                          <a:latin typeface="+mj-lt"/>
                        </a:rPr>
                        <a:t>Summa</a:t>
                      </a:r>
                      <a:r>
                        <a:rPr lang="sv-SE" b="0" dirty="0">
                          <a:solidFill>
                            <a:schemeClr val="tx1"/>
                          </a:solidFill>
                          <a:latin typeface="+mj-lt"/>
                        </a:rPr>
                        <a:t>	</a:t>
                      </a:r>
                      <a:r>
                        <a:rPr lang="sv-SE" b="0" dirty="0" smtClean="0">
                          <a:solidFill>
                            <a:schemeClr val="tx1"/>
                          </a:solidFill>
                          <a:latin typeface="+mj-lt"/>
                        </a:rPr>
                        <a:t>1 600 000 kr</a:t>
                      </a:r>
                      <a:endParaRPr lang="sv-SE" b="0" dirty="0">
                        <a:solidFill>
                          <a:schemeClr val="tx1"/>
                        </a:solidFill>
                        <a:latin typeface="+mj-lt"/>
                      </a:endParaRPr>
                    </a:p>
                  </a:txBody>
                  <a:tcPr marL="163440" anchor="ctr">
                    <a:solidFill>
                      <a:srgbClr val="A4D8E2"/>
                    </a:solidFill>
                  </a:tcPr>
                </a:tc>
                <a:tc>
                  <a:txBody>
                    <a:bodyPr/>
                    <a:lstStyle/>
                    <a:p>
                      <a:pPr marL="0" indent="0">
                        <a:tabLst>
                          <a:tab pos="3778250" algn="r"/>
                        </a:tabLst>
                      </a:pPr>
                      <a:endParaRPr lang="sv-SE" b="0" dirty="0">
                        <a:latin typeface="+mj-lt"/>
                      </a:endParaRPr>
                    </a:p>
                  </a:txBody>
                  <a:tcPr marL="163440" anchor="ctr">
                    <a:solidFill>
                      <a:schemeClr val="bg1"/>
                    </a:solidFill>
                  </a:tcPr>
                </a:tc>
                <a:tc>
                  <a:txBody>
                    <a:bodyPr/>
                    <a:lstStyle/>
                    <a:p>
                      <a:pPr marL="0" indent="0">
                        <a:tabLst>
                          <a:tab pos="4130675" algn="r"/>
                        </a:tabLst>
                      </a:pPr>
                      <a:r>
                        <a:rPr lang="sv-SE" sz="1800" b="1" kern="1200" dirty="0" smtClean="0">
                          <a:solidFill>
                            <a:schemeClr val="tx1"/>
                          </a:solidFill>
                          <a:latin typeface="+mj-lt"/>
                          <a:ea typeface="+mn-ea"/>
                          <a:cs typeface="+mn-cs"/>
                        </a:rPr>
                        <a:t>Summa</a:t>
                      </a:r>
                      <a:r>
                        <a:rPr lang="sv-SE" sz="1800" b="0" kern="1200" dirty="0">
                          <a:solidFill>
                            <a:schemeClr val="tx1"/>
                          </a:solidFill>
                          <a:latin typeface="+mj-lt"/>
                          <a:ea typeface="+mn-ea"/>
                          <a:cs typeface="+mn-cs"/>
                        </a:rPr>
                        <a:t>	</a:t>
                      </a:r>
                      <a:r>
                        <a:rPr lang="sv-SE" sz="1800" b="0" kern="1200" dirty="0" smtClean="0">
                          <a:solidFill>
                            <a:schemeClr val="tx1"/>
                          </a:solidFill>
                          <a:latin typeface="+mj-lt"/>
                          <a:ea typeface="+mn-ea"/>
                          <a:cs typeface="+mn-cs"/>
                        </a:rPr>
                        <a:t>1 700 000 kr</a:t>
                      </a:r>
                      <a:endParaRPr lang="sv-SE" sz="1800" b="0" kern="1200" dirty="0">
                        <a:solidFill>
                          <a:schemeClr val="tx1"/>
                        </a:solidFill>
                        <a:latin typeface="+mj-lt"/>
                        <a:ea typeface="+mn-ea"/>
                        <a:cs typeface="+mn-cs"/>
                      </a:endParaRPr>
                    </a:p>
                  </a:txBody>
                  <a:tcPr marL="163440" anchor="ctr">
                    <a:solidFill>
                      <a:srgbClr val="A4D8E2"/>
                    </a:solidFill>
                  </a:tcPr>
                </a:tc>
                <a:extLst>
                  <a:ext uri="{0D108BD9-81ED-4DB2-BD59-A6C34878D82A}">
                    <a16:rowId xmlns:a16="http://schemas.microsoft.com/office/drawing/2014/main" val="228942352"/>
                  </a:ext>
                </a:extLst>
              </a:tr>
              <a:tr h="453654">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b="0" dirty="0" smtClean="0">
                          <a:solidFill>
                            <a:schemeClr val="tx1"/>
                          </a:solidFill>
                          <a:latin typeface="+mj-lt"/>
                        </a:rPr>
                        <a:t>Skuld</a:t>
                      </a:r>
                      <a:r>
                        <a:rPr lang="sv-SE" b="0" dirty="0">
                          <a:solidFill>
                            <a:schemeClr val="tx1"/>
                          </a:solidFill>
                          <a:latin typeface="+mj-lt"/>
                        </a:rPr>
                        <a:t>	</a:t>
                      </a:r>
                      <a:r>
                        <a:rPr lang="sv-SE" b="0" dirty="0" smtClean="0">
                          <a:solidFill>
                            <a:schemeClr val="tx1"/>
                          </a:solidFill>
                          <a:latin typeface="+mj-lt"/>
                        </a:rPr>
                        <a:t>- 1 000 000 kr </a:t>
                      </a:r>
                      <a:endParaRPr lang="sv-SE" b="0" dirty="0">
                        <a:solidFill>
                          <a:schemeClr val="tx1"/>
                        </a:solidFill>
                        <a:latin typeface="+mj-lt"/>
                      </a:endParaRPr>
                    </a:p>
                  </a:txBody>
                  <a:tcPr marL="163440" anchor="ctr">
                    <a:solidFill>
                      <a:srgbClr val="009CB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778250" algn="r"/>
                        </a:tabLst>
                        <a:defRPr/>
                      </a:pPr>
                      <a:endParaRPr lang="sv-SE" b="0" dirty="0">
                        <a:solidFill>
                          <a:schemeClr val="tx1"/>
                        </a:solidFill>
                        <a:latin typeface="+mj-lt"/>
                      </a:endParaRPr>
                    </a:p>
                  </a:txBody>
                  <a:tcPr marL="16344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sz="1800" b="0" kern="1200" dirty="0" smtClean="0">
                          <a:solidFill>
                            <a:schemeClr val="tx1"/>
                          </a:solidFill>
                          <a:latin typeface="+mj-lt"/>
                          <a:ea typeface="+mn-ea"/>
                          <a:cs typeface="+mn-cs"/>
                        </a:rPr>
                        <a:t>Skuld</a:t>
                      </a:r>
                      <a:r>
                        <a:rPr lang="sv-SE" sz="1800" b="0" kern="1200" dirty="0">
                          <a:solidFill>
                            <a:schemeClr val="tx1"/>
                          </a:solidFill>
                          <a:latin typeface="+mj-lt"/>
                          <a:ea typeface="+mn-ea"/>
                          <a:cs typeface="+mn-cs"/>
                        </a:rPr>
                        <a:t>	</a:t>
                      </a:r>
                      <a:r>
                        <a:rPr lang="sv-SE" sz="1800" b="0" kern="1200" dirty="0" smtClean="0">
                          <a:solidFill>
                            <a:schemeClr val="tx1"/>
                          </a:solidFill>
                          <a:latin typeface="+mj-lt"/>
                          <a:ea typeface="+mn-ea"/>
                          <a:cs typeface="+mn-cs"/>
                        </a:rPr>
                        <a:t>- 2</a:t>
                      </a:r>
                      <a:r>
                        <a:rPr lang="sv-SE" sz="1800" b="0" kern="1200" baseline="0" dirty="0" smtClean="0">
                          <a:solidFill>
                            <a:schemeClr val="tx1"/>
                          </a:solidFill>
                          <a:latin typeface="+mj-lt"/>
                          <a:ea typeface="+mn-ea"/>
                          <a:cs typeface="+mn-cs"/>
                        </a:rPr>
                        <a:t> 0</a:t>
                      </a:r>
                      <a:r>
                        <a:rPr lang="sv-SE" sz="1800" b="0" kern="1200" dirty="0" smtClean="0">
                          <a:solidFill>
                            <a:schemeClr val="tx1"/>
                          </a:solidFill>
                          <a:latin typeface="+mj-lt"/>
                          <a:ea typeface="+mn-ea"/>
                          <a:cs typeface="+mn-cs"/>
                        </a:rPr>
                        <a:t>00 000 kr</a:t>
                      </a:r>
                      <a:endParaRPr lang="sv-SE" sz="1800" b="0" kern="1200" dirty="0">
                        <a:solidFill>
                          <a:schemeClr val="tx1"/>
                        </a:solidFill>
                        <a:latin typeface="+mj-lt"/>
                        <a:ea typeface="+mn-ea"/>
                        <a:cs typeface="+mn-cs"/>
                      </a:endParaRPr>
                    </a:p>
                  </a:txBody>
                  <a:tcPr marL="163440" anchor="ctr">
                    <a:solidFill>
                      <a:srgbClr val="009CB3"/>
                    </a:solidFill>
                  </a:tcPr>
                </a:tc>
                <a:extLst>
                  <a:ext uri="{0D108BD9-81ED-4DB2-BD59-A6C34878D82A}">
                    <a16:rowId xmlns:a16="http://schemas.microsoft.com/office/drawing/2014/main" val="3932674070"/>
                  </a:ext>
                </a:extLst>
              </a:tr>
              <a:tr h="453654">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sz="1800" b="1" kern="1200" dirty="0" smtClean="0">
                          <a:solidFill>
                            <a:schemeClr val="tx1"/>
                          </a:solidFill>
                          <a:latin typeface="+mn-lt"/>
                          <a:ea typeface="+mn-ea"/>
                          <a:cs typeface="+mn-cs"/>
                        </a:rPr>
                        <a:t>Netto</a:t>
                      </a:r>
                      <a:r>
                        <a:rPr lang="sv-SE" sz="1800" b="0" kern="1200" dirty="0" smtClean="0">
                          <a:solidFill>
                            <a:schemeClr val="tx1"/>
                          </a:solidFill>
                          <a:latin typeface="+mn-lt"/>
                          <a:ea typeface="+mn-ea"/>
                          <a:cs typeface="+mn-cs"/>
                        </a:rPr>
                        <a:t>	600</a:t>
                      </a:r>
                      <a:r>
                        <a:rPr lang="sv-SE" sz="1800" b="0" kern="1200" baseline="0" dirty="0" smtClean="0">
                          <a:solidFill>
                            <a:schemeClr val="tx1"/>
                          </a:solidFill>
                          <a:latin typeface="+mn-lt"/>
                          <a:ea typeface="+mn-ea"/>
                          <a:cs typeface="+mn-cs"/>
                        </a:rPr>
                        <a:t> 000 kr</a:t>
                      </a:r>
                      <a:endParaRPr lang="sv-SE" sz="1800" b="0" kern="1200" dirty="0">
                        <a:solidFill>
                          <a:schemeClr val="tx1"/>
                        </a:solidFill>
                        <a:latin typeface="+mn-lt"/>
                        <a:ea typeface="+mn-ea"/>
                        <a:cs typeface="+mn-cs"/>
                      </a:endParaRPr>
                    </a:p>
                  </a:txBody>
                  <a:tcPr marL="163440" anchor="ctr">
                    <a:solidFill>
                      <a:srgbClr val="A4D8E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778250" algn="r"/>
                        </a:tabLst>
                        <a:defRPr/>
                      </a:pPr>
                      <a:endParaRPr lang="sv-SE" b="0" dirty="0">
                        <a:solidFill>
                          <a:schemeClr val="tx1"/>
                        </a:solidFill>
                        <a:latin typeface="+mj-lt"/>
                      </a:endParaRPr>
                    </a:p>
                  </a:txBody>
                  <a:tcPr marL="16344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sz="1800" b="1" kern="1200" dirty="0" smtClean="0">
                          <a:solidFill>
                            <a:schemeClr val="tx1"/>
                          </a:solidFill>
                          <a:latin typeface="+mn-lt"/>
                          <a:ea typeface="+mn-ea"/>
                          <a:cs typeface="+mn-cs"/>
                        </a:rPr>
                        <a:t>Netto</a:t>
                      </a:r>
                      <a:r>
                        <a:rPr lang="sv-SE" sz="1800" b="0" kern="1200" dirty="0" smtClean="0">
                          <a:solidFill>
                            <a:schemeClr val="tx1"/>
                          </a:solidFill>
                          <a:latin typeface="+mn-lt"/>
                          <a:ea typeface="+mn-ea"/>
                          <a:cs typeface="+mn-cs"/>
                        </a:rPr>
                        <a:t>	- 300 000 kr</a:t>
                      </a:r>
                      <a:endParaRPr lang="sv-SE" sz="1800" b="0" kern="1200" dirty="0">
                        <a:solidFill>
                          <a:schemeClr val="tx1"/>
                        </a:solidFill>
                        <a:latin typeface="+mn-lt"/>
                        <a:ea typeface="+mn-ea"/>
                        <a:cs typeface="+mn-cs"/>
                      </a:endParaRPr>
                    </a:p>
                  </a:txBody>
                  <a:tcPr marL="163440" anchor="ctr">
                    <a:solidFill>
                      <a:srgbClr val="A4D8E2"/>
                    </a:solidFill>
                  </a:tcPr>
                </a:tc>
                <a:extLst>
                  <a:ext uri="{0D108BD9-81ED-4DB2-BD59-A6C34878D82A}">
                    <a16:rowId xmlns:a16="http://schemas.microsoft.com/office/drawing/2014/main" val="3100896674"/>
                  </a:ext>
                </a:extLst>
              </a:tr>
            </a:tbl>
          </a:graphicData>
        </a:graphic>
      </p:graphicFrame>
      <p:sp>
        <p:nvSpPr>
          <p:cNvPr id="11" name="textruta 10">
            <a:extLst>
              <a:ext uri="{FF2B5EF4-FFF2-40B4-BE49-F238E27FC236}">
                <a16:creationId xmlns:a16="http://schemas.microsoft.com/office/drawing/2014/main" id="{DAF9F159-328C-2147-B1AE-FB70454EE855}"/>
              </a:ext>
            </a:extLst>
          </p:cNvPr>
          <p:cNvSpPr txBox="1"/>
          <p:nvPr/>
        </p:nvSpPr>
        <p:spPr>
          <a:xfrm>
            <a:off x="9172098" y="4899057"/>
            <a:ext cx="2263548" cy="467431"/>
          </a:xfrm>
          <a:prstGeom prst="rect">
            <a:avLst/>
          </a:prstGeom>
          <a:noFill/>
        </p:spPr>
        <p:txBody>
          <a:bodyPr wrap="square" rtlCol="0" anchor="t">
            <a:noAutofit/>
          </a:bodyPr>
          <a:lstStyle/>
          <a:p>
            <a:r>
              <a:rPr lang="sv-SE" sz="2000" dirty="0" smtClean="0">
                <a:latin typeface="+mj-lt"/>
                <a:ea typeface="Arial" charset="0"/>
                <a:cs typeface="Calibri" panose="020F0502020204030204" pitchFamily="34" charset="0"/>
              </a:rPr>
              <a:t>(0 kr till bodelning)</a:t>
            </a:r>
            <a:endParaRPr lang="sv-SE" sz="2000" dirty="0">
              <a:latin typeface="+mj-lt"/>
              <a:ea typeface="Arial" charset="0"/>
              <a:cs typeface="Calibri" panose="020F0502020204030204" pitchFamily="34" charset="0"/>
            </a:endParaRPr>
          </a:p>
          <a:p>
            <a:endParaRPr lang="sv-SE" sz="2800" b="1" dirty="0">
              <a:latin typeface="Calibri" panose="020F0502020204030204" pitchFamily="34" charset="0"/>
              <a:ea typeface="Arial" charset="0"/>
              <a:cs typeface="Calibri" panose="020F0502020204030204" pitchFamily="34" charset="0"/>
            </a:endParaRPr>
          </a:p>
        </p:txBody>
      </p:sp>
      <p:sp>
        <p:nvSpPr>
          <p:cNvPr id="2" name="Rektangel 1"/>
          <p:cNvSpPr/>
          <p:nvPr/>
        </p:nvSpPr>
        <p:spPr>
          <a:xfrm>
            <a:off x="1029854" y="5104149"/>
            <a:ext cx="7811116" cy="707886"/>
          </a:xfrm>
          <a:prstGeom prst="rect">
            <a:avLst/>
          </a:prstGeom>
        </p:spPr>
        <p:txBody>
          <a:bodyPr wrap="square">
            <a:spAutoFit/>
          </a:bodyPr>
          <a:lstStyle/>
          <a:p>
            <a:pPr>
              <a:spcBef>
                <a:spcPts val="1400"/>
              </a:spcBef>
            </a:pPr>
            <a:r>
              <a:rPr lang="sv-SE" sz="2000" b="1" dirty="0">
                <a:latin typeface="+mj-lt"/>
              </a:rPr>
              <a:t>Att fördela</a:t>
            </a:r>
            <a:r>
              <a:rPr lang="sv-SE" sz="2000" dirty="0">
                <a:latin typeface="+mj-lt"/>
              </a:rPr>
              <a:t>; 600 000 kronor från </a:t>
            </a:r>
            <a:r>
              <a:rPr lang="sv-SE" sz="2000" dirty="0" smtClean="0">
                <a:latin typeface="+mj-lt"/>
              </a:rPr>
              <a:t>Anna </a:t>
            </a:r>
            <a:r>
              <a:rPr lang="sv-SE" sz="2000" dirty="0">
                <a:latin typeface="+mj-lt"/>
              </a:rPr>
              <a:t>, 0 kronor </a:t>
            </a:r>
            <a:r>
              <a:rPr lang="sv-SE" sz="2000" dirty="0" smtClean="0">
                <a:latin typeface="+mj-lt"/>
              </a:rPr>
              <a:t>från Sven.</a:t>
            </a:r>
            <a:r>
              <a:rPr lang="sv-SE" sz="2000" dirty="0">
                <a:latin typeface="+mj-lt"/>
              </a:rPr>
              <a:t/>
            </a:r>
            <a:br>
              <a:rPr lang="sv-SE" sz="2000" dirty="0">
                <a:latin typeface="+mj-lt"/>
              </a:rPr>
            </a:br>
            <a:r>
              <a:rPr lang="sv-SE" sz="2000" b="1" dirty="0" smtClean="0">
                <a:latin typeface="+mj-lt"/>
              </a:rPr>
              <a:t>Anna </a:t>
            </a:r>
            <a:r>
              <a:rPr lang="sv-SE" sz="2000" b="1" dirty="0">
                <a:latin typeface="+mj-lt"/>
              </a:rPr>
              <a:t>får i bodelningen ge 300 000 kronor till </a:t>
            </a:r>
            <a:r>
              <a:rPr lang="sv-SE" sz="2000" b="1" dirty="0" smtClean="0">
                <a:latin typeface="+mj-lt"/>
              </a:rPr>
              <a:t>Sven.</a:t>
            </a:r>
            <a:endParaRPr lang="sv-SE" sz="2000" b="1" dirty="0">
              <a:latin typeface="+mj-lt"/>
            </a:endParaRPr>
          </a:p>
        </p:txBody>
      </p:sp>
    </p:spTree>
    <p:extLst>
      <p:ext uri="{BB962C8B-B14F-4D97-AF65-F5344CB8AC3E}">
        <p14:creationId xmlns:p14="http://schemas.microsoft.com/office/powerpoint/2010/main" val="105443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 y="0"/>
            <a:ext cx="6108192" cy="6858000"/>
          </a:xfrm>
          <a:prstGeom prst="rect">
            <a:avLst/>
          </a:prstGeom>
        </p:spPr>
      </p:pic>
      <p:sp>
        <p:nvSpPr>
          <p:cNvPr id="14" name="textruta 13"/>
          <p:cNvSpPr txBox="1"/>
          <p:nvPr/>
        </p:nvSpPr>
        <p:spPr>
          <a:xfrm>
            <a:off x="7079868" y="1305201"/>
            <a:ext cx="3960666" cy="497356"/>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Lurigt att skilja på giftorätt och arv</a:t>
            </a:r>
          </a:p>
          <a:p>
            <a:endParaRPr lang="sv-SE" sz="2800" b="1" dirty="0">
              <a:latin typeface="Calibri" panose="020F0502020204030204" pitchFamily="34" charset="0"/>
              <a:ea typeface="Arial" charset="0"/>
              <a:cs typeface="Calibri" panose="020F0502020204030204" pitchFamily="34" charset="0"/>
            </a:endParaRPr>
          </a:p>
        </p:txBody>
      </p:sp>
      <p:sp>
        <p:nvSpPr>
          <p:cNvPr id="15" name="textruta 14"/>
          <p:cNvSpPr txBox="1"/>
          <p:nvPr/>
        </p:nvSpPr>
        <p:spPr>
          <a:xfrm>
            <a:off x="6855841" y="2322393"/>
            <a:ext cx="4569805" cy="2119371"/>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Makars egendomsförhållanden, det vill </a:t>
            </a:r>
            <a:r>
              <a:rPr lang="sv-SE" sz="2000" dirty="0" smtClean="0">
                <a:latin typeface="+mj-lt"/>
                <a:ea typeface="Arial" charset="0"/>
                <a:cs typeface="Arial" charset="0"/>
              </a:rPr>
              <a:t>	säga </a:t>
            </a:r>
            <a:r>
              <a:rPr lang="sv-SE" sz="2000" dirty="0">
                <a:latin typeface="+mj-lt"/>
                <a:ea typeface="Arial" charset="0"/>
                <a:cs typeface="Arial" charset="0"/>
              </a:rPr>
              <a:t>GIFTORÄTTEN, som regleras i </a:t>
            </a:r>
            <a:r>
              <a:rPr lang="sv-SE" sz="2000" dirty="0" smtClean="0">
                <a:latin typeface="+mj-lt"/>
                <a:ea typeface="Arial" charset="0"/>
                <a:cs typeface="Arial" charset="0"/>
              </a:rPr>
              <a:t>	Äktenskapsbalken</a:t>
            </a:r>
            <a:r>
              <a:rPr lang="sv-SE" sz="2000" dirty="0">
                <a:latin typeface="+mj-lt"/>
                <a:ea typeface="Arial" charset="0"/>
                <a:cs typeface="Arial" charset="0"/>
              </a:rPr>
              <a:t>.</a:t>
            </a:r>
          </a:p>
          <a:p>
            <a:pPr>
              <a:tabLst>
                <a:tab pos="214313" algn="l"/>
              </a:tabLst>
            </a:pPr>
            <a:r>
              <a:rPr lang="sv-SE" sz="2000" dirty="0">
                <a:ea typeface="Arial" charset="0"/>
                <a:cs typeface="Arial" charset="0"/>
              </a:rPr>
              <a:t>• </a:t>
            </a:r>
            <a:r>
              <a:rPr lang="sv-SE" sz="2000" dirty="0" smtClean="0">
                <a:latin typeface="+mj-lt"/>
                <a:ea typeface="Arial" charset="0"/>
                <a:cs typeface="Arial" charset="0"/>
              </a:rPr>
              <a:t>Makars </a:t>
            </a:r>
            <a:r>
              <a:rPr lang="sv-SE" sz="2000" dirty="0">
                <a:latin typeface="+mj-lt"/>
                <a:ea typeface="Arial" charset="0"/>
                <a:cs typeface="Arial" charset="0"/>
              </a:rPr>
              <a:t>ARV – som regleras i </a:t>
            </a:r>
            <a:r>
              <a:rPr lang="sv-SE" sz="2000" dirty="0" smtClean="0">
                <a:latin typeface="+mj-lt"/>
                <a:ea typeface="Arial" charset="0"/>
                <a:cs typeface="Arial" charset="0"/>
              </a:rPr>
              <a:t>	Ärvdabalken</a:t>
            </a:r>
            <a:r>
              <a:rPr lang="sv-SE" sz="2000" dirty="0">
                <a:latin typeface="+mj-lt"/>
                <a:ea typeface="Arial" charset="0"/>
                <a:cs typeface="Arial" charset="0"/>
              </a:rPr>
              <a:t>.</a:t>
            </a:r>
          </a:p>
          <a:p>
            <a:pPr>
              <a:tabLst>
                <a:tab pos="214313" algn="l"/>
              </a:tabLst>
            </a:pPr>
            <a:r>
              <a:rPr lang="sv-SE" sz="2000" b="1" dirty="0" smtClean="0">
                <a:latin typeface="+mj-lt"/>
                <a:ea typeface="Arial" charset="0"/>
                <a:cs typeface="Arial" charset="0"/>
              </a:rPr>
              <a:t/>
            </a:r>
            <a:br>
              <a:rPr lang="sv-SE" sz="2000" b="1" dirty="0" smtClean="0">
                <a:latin typeface="+mj-lt"/>
                <a:ea typeface="Arial" charset="0"/>
                <a:cs typeface="Arial" charset="0"/>
              </a:rPr>
            </a:br>
            <a:r>
              <a:rPr lang="sv-SE" sz="2000" b="1" dirty="0" smtClean="0">
                <a:latin typeface="+mj-lt"/>
                <a:ea typeface="Arial" charset="0"/>
                <a:cs typeface="Arial" charset="0"/>
              </a:rPr>
              <a:t>När </a:t>
            </a:r>
            <a:r>
              <a:rPr lang="sv-SE" sz="2000" b="1" dirty="0">
                <a:latin typeface="+mj-lt"/>
                <a:ea typeface="Arial" charset="0"/>
                <a:cs typeface="Arial" charset="0"/>
              </a:rPr>
              <a:t>en make avlider så får man tänka i två steg </a:t>
            </a:r>
            <a:r>
              <a:rPr lang="sv-SE" sz="2000" b="1" dirty="0" smtClean="0">
                <a:latin typeface="+mj-lt"/>
                <a:ea typeface="Arial" charset="0"/>
                <a:cs typeface="Arial" charset="0"/>
              </a:rPr>
              <a:t>: först </a:t>
            </a:r>
            <a:r>
              <a:rPr lang="sv-SE" sz="2000" b="1" dirty="0">
                <a:latin typeface="+mj-lt"/>
                <a:ea typeface="Arial" charset="0"/>
                <a:cs typeface="Arial" charset="0"/>
              </a:rPr>
              <a:t>”lösa ut” giftorätten, sedan eventuellt arv</a:t>
            </a:r>
            <a:r>
              <a:rPr lang="sv-SE" sz="2000" b="1" dirty="0" smtClean="0">
                <a:latin typeface="+mj-lt"/>
                <a:ea typeface="Arial" charset="0"/>
                <a:cs typeface="Arial" charset="0"/>
              </a:rPr>
              <a:t>.</a:t>
            </a:r>
            <a:endParaRPr lang="sv-SE" sz="2000" b="1" dirty="0">
              <a:latin typeface="+mj-lt"/>
              <a:ea typeface="Arial" charset="0"/>
              <a:cs typeface="Arial" charset="0"/>
            </a:endParaRP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8" y="6445250"/>
            <a:ext cx="920037"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ea typeface="Arial" charset="0"/>
                <a:cs typeface="Arial" charset="0"/>
              </a:rPr>
              <a:t>VARDAGSJURIDIK</a:t>
            </a:r>
          </a:p>
        </p:txBody>
      </p:sp>
    </p:spTree>
    <p:extLst>
      <p:ext uri="{BB962C8B-B14F-4D97-AF65-F5344CB8AC3E}">
        <p14:creationId xmlns:p14="http://schemas.microsoft.com/office/powerpoint/2010/main" val="238089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8984361" cy="643467"/>
          </a:xfrm>
          <a:prstGeom prst="rect">
            <a:avLst/>
          </a:prstGeom>
          <a:noFill/>
        </p:spPr>
        <p:txBody>
          <a:bodyPr wrap="square" rtlCol="0" anchor="t">
            <a:noAutofit/>
          </a:bodyPr>
          <a:lstStyle/>
          <a:p>
            <a:r>
              <a:rPr lang="sv-SE" sz="2800" b="1" dirty="0" smtClean="0">
                <a:latin typeface="Calibri" panose="020F0502020204030204" pitchFamily="34" charset="0"/>
                <a:ea typeface="Arial" charset="0"/>
                <a:cs typeface="Calibri" panose="020F0502020204030204" pitchFamily="34" charset="0"/>
              </a:rPr>
              <a:t>Bodelning och arv i kärnfamiljen</a:t>
            </a:r>
            <a:endParaRPr lang="sv-SE" sz="2800" b="1" dirty="0">
              <a:latin typeface="Calibri" panose="020F0502020204030204" pitchFamily="34" charset="0"/>
              <a:ea typeface="Arial" charset="0"/>
              <a:cs typeface="Calibri" panose="020F0502020204030204" pitchFamily="34" charset="0"/>
            </a:endParaRP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368103"/>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8" y="6445250"/>
            <a:ext cx="920037"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sp>
        <p:nvSpPr>
          <p:cNvPr id="3" name="Rektangel 2"/>
          <p:cNvSpPr/>
          <p:nvPr/>
        </p:nvSpPr>
        <p:spPr>
          <a:xfrm>
            <a:off x="938571" y="1457291"/>
            <a:ext cx="6096000" cy="3170099"/>
          </a:xfrm>
          <a:prstGeom prst="rect">
            <a:avLst/>
          </a:prstGeom>
        </p:spPr>
        <p:txBody>
          <a:bodyPr>
            <a:spAutoFit/>
          </a:bodyPr>
          <a:lstStyle/>
          <a:p>
            <a:r>
              <a:rPr lang="sv-SE" sz="2000" dirty="0">
                <a:latin typeface="+mj-lt"/>
                <a:ea typeface="Arial" charset="0"/>
                <a:cs typeface="Arial" charset="0"/>
              </a:rPr>
              <a:t>Gifta paret </a:t>
            </a:r>
            <a:r>
              <a:rPr lang="sv-SE" sz="2000" dirty="0" smtClean="0">
                <a:latin typeface="+mj-lt"/>
                <a:ea typeface="Arial" charset="0"/>
                <a:cs typeface="Arial" charset="0"/>
              </a:rPr>
              <a:t>Anders </a:t>
            </a:r>
            <a:r>
              <a:rPr lang="sv-SE" sz="2000" dirty="0">
                <a:latin typeface="+mj-lt"/>
                <a:ea typeface="Arial" charset="0"/>
                <a:cs typeface="Arial" charset="0"/>
              </a:rPr>
              <a:t>och </a:t>
            </a:r>
            <a:r>
              <a:rPr lang="sv-SE" sz="2000" dirty="0" smtClean="0">
                <a:latin typeface="+mj-lt"/>
                <a:ea typeface="Arial" charset="0"/>
                <a:cs typeface="Arial" charset="0"/>
              </a:rPr>
              <a:t>Stina har </a:t>
            </a:r>
            <a:r>
              <a:rPr lang="sv-SE" sz="2000" dirty="0">
                <a:latin typeface="+mj-lt"/>
                <a:ea typeface="Arial" charset="0"/>
                <a:cs typeface="Arial" charset="0"/>
              </a:rPr>
              <a:t>två gemensamma barn. </a:t>
            </a:r>
            <a:br>
              <a:rPr lang="sv-SE" sz="2000" dirty="0">
                <a:latin typeface="+mj-lt"/>
                <a:ea typeface="Arial" charset="0"/>
                <a:cs typeface="Arial" charset="0"/>
              </a:rPr>
            </a:br>
            <a:r>
              <a:rPr lang="sv-SE" sz="2000" dirty="0">
                <a:latin typeface="+mj-lt"/>
                <a:ea typeface="Arial" charset="0"/>
                <a:cs typeface="Arial" charset="0"/>
              </a:rPr>
              <a:t>Inga särkullbarn. Inget äktenskapsförord eller testamente. </a:t>
            </a:r>
          </a:p>
          <a:p>
            <a:endParaRPr lang="sv-SE" sz="2000" dirty="0" smtClean="0">
              <a:latin typeface="+mj-lt"/>
              <a:ea typeface="Arial" charset="0"/>
              <a:cs typeface="Arial" charset="0"/>
            </a:endParaRPr>
          </a:p>
          <a:p>
            <a:r>
              <a:rPr lang="sv-SE" sz="2000" dirty="0" smtClean="0">
                <a:latin typeface="+mj-lt"/>
                <a:ea typeface="Arial" charset="0"/>
                <a:cs typeface="Arial" charset="0"/>
              </a:rPr>
              <a:t>Anders </a:t>
            </a:r>
            <a:r>
              <a:rPr lang="sv-SE" sz="2000" dirty="0">
                <a:latin typeface="+mj-lt"/>
                <a:ea typeface="Arial" charset="0"/>
                <a:cs typeface="Arial" charset="0"/>
              </a:rPr>
              <a:t>avlider.</a:t>
            </a:r>
          </a:p>
          <a:p>
            <a:endParaRPr lang="sv-SE" sz="2000" dirty="0" smtClean="0">
              <a:latin typeface="+mj-lt"/>
              <a:ea typeface="Arial" charset="0"/>
              <a:cs typeface="Arial" charset="0"/>
            </a:endParaRPr>
          </a:p>
          <a:p>
            <a:r>
              <a:rPr lang="sv-SE" sz="2000" dirty="0" smtClean="0">
                <a:latin typeface="+mj-lt"/>
                <a:ea typeface="Arial" charset="0"/>
                <a:cs typeface="Arial" charset="0"/>
              </a:rPr>
              <a:t>Hela </a:t>
            </a:r>
            <a:r>
              <a:rPr lang="sv-SE" sz="2000" dirty="0">
                <a:latin typeface="+mj-lt"/>
                <a:ea typeface="Arial" charset="0"/>
                <a:cs typeface="Arial" charset="0"/>
              </a:rPr>
              <a:t>boet värt </a:t>
            </a:r>
            <a:br>
              <a:rPr lang="sv-SE" sz="2000" dirty="0">
                <a:latin typeface="+mj-lt"/>
                <a:ea typeface="Arial" charset="0"/>
                <a:cs typeface="Arial" charset="0"/>
              </a:rPr>
            </a:br>
            <a:r>
              <a:rPr lang="sv-SE" sz="2000" dirty="0">
                <a:latin typeface="+mj-lt"/>
                <a:ea typeface="Arial" charset="0"/>
                <a:cs typeface="Arial" charset="0"/>
              </a:rPr>
              <a:t>2 000 000 kronor</a:t>
            </a:r>
            <a:r>
              <a:rPr lang="sv-SE" sz="2000" dirty="0" smtClean="0">
                <a:latin typeface="+mj-lt"/>
                <a:ea typeface="Arial" charset="0"/>
                <a:cs typeface="Arial" charset="0"/>
              </a:rPr>
              <a:t>.</a:t>
            </a:r>
          </a:p>
          <a:p>
            <a:endParaRPr lang="sv-SE" sz="2000" dirty="0">
              <a:latin typeface="+mj-lt"/>
              <a:ea typeface="Arial" charset="0"/>
              <a:cs typeface="Arial" charset="0"/>
            </a:endParaRPr>
          </a:p>
          <a:p>
            <a:r>
              <a:rPr lang="sv-SE" sz="2000" b="1" dirty="0" smtClean="0">
                <a:latin typeface="+mj-lt"/>
                <a:ea typeface="Arial" charset="0"/>
                <a:cs typeface="Arial" charset="0"/>
              </a:rPr>
              <a:t>Stina behåller hela boet, hälften</a:t>
            </a:r>
            <a:br>
              <a:rPr lang="sv-SE" sz="2000" b="1" dirty="0" smtClean="0">
                <a:latin typeface="+mj-lt"/>
                <a:ea typeface="Arial" charset="0"/>
                <a:cs typeface="Arial" charset="0"/>
              </a:rPr>
            </a:br>
            <a:r>
              <a:rPr lang="sv-SE" sz="2000" b="1" dirty="0" smtClean="0">
                <a:latin typeface="+mj-lt"/>
                <a:ea typeface="Arial" charset="0"/>
                <a:cs typeface="Arial" charset="0"/>
              </a:rPr>
              <a:t>som bodelningslott och hälften som arv.</a:t>
            </a:r>
            <a:endParaRPr lang="sv-SE" sz="2000" b="1" dirty="0">
              <a:latin typeface="+mj-lt"/>
              <a:ea typeface="Arial" charset="0"/>
              <a:cs typeface="Arial" charset="0"/>
            </a:endParaRPr>
          </a:p>
        </p:txBody>
      </p:sp>
      <p:sp>
        <p:nvSpPr>
          <p:cNvPr id="12" name="Text Box 23"/>
          <p:cNvSpPr txBox="1">
            <a:spLocks noChangeArrowheads="1"/>
          </p:cNvSpPr>
          <p:nvPr/>
        </p:nvSpPr>
        <p:spPr bwMode="gray">
          <a:xfrm>
            <a:off x="5361940" y="4229771"/>
            <a:ext cx="1468672" cy="615553"/>
          </a:xfrm>
          <a:prstGeom prst="rect">
            <a:avLst/>
          </a:prstGeom>
          <a:noFill/>
          <a:ln>
            <a:noFill/>
          </a:ln>
          <a:effectLst/>
          <a:extLst>
            <a:ext uri="{909E8E84-426E-40DD-AFC4-6F175D3DCCD1}">
              <a14:hiddenFill xmlns:a14="http://schemas.microsoft.com/office/drawing/2010/main">
                <a:solidFill>
                  <a:srgbClr val="F0F0F0"/>
                </a:solidFill>
              </a14:hiddenFill>
            </a:ext>
            <a:ext uri="{91240B29-F687-4F45-9708-019B960494DF}">
              <a14:hiddenLine xmlns:a14="http://schemas.microsoft.com/office/drawing/2010/main" w="19050">
                <a:solidFill>
                  <a:srgbClr val="F0F0F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30000"/>
              </a:spcBef>
              <a:spcAft>
                <a:spcPct val="0"/>
              </a:spcAft>
              <a:defRPr sz="1400">
                <a:solidFill>
                  <a:schemeClr val="tx1"/>
                </a:solidFill>
                <a:latin typeface="Arial" charset="0"/>
              </a:defRPr>
            </a:lvl6pPr>
            <a:lvl7pPr marL="2971800" indent="-228600" eaLnBrk="0" fontAlgn="base" hangingPunct="0">
              <a:spcBef>
                <a:spcPct val="30000"/>
              </a:spcBef>
              <a:spcAft>
                <a:spcPct val="0"/>
              </a:spcAft>
              <a:defRPr sz="1400">
                <a:solidFill>
                  <a:schemeClr val="tx1"/>
                </a:solidFill>
                <a:latin typeface="Arial" charset="0"/>
              </a:defRPr>
            </a:lvl7pPr>
            <a:lvl8pPr marL="3429000" indent="-228600" eaLnBrk="0" fontAlgn="base" hangingPunct="0">
              <a:spcBef>
                <a:spcPct val="30000"/>
              </a:spcBef>
              <a:spcAft>
                <a:spcPct val="0"/>
              </a:spcAft>
              <a:defRPr sz="1400">
                <a:solidFill>
                  <a:schemeClr val="tx1"/>
                </a:solidFill>
                <a:latin typeface="Arial" charset="0"/>
              </a:defRPr>
            </a:lvl8pPr>
            <a:lvl9pPr marL="3886200" indent="-228600" eaLnBrk="0" fontAlgn="base" hangingPunct="0">
              <a:spcBef>
                <a:spcPct val="30000"/>
              </a:spcBef>
              <a:spcAft>
                <a:spcPct val="0"/>
              </a:spcAft>
              <a:defRPr sz="1400">
                <a:solidFill>
                  <a:schemeClr val="tx1"/>
                </a:solidFill>
                <a:latin typeface="Arial" charset="0"/>
              </a:defRPr>
            </a:lvl9pPr>
          </a:lstStyle>
          <a:p>
            <a:pPr eaLnBrk="1" hangingPunct="1"/>
            <a:r>
              <a:rPr lang="sv-SE" sz="2000" dirty="0">
                <a:latin typeface="+mj-lt"/>
              </a:rPr>
              <a:t>Kvarlåtenskap </a:t>
            </a:r>
            <a:br>
              <a:rPr lang="sv-SE" sz="2000" dirty="0">
                <a:latin typeface="+mj-lt"/>
              </a:rPr>
            </a:br>
            <a:r>
              <a:rPr lang="sv-SE" sz="2000" dirty="0">
                <a:latin typeface="+mj-lt"/>
              </a:rPr>
              <a:t>efter </a:t>
            </a:r>
            <a:r>
              <a:rPr lang="sv-SE" sz="2000" dirty="0" smtClean="0">
                <a:latin typeface="+mj-lt"/>
              </a:rPr>
              <a:t>Anders.</a:t>
            </a:r>
            <a:endParaRPr lang="sv-SE" sz="2000" dirty="0">
              <a:latin typeface="+mj-lt"/>
            </a:endParaRPr>
          </a:p>
        </p:txBody>
      </p:sp>
      <p:sp>
        <p:nvSpPr>
          <p:cNvPr id="15" name="Klippt cirkel 14"/>
          <p:cNvSpPr/>
          <p:nvPr/>
        </p:nvSpPr>
        <p:spPr>
          <a:xfrm>
            <a:off x="7671971" y="2977460"/>
            <a:ext cx="2412182" cy="2412182"/>
          </a:xfrm>
          <a:prstGeom prst="chord">
            <a:avLst>
              <a:gd name="adj1" fmla="val 5405979"/>
              <a:gd name="adj2" fmla="val 16200000"/>
            </a:avLst>
          </a:prstGeom>
          <a:solidFill>
            <a:srgbClr val="009C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6" name="Klippt cirkel 15"/>
          <p:cNvSpPr/>
          <p:nvPr/>
        </p:nvSpPr>
        <p:spPr>
          <a:xfrm>
            <a:off x="7673890" y="2976909"/>
            <a:ext cx="2412182" cy="2412182"/>
          </a:xfrm>
          <a:prstGeom prst="chord">
            <a:avLst>
              <a:gd name="adj1" fmla="val 16188722"/>
              <a:gd name="adj2" fmla="val 5417863"/>
            </a:avLst>
          </a:prstGeom>
          <a:solidFill>
            <a:srgbClr val="A4D8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8" name="Line 20"/>
          <p:cNvSpPr>
            <a:spLocks noChangeShapeType="1"/>
          </p:cNvSpPr>
          <p:nvPr/>
        </p:nvSpPr>
        <p:spPr bwMode="gray">
          <a:xfrm flipV="1">
            <a:off x="6829326" y="4238622"/>
            <a:ext cx="1294765" cy="340042"/>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19" name="Text Box 23"/>
          <p:cNvSpPr txBox="1">
            <a:spLocks noChangeArrowheads="1"/>
          </p:cNvSpPr>
          <p:nvPr/>
        </p:nvSpPr>
        <p:spPr bwMode="gray">
          <a:xfrm>
            <a:off x="10338189" y="2784276"/>
            <a:ext cx="1541512" cy="615553"/>
          </a:xfrm>
          <a:prstGeom prst="rect">
            <a:avLst/>
          </a:prstGeom>
          <a:noFill/>
          <a:ln>
            <a:noFill/>
          </a:ln>
          <a:effectLst/>
          <a:extLst>
            <a:ext uri="{909E8E84-426E-40DD-AFC4-6F175D3DCCD1}">
              <a14:hiddenFill xmlns:a14="http://schemas.microsoft.com/office/drawing/2010/main">
                <a:solidFill>
                  <a:srgbClr val="F0F0F0"/>
                </a:solidFill>
              </a14:hiddenFill>
            </a:ext>
            <a:ext uri="{91240B29-F687-4F45-9708-019B960494DF}">
              <a14:hiddenLine xmlns:a14="http://schemas.microsoft.com/office/drawing/2010/main" w="19050">
                <a:solidFill>
                  <a:srgbClr val="F0F0F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30000"/>
              </a:spcBef>
              <a:spcAft>
                <a:spcPct val="0"/>
              </a:spcAft>
              <a:defRPr sz="1400">
                <a:solidFill>
                  <a:schemeClr val="tx1"/>
                </a:solidFill>
                <a:latin typeface="Arial" charset="0"/>
              </a:defRPr>
            </a:lvl6pPr>
            <a:lvl7pPr marL="2971800" indent="-228600" eaLnBrk="0" fontAlgn="base" hangingPunct="0">
              <a:spcBef>
                <a:spcPct val="30000"/>
              </a:spcBef>
              <a:spcAft>
                <a:spcPct val="0"/>
              </a:spcAft>
              <a:defRPr sz="1400">
                <a:solidFill>
                  <a:schemeClr val="tx1"/>
                </a:solidFill>
                <a:latin typeface="Arial" charset="0"/>
              </a:defRPr>
            </a:lvl7pPr>
            <a:lvl8pPr marL="3429000" indent="-228600" eaLnBrk="0" fontAlgn="base" hangingPunct="0">
              <a:spcBef>
                <a:spcPct val="30000"/>
              </a:spcBef>
              <a:spcAft>
                <a:spcPct val="0"/>
              </a:spcAft>
              <a:defRPr sz="1400">
                <a:solidFill>
                  <a:schemeClr val="tx1"/>
                </a:solidFill>
                <a:latin typeface="Arial" charset="0"/>
              </a:defRPr>
            </a:lvl8pPr>
            <a:lvl9pPr marL="3886200" indent="-228600" eaLnBrk="0" fontAlgn="base" hangingPunct="0">
              <a:spcBef>
                <a:spcPct val="30000"/>
              </a:spcBef>
              <a:spcAft>
                <a:spcPct val="0"/>
              </a:spcAft>
              <a:defRPr sz="1400">
                <a:solidFill>
                  <a:schemeClr val="tx1"/>
                </a:solidFill>
                <a:latin typeface="Arial" charset="0"/>
              </a:defRPr>
            </a:lvl9pPr>
          </a:lstStyle>
          <a:p>
            <a:pPr eaLnBrk="1" hangingPunct="1"/>
            <a:r>
              <a:rPr lang="sv-SE" sz="2000" dirty="0" smtClean="0">
                <a:latin typeface="+mj-lt"/>
              </a:rPr>
              <a:t>Stina </a:t>
            </a:r>
            <a:r>
              <a:rPr lang="sv-SE" sz="2000" dirty="0">
                <a:latin typeface="+mj-lt"/>
              </a:rPr>
              <a:t/>
            </a:r>
            <a:br>
              <a:rPr lang="sv-SE" sz="2000" dirty="0">
                <a:latin typeface="+mj-lt"/>
              </a:rPr>
            </a:br>
            <a:r>
              <a:rPr lang="sv-SE" sz="2000" dirty="0">
                <a:latin typeface="+mj-lt"/>
              </a:rPr>
              <a:t>bodelningslott</a:t>
            </a:r>
            <a:r>
              <a:rPr lang="sv-SE" sz="2000" dirty="0">
                <a:solidFill>
                  <a:srgbClr val="8B254F"/>
                </a:solidFill>
                <a:latin typeface="+mj-lt"/>
              </a:rPr>
              <a:t>.</a:t>
            </a:r>
          </a:p>
        </p:txBody>
      </p:sp>
      <p:sp>
        <p:nvSpPr>
          <p:cNvPr id="20" name="Line 20"/>
          <p:cNvSpPr>
            <a:spLocks noChangeShapeType="1"/>
          </p:cNvSpPr>
          <p:nvPr/>
        </p:nvSpPr>
        <p:spPr bwMode="gray">
          <a:xfrm flipV="1">
            <a:off x="9521726" y="3537582"/>
            <a:ext cx="1294765" cy="340042"/>
          </a:xfrm>
          <a:prstGeom prst="line">
            <a:avLst/>
          </a:prstGeom>
          <a:noFill/>
          <a:ln w="19050">
            <a:solidFill>
              <a:schemeClr val="tx1"/>
            </a:solidFill>
            <a:round/>
            <a:headEnd type="triangle"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Tree>
    <p:extLst>
      <p:ext uri="{BB962C8B-B14F-4D97-AF65-F5344CB8AC3E}">
        <p14:creationId xmlns:p14="http://schemas.microsoft.com/office/powerpoint/2010/main" val="411319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8984361" cy="643467"/>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Bodelning och arv när det finns särkullbarn</a:t>
            </a:r>
          </a:p>
          <a:p>
            <a:endParaRPr lang="sv-SE" sz="2800" b="1" dirty="0">
              <a:latin typeface="Calibri" panose="020F0502020204030204" pitchFamily="34" charset="0"/>
              <a:ea typeface="Arial" charset="0"/>
              <a:cs typeface="Calibri" panose="020F0502020204030204" pitchFamily="34" charset="0"/>
            </a:endParaRP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368103"/>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8" y="6445250"/>
            <a:ext cx="920037"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sp>
        <p:nvSpPr>
          <p:cNvPr id="3" name="Rektangel 2"/>
          <p:cNvSpPr/>
          <p:nvPr/>
        </p:nvSpPr>
        <p:spPr>
          <a:xfrm>
            <a:off x="938571" y="1457291"/>
            <a:ext cx="6096000" cy="3834127"/>
          </a:xfrm>
          <a:prstGeom prst="rect">
            <a:avLst/>
          </a:prstGeom>
        </p:spPr>
        <p:txBody>
          <a:bodyPr>
            <a:spAutoFit/>
          </a:bodyPr>
          <a:lstStyle/>
          <a:p>
            <a:r>
              <a:rPr lang="sv-SE" sz="2000" dirty="0">
                <a:latin typeface="+mj-lt"/>
                <a:ea typeface="Arial" charset="0"/>
                <a:cs typeface="Arial" charset="0"/>
              </a:rPr>
              <a:t>Gifta paret Anders och Stina har två gemensamma barn. </a:t>
            </a:r>
            <a:br>
              <a:rPr lang="sv-SE" sz="2000" dirty="0">
                <a:latin typeface="+mj-lt"/>
                <a:ea typeface="Arial" charset="0"/>
                <a:cs typeface="Arial" charset="0"/>
              </a:rPr>
            </a:br>
            <a:r>
              <a:rPr lang="sv-SE" sz="2000" dirty="0">
                <a:latin typeface="+mj-lt"/>
                <a:ea typeface="Arial" charset="0"/>
                <a:cs typeface="Arial" charset="0"/>
              </a:rPr>
              <a:t>Anders har två särkullbarn. Inget äktenskapsförord eller testamente. </a:t>
            </a:r>
          </a:p>
          <a:p>
            <a:r>
              <a:rPr lang="sv-SE" sz="2000" dirty="0" smtClean="0">
                <a:latin typeface="+mj-lt"/>
                <a:ea typeface="Arial" charset="0"/>
                <a:cs typeface="Arial" charset="0"/>
              </a:rPr>
              <a:t/>
            </a:r>
            <a:br>
              <a:rPr lang="sv-SE" sz="2000" dirty="0" smtClean="0">
                <a:latin typeface="+mj-lt"/>
                <a:ea typeface="Arial" charset="0"/>
                <a:cs typeface="Arial" charset="0"/>
              </a:rPr>
            </a:br>
            <a:r>
              <a:rPr lang="sv-SE" sz="2000" dirty="0" smtClean="0">
                <a:latin typeface="+mj-lt"/>
                <a:ea typeface="Arial" charset="0"/>
                <a:cs typeface="Arial" charset="0"/>
              </a:rPr>
              <a:t>Anders </a:t>
            </a:r>
            <a:r>
              <a:rPr lang="sv-SE" sz="2000" dirty="0">
                <a:latin typeface="+mj-lt"/>
                <a:ea typeface="Arial" charset="0"/>
                <a:cs typeface="Arial" charset="0"/>
              </a:rPr>
              <a:t>avlider.</a:t>
            </a:r>
          </a:p>
          <a:p>
            <a:r>
              <a:rPr lang="sv-SE" sz="2000" dirty="0" smtClean="0">
                <a:latin typeface="+mj-lt"/>
                <a:ea typeface="Arial" charset="0"/>
                <a:cs typeface="Arial" charset="0"/>
              </a:rPr>
              <a:t/>
            </a:r>
            <a:br>
              <a:rPr lang="sv-SE" sz="2000" dirty="0" smtClean="0">
                <a:latin typeface="+mj-lt"/>
                <a:ea typeface="Arial" charset="0"/>
                <a:cs typeface="Arial" charset="0"/>
              </a:rPr>
            </a:br>
            <a:r>
              <a:rPr lang="sv-SE" sz="2000" dirty="0" smtClean="0">
                <a:latin typeface="+mj-lt"/>
                <a:ea typeface="Arial" charset="0"/>
                <a:cs typeface="Arial" charset="0"/>
              </a:rPr>
              <a:t>Hela </a:t>
            </a:r>
            <a:r>
              <a:rPr lang="sv-SE" sz="2000" dirty="0">
                <a:latin typeface="+mj-lt"/>
                <a:ea typeface="Arial" charset="0"/>
                <a:cs typeface="Arial" charset="0"/>
              </a:rPr>
              <a:t>boet värt </a:t>
            </a:r>
            <a:br>
              <a:rPr lang="sv-SE" sz="2000" dirty="0">
                <a:latin typeface="+mj-lt"/>
                <a:ea typeface="Arial" charset="0"/>
                <a:cs typeface="Arial" charset="0"/>
              </a:rPr>
            </a:br>
            <a:r>
              <a:rPr lang="sv-SE" sz="2000" dirty="0">
                <a:latin typeface="+mj-lt"/>
                <a:ea typeface="Arial" charset="0"/>
                <a:cs typeface="Arial" charset="0"/>
              </a:rPr>
              <a:t>2 000 000 kronor</a:t>
            </a:r>
            <a:r>
              <a:rPr lang="sv-SE" sz="2000" dirty="0" smtClean="0">
                <a:latin typeface="+mj-lt"/>
                <a:ea typeface="Arial" charset="0"/>
                <a:cs typeface="Arial" charset="0"/>
              </a:rPr>
              <a:t>.</a:t>
            </a:r>
          </a:p>
          <a:p>
            <a:endParaRPr lang="sv-SE" sz="2000" dirty="0">
              <a:latin typeface="+mj-lt"/>
              <a:ea typeface="Arial" charset="0"/>
              <a:cs typeface="Arial" charset="0"/>
            </a:endParaRPr>
          </a:p>
          <a:p>
            <a:r>
              <a:rPr lang="sv-SE" sz="2000" b="1" dirty="0" smtClean="0">
                <a:latin typeface="+mj-lt"/>
                <a:ea typeface="Arial" charset="0"/>
                <a:cs typeface="Arial" charset="0"/>
              </a:rPr>
              <a:t>Stina behåller ¾ av boet, hälften som</a:t>
            </a:r>
            <a:br>
              <a:rPr lang="sv-SE" sz="2000" b="1" dirty="0" smtClean="0">
                <a:latin typeface="+mj-lt"/>
                <a:ea typeface="Arial" charset="0"/>
                <a:cs typeface="Arial" charset="0"/>
              </a:rPr>
            </a:br>
            <a:r>
              <a:rPr lang="sv-SE" sz="2000" b="1" dirty="0" smtClean="0">
                <a:latin typeface="+mj-lt"/>
                <a:ea typeface="Arial" charset="0"/>
                <a:cs typeface="Arial" charset="0"/>
              </a:rPr>
              <a:t>bodelningslott och ¼ som arv.</a:t>
            </a:r>
            <a:endParaRPr lang="sv-SE" sz="2000" b="1" dirty="0">
              <a:latin typeface="+mj-lt"/>
              <a:ea typeface="Arial" charset="0"/>
              <a:cs typeface="Arial" charset="0"/>
            </a:endParaRPr>
          </a:p>
          <a:p>
            <a:pPr>
              <a:lnSpc>
                <a:spcPts val="3000"/>
              </a:lnSpc>
            </a:pPr>
            <a:endParaRPr lang="sv-SE" sz="2000" b="1" dirty="0">
              <a:latin typeface="+mj-lt"/>
              <a:ea typeface="Arial" charset="0"/>
              <a:cs typeface="Arial" charset="0"/>
            </a:endParaRPr>
          </a:p>
        </p:txBody>
      </p:sp>
      <p:grpSp>
        <p:nvGrpSpPr>
          <p:cNvPr id="5" name="Grupp 4"/>
          <p:cNvGrpSpPr/>
          <p:nvPr/>
        </p:nvGrpSpPr>
        <p:grpSpPr>
          <a:xfrm>
            <a:off x="5845054" y="2872146"/>
            <a:ext cx="5725863" cy="3333496"/>
            <a:chOff x="5801512" y="2665318"/>
            <a:chExt cx="5725863" cy="3333496"/>
          </a:xfrm>
        </p:grpSpPr>
        <p:sp>
          <p:nvSpPr>
            <p:cNvPr id="22" name="Text Box 23"/>
            <p:cNvSpPr txBox="1">
              <a:spLocks noChangeArrowheads="1"/>
            </p:cNvSpPr>
            <p:nvPr/>
          </p:nvSpPr>
          <p:spPr bwMode="gray">
            <a:xfrm>
              <a:off x="5801512" y="2744353"/>
              <a:ext cx="1468672" cy="615553"/>
            </a:xfrm>
            <a:prstGeom prst="rect">
              <a:avLst/>
            </a:prstGeom>
            <a:noFill/>
            <a:ln>
              <a:noFill/>
            </a:ln>
            <a:effectLst/>
            <a:extLst>
              <a:ext uri="{909E8E84-426E-40DD-AFC4-6F175D3DCCD1}">
                <a14:hiddenFill xmlns:a14="http://schemas.microsoft.com/office/drawing/2010/main">
                  <a:solidFill>
                    <a:srgbClr val="F0F0F0"/>
                  </a:solidFill>
                </a14:hiddenFill>
              </a:ext>
              <a:ext uri="{91240B29-F687-4F45-9708-019B960494DF}">
                <a14:hiddenLine xmlns:a14="http://schemas.microsoft.com/office/drawing/2010/main" w="19050">
                  <a:solidFill>
                    <a:srgbClr val="F0F0F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30000"/>
                </a:spcBef>
                <a:spcAft>
                  <a:spcPct val="0"/>
                </a:spcAft>
                <a:defRPr sz="1400">
                  <a:solidFill>
                    <a:schemeClr val="tx1"/>
                  </a:solidFill>
                  <a:latin typeface="Arial" charset="0"/>
                </a:defRPr>
              </a:lvl6pPr>
              <a:lvl7pPr marL="2971800" indent="-228600" eaLnBrk="0" fontAlgn="base" hangingPunct="0">
                <a:spcBef>
                  <a:spcPct val="30000"/>
                </a:spcBef>
                <a:spcAft>
                  <a:spcPct val="0"/>
                </a:spcAft>
                <a:defRPr sz="1400">
                  <a:solidFill>
                    <a:schemeClr val="tx1"/>
                  </a:solidFill>
                  <a:latin typeface="Arial" charset="0"/>
                </a:defRPr>
              </a:lvl7pPr>
              <a:lvl8pPr marL="3429000" indent="-228600" eaLnBrk="0" fontAlgn="base" hangingPunct="0">
                <a:spcBef>
                  <a:spcPct val="30000"/>
                </a:spcBef>
                <a:spcAft>
                  <a:spcPct val="0"/>
                </a:spcAft>
                <a:defRPr sz="1400">
                  <a:solidFill>
                    <a:schemeClr val="tx1"/>
                  </a:solidFill>
                  <a:latin typeface="Arial" charset="0"/>
                </a:defRPr>
              </a:lvl8pPr>
              <a:lvl9pPr marL="3886200" indent="-228600" eaLnBrk="0" fontAlgn="base" hangingPunct="0">
                <a:spcBef>
                  <a:spcPct val="30000"/>
                </a:spcBef>
                <a:spcAft>
                  <a:spcPct val="0"/>
                </a:spcAft>
                <a:defRPr sz="1400">
                  <a:solidFill>
                    <a:schemeClr val="tx1"/>
                  </a:solidFill>
                  <a:latin typeface="Arial" charset="0"/>
                </a:defRPr>
              </a:lvl9pPr>
            </a:lstStyle>
            <a:p>
              <a:pPr eaLnBrk="1" hangingPunct="1"/>
              <a:r>
                <a:rPr lang="sv-SE" sz="2000" dirty="0">
                  <a:latin typeface="+mj-lt"/>
                </a:rPr>
                <a:t>Kvarlåtenskap </a:t>
              </a:r>
              <a:br>
                <a:rPr lang="sv-SE" sz="2000" dirty="0">
                  <a:latin typeface="+mj-lt"/>
                </a:rPr>
              </a:br>
              <a:r>
                <a:rPr lang="sv-SE" sz="2000" dirty="0">
                  <a:latin typeface="+mj-lt"/>
                </a:rPr>
                <a:t>efter Anders.</a:t>
              </a:r>
            </a:p>
          </p:txBody>
        </p:sp>
        <p:sp>
          <p:nvSpPr>
            <p:cNvPr id="31" name="Klippt cirkel 30"/>
            <p:cNvSpPr/>
            <p:nvPr/>
          </p:nvSpPr>
          <p:spPr>
            <a:xfrm>
              <a:off x="7395845" y="2835992"/>
              <a:ext cx="2412182" cy="2412182"/>
            </a:xfrm>
            <a:prstGeom prst="chord">
              <a:avLst>
                <a:gd name="adj1" fmla="val 5405979"/>
                <a:gd name="adj2" fmla="val 16200000"/>
              </a:avLst>
            </a:prstGeom>
            <a:solidFill>
              <a:srgbClr val="009C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2" name="Klippt cirkel 31"/>
            <p:cNvSpPr/>
            <p:nvPr/>
          </p:nvSpPr>
          <p:spPr>
            <a:xfrm>
              <a:off x="7397764" y="2845102"/>
              <a:ext cx="2412182" cy="2412182"/>
            </a:xfrm>
            <a:prstGeom prst="chord">
              <a:avLst>
                <a:gd name="adj1" fmla="val 16187784"/>
                <a:gd name="adj2" fmla="val 5417863"/>
              </a:avLst>
            </a:prstGeom>
            <a:solidFill>
              <a:srgbClr val="A4D8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4" name="Text Box 23"/>
            <p:cNvSpPr txBox="1">
              <a:spLocks noChangeArrowheads="1"/>
            </p:cNvSpPr>
            <p:nvPr/>
          </p:nvSpPr>
          <p:spPr bwMode="gray">
            <a:xfrm>
              <a:off x="9985863" y="2665318"/>
              <a:ext cx="1541512" cy="615553"/>
            </a:xfrm>
            <a:prstGeom prst="rect">
              <a:avLst/>
            </a:prstGeom>
            <a:noFill/>
            <a:ln>
              <a:noFill/>
            </a:ln>
            <a:effectLst/>
            <a:extLst>
              <a:ext uri="{909E8E84-426E-40DD-AFC4-6F175D3DCCD1}">
                <a14:hiddenFill xmlns:a14="http://schemas.microsoft.com/office/drawing/2010/main">
                  <a:solidFill>
                    <a:srgbClr val="F0F0F0"/>
                  </a:solidFill>
                </a14:hiddenFill>
              </a:ext>
              <a:ext uri="{91240B29-F687-4F45-9708-019B960494DF}">
                <a14:hiddenLine xmlns:a14="http://schemas.microsoft.com/office/drawing/2010/main" w="19050">
                  <a:solidFill>
                    <a:srgbClr val="F0F0F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30000"/>
                </a:spcBef>
                <a:spcAft>
                  <a:spcPct val="0"/>
                </a:spcAft>
                <a:defRPr sz="1400">
                  <a:solidFill>
                    <a:schemeClr val="tx1"/>
                  </a:solidFill>
                  <a:latin typeface="Arial" charset="0"/>
                </a:defRPr>
              </a:lvl6pPr>
              <a:lvl7pPr marL="2971800" indent="-228600" eaLnBrk="0" fontAlgn="base" hangingPunct="0">
                <a:spcBef>
                  <a:spcPct val="30000"/>
                </a:spcBef>
                <a:spcAft>
                  <a:spcPct val="0"/>
                </a:spcAft>
                <a:defRPr sz="1400">
                  <a:solidFill>
                    <a:schemeClr val="tx1"/>
                  </a:solidFill>
                  <a:latin typeface="Arial" charset="0"/>
                </a:defRPr>
              </a:lvl7pPr>
              <a:lvl8pPr marL="3429000" indent="-228600" eaLnBrk="0" fontAlgn="base" hangingPunct="0">
                <a:spcBef>
                  <a:spcPct val="30000"/>
                </a:spcBef>
                <a:spcAft>
                  <a:spcPct val="0"/>
                </a:spcAft>
                <a:defRPr sz="1400">
                  <a:solidFill>
                    <a:schemeClr val="tx1"/>
                  </a:solidFill>
                  <a:latin typeface="Arial" charset="0"/>
                </a:defRPr>
              </a:lvl8pPr>
              <a:lvl9pPr marL="3886200" indent="-228600" eaLnBrk="0" fontAlgn="base" hangingPunct="0">
                <a:spcBef>
                  <a:spcPct val="30000"/>
                </a:spcBef>
                <a:spcAft>
                  <a:spcPct val="0"/>
                </a:spcAft>
                <a:defRPr sz="1400">
                  <a:solidFill>
                    <a:schemeClr val="tx1"/>
                  </a:solidFill>
                  <a:latin typeface="Arial" charset="0"/>
                </a:defRPr>
              </a:lvl9pPr>
            </a:lstStyle>
            <a:p>
              <a:pPr eaLnBrk="1" hangingPunct="1"/>
              <a:r>
                <a:rPr lang="sv-SE" sz="2000" dirty="0">
                  <a:latin typeface="+mj-lt"/>
                </a:rPr>
                <a:t>Stinas </a:t>
              </a:r>
              <a:br>
                <a:rPr lang="sv-SE" sz="2000" dirty="0">
                  <a:latin typeface="+mj-lt"/>
                </a:rPr>
              </a:br>
              <a:r>
                <a:rPr lang="sv-SE" sz="2000" dirty="0">
                  <a:latin typeface="+mj-lt"/>
                </a:rPr>
                <a:t>bodelningslott.</a:t>
              </a:r>
            </a:p>
          </p:txBody>
        </p:sp>
        <p:sp>
          <p:nvSpPr>
            <p:cNvPr id="25" name="Line 20"/>
            <p:cNvSpPr>
              <a:spLocks noChangeShapeType="1"/>
            </p:cNvSpPr>
            <p:nvPr/>
          </p:nvSpPr>
          <p:spPr bwMode="gray">
            <a:xfrm flipV="1">
              <a:off x="9245600" y="3394889"/>
              <a:ext cx="1294765" cy="340042"/>
            </a:xfrm>
            <a:prstGeom prst="line">
              <a:avLst/>
            </a:prstGeom>
            <a:noFill/>
            <a:ln w="19050">
              <a:solidFill>
                <a:schemeClr val="tx1"/>
              </a:solidFill>
              <a:round/>
              <a:headEnd type="triangle"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6" name="Text Box 23"/>
            <p:cNvSpPr txBox="1">
              <a:spLocks noChangeArrowheads="1"/>
            </p:cNvSpPr>
            <p:nvPr/>
          </p:nvSpPr>
          <p:spPr bwMode="gray">
            <a:xfrm>
              <a:off x="6090227" y="5691037"/>
              <a:ext cx="2714413" cy="307777"/>
            </a:xfrm>
            <a:prstGeom prst="rect">
              <a:avLst/>
            </a:prstGeom>
            <a:noFill/>
            <a:ln>
              <a:noFill/>
            </a:ln>
            <a:effectLst/>
            <a:extLst>
              <a:ext uri="{909E8E84-426E-40DD-AFC4-6F175D3DCCD1}">
                <a14:hiddenFill xmlns:a14="http://schemas.microsoft.com/office/drawing/2010/main">
                  <a:solidFill>
                    <a:srgbClr val="F0F0F0"/>
                  </a:solidFill>
                </a14:hiddenFill>
              </a:ext>
              <a:ext uri="{91240B29-F687-4F45-9708-019B960494DF}">
                <a14:hiddenLine xmlns:a14="http://schemas.microsoft.com/office/drawing/2010/main" w="19050">
                  <a:solidFill>
                    <a:srgbClr val="F0F0F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30000"/>
                </a:spcBef>
                <a:spcAft>
                  <a:spcPct val="0"/>
                </a:spcAft>
                <a:defRPr sz="1400">
                  <a:solidFill>
                    <a:schemeClr val="tx1"/>
                  </a:solidFill>
                  <a:latin typeface="Arial" charset="0"/>
                </a:defRPr>
              </a:lvl6pPr>
              <a:lvl7pPr marL="2971800" indent="-228600" eaLnBrk="0" fontAlgn="base" hangingPunct="0">
                <a:spcBef>
                  <a:spcPct val="30000"/>
                </a:spcBef>
                <a:spcAft>
                  <a:spcPct val="0"/>
                </a:spcAft>
                <a:defRPr sz="1400">
                  <a:solidFill>
                    <a:schemeClr val="tx1"/>
                  </a:solidFill>
                  <a:latin typeface="Arial" charset="0"/>
                </a:defRPr>
              </a:lvl7pPr>
              <a:lvl8pPr marL="3429000" indent="-228600" eaLnBrk="0" fontAlgn="base" hangingPunct="0">
                <a:spcBef>
                  <a:spcPct val="30000"/>
                </a:spcBef>
                <a:spcAft>
                  <a:spcPct val="0"/>
                </a:spcAft>
                <a:defRPr sz="1400">
                  <a:solidFill>
                    <a:schemeClr val="tx1"/>
                  </a:solidFill>
                  <a:latin typeface="Arial" charset="0"/>
                </a:defRPr>
              </a:lvl8pPr>
              <a:lvl9pPr marL="3886200" indent="-228600" eaLnBrk="0" fontAlgn="base" hangingPunct="0">
                <a:spcBef>
                  <a:spcPct val="30000"/>
                </a:spcBef>
                <a:spcAft>
                  <a:spcPct val="0"/>
                </a:spcAft>
                <a:defRPr sz="1400">
                  <a:solidFill>
                    <a:schemeClr val="tx1"/>
                  </a:solidFill>
                  <a:latin typeface="Arial" charset="0"/>
                </a:defRPr>
              </a:lvl9pPr>
            </a:lstStyle>
            <a:p>
              <a:pPr eaLnBrk="1" hangingPunct="1"/>
              <a:r>
                <a:rPr lang="sv-SE" sz="2000" dirty="0">
                  <a:latin typeface="+mj-lt"/>
                </a:rPr>
                <a:t>Särkullbarnens arv.</a:t>
              </a:r>
            </a:p>
          </p:txBody>
        </p:sp>
        <p:sp>
          <p:nvSpPr>
            <p:cNvPr id="27" name="Cirkel 26"/>
            <p:cNvSpPr/>
            <p:nvPr/>
          </p:nvSpPr>
          <p:spPr>
            <a:xfrm>
              <a:off x="7386878" y="2830622"/>
              <a:ext cx="2422342" cy="2422342"/>
            </a:xfrm>
            <a:prstGeom prst="pie">
              <a:avLst>
                <a:gd name="adj1" fmla="val 5386778"/>
                <a:gd name="adj2" fmla="val 10786675"/>
              </a:avLst>
            </a:prstGeom>
            <a:solidFill>
              <a:srgbClr val="DADA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chemeClr val="tx1"/>
                </a:solidFill>
              </a:endParaRPr>
            </a:p>
          </p:txBody>
        </p:sp>
        <p:sp>
          <p:nvSpPr>
            <p:cNvPr id="28" name="Line 20"/>
            <p:cNvSpPr>
              <a:spLocks noChangeShapeType="1"/>
            </p:cNvSpPr>
            <p:nvPr/>
          </p:nvSpPr>
          <p:spPr bwMode="gray">
            <a:xfrm flipV="1">
              <a:off x="7610475" y="4558617"/>
              <a:ext cx="438150" cy="1048464"/>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9" name="Line 20"/>
            <p:cNvSpPr>
              <a:spLocks noChangeShapeType="1"/>
            </p:cNvSpPr>
            <p:nvPr/>
          </p:nvSpPr>
          <p:spPr bwMode="gray">
            <a:xfrm>
              <a:off x="7289165" y="3169533"/>
              <a:ext cx="759460" cy="222677"/>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30" name="Line 20"/>
            <p:cNvSpPr>
              <a:spLocks noChangeShapeType="1"/>
            </p:cNvSpPr>
            <p:nvPr/>
          </p:nvSpPr>
          <p:spPr bwMode="gray">
            <a:xfrm>
              <a:off x="7289165" y="3169533"/>
              <a:ext cx="759460" cy="1148467"/>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grpSp>
    </p:spTree>
    <p:extLst>
      <p:ext uri="{BB962C8B-B14F-4D97-AF65-F5344CB8AC3E}">
        <p14:creationId xmlns:p14="http://schemas.microsoft.com/office/powerpoint/2010/main" val="407967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854" y="0"/>
            <a:ext cx="6082146" cy="6857999"/>
          </a:xfrm>
          <a:prstGeom prst="rect">
            <a:avLst/>
          </a:prstGeom>
        </p:spPr>
      </p:pic>
      <p:sp>
        <p:nvSpPr>
          <p:cNvPr id="5" name="textruta 4"/>
          <p:cNvSpPr txBox="1"/>
          <p:nvPr/>
        </p:nvSpPr>
        <p:spPr>
          <a:xfrm>
            <a:off x="938572" y="993417"/>
            <a:ext cx="4259964" cy="519289"/>
          </a:xfrm>
          <a:prstGeom prst="rect">
            <a:avLst/>
          </a:prstGeom>
          <a:noFill/>
        </p:spPr>
        <p:txBody>
          <a:bodyPr wrap="square" rtlCol="0" anchor="t">
            <a:noAutofit/>
          </a:bodyPr>
          <a:lstStyle/>
          <a:p>
            <a:r>
              <a:rPr lang="sv-SE" sz="2800" b="1" dirty="0" smtClean="0">
                <a:latin typeface="Calibri" panose="020F0502020204030204" pitchFamily="34" charset="0"/>
                <a:ea typeface="Arial" charset="0"/>
                <a:cs typeface="Calibri" panose="020F0502020204030204" pitchFamily="34" charset="0"/>
              </a:rPr>
              <a:t>Så fördelas arvet enligt lag</a:t>
            </a:r>
            <a:endParaRPr lang="sv-SE" sz="2800" b="1" dirty="0">
              <a:latin typeface="Calibri" panose="020F0502020204030204" pitchFamily="34" charset="0"/>
              <a:ea typeface="Arial" charset="0"/>
              <a:cs typeface="Calibri" panose="020F0502020204030204" pitchFamily="34" charset="0"/>
            </a:endParaRPr>
          </a:p>
          <a:p>
            <a:endParaRPr lang="sv-SE" sz="2800" b="1" dirty="0">
              <a:latin typeface="Calibri" panose="020F0502020204030204" pitchFamily="34" charset="0"/>
              <a:ea typeface="Arial" charset="0"/>
              <a:cs typeface="Calibri" panose="020F0502020204030204" pitchFamily="34" charset="0"/>
            </a:endParaRPr>
          </a:p>
        </p:txBody>
      </p:sp>
      <p:sp>
        <p:nvSpPr>
          <p:cNvPr id="6" name="textruta 5"/>
          <p:cNvSpPr txBox="1"/>
          <p:nvPr/>
        </p:nvSpPr>
        <p:spPr>
          <a:xfrm>
            <a:off x="938572" y="2209800"/>
            <a:ext cx="4259964" cy="2163532"/>
          </a:xfrm>
          <a:prstGeom prst="rect">
            <a:avLst/>
          </a:prstGeom>
          <a:noFill/>
        </p:spPr>
        <p:txBody>
          <a:bodyPr wrap="square" rtlCol="0" anchor="t">
            <a:noAutofit/>
          </a:bodyPr>
          <a:lstStyle/>
          <a:p>
            <a:pPr>
              <a:lnSpc>
                <a:spcPts val="3000"/>
              </a:lnSpc>
            </a:pPr>
            <a:endParaRPr lang="sv-SE" sz="2000" dirty="0">
              <a:latin typeface="+mj-lt"/>
              <a:ea typeface="Arial" charset="0"/>
              <a:cs typeface="Arial" charset="0"/>
            </a:endParaRPr>
          </a:p>
        </p:txBody>
      </p:sp>
      <p:pic>
        <p:nvPicPr>
          <p:cNvPr id="11" name="Bildobjekt 10">
            <a:extLst>
              <a:ext uri="{FF2B5EF4-FFF2-40B4-BE49-F238E27FC236}">
                <a16:creationId xmlns:a16="http://schemas.microsoft.com/office/drawing/2014/main" id="{3DC08532-9857-2D48-B9B2-DC6CDA550FA3}"/>
              </a:ext>
            </a:extLst>
          </p:cNvPr>
          <p:cNvPicPr>
            <a:picLocks noChangeAspect="1"/>
          </p:cNvPicPr>
          <p:nvPr/>
        </p:nvPicPr>
        <p:blipFill>
          <a:blip r:embed="rId4"/>
          <a:stretch>
            <a:fillRect/>
          </a:stretch>
        </p:blipFill>
        <p:spPr>
          <a:xfrm>
            <a:off x="263374" y="6036660"/>
            <a:ext cx="381668" cy="579237"/>
          </a:xfrm>
          <a:prstGeom prst="rect">
            <a:avLst/>
          </a:prstGeom>
        </p:spPr>
      </p:pic>
      <p:cxnSp>
        <p:nvCxnSpPr>
          <p:cNvPr id="12" name="Rak 11">
            <a:extLst>
              <a:ext uri="{FF2B5EF4-FFF2-40B4-BE49-F238E27FC236}">
                <a16:creationId xmlns:a16="http://schemas.microsoft.com/office/drawing/2014/main" id="{F34A2855-6C16-3744-9D37-D97FB96E8D31}"/>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65FD3AAE-361E-6E4F-A117-AE0CBB7FAAA4}"/>
              </a:ext>
            </a:extLst>
          </p:cNvPr>
          <p:cNvSpPr txBox="1"/>
          <p:nvPr/>
        </p:nvSpPr>
        <p:spPr>
          <a:xfrm>
            <a:off x="846419" y="6445250"/>
            <a:ext cx="971092"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sp>
        <p:nvSpPr>
          <p:cNvPr id="9" name="textruta 8"/>
          <p:cNvSpPr txBox="1"/>
          <p:nvPr/>
        </p:nvSpPr>
        <p:spPr>
          <a:xfrm>
            <a:off x="748548" y="1551531"/>
            <a:ext cx="4873319" cy="2119371"/>
          </a:xfrm>
          <a:prstGeom prst="rect">
            <a:avLst/>
          </a:prstGeom>
          <a:noFill/>
        </p:spPr>
        <p:txBody>
          <a:bodyPr wrap="square" rtlCol="0" anchor="t">
            <a:noAutofit/>
          </a:bodyPr>
          <a:lstStyle/>
          <a:p>
            <a:pPr>
              <a:tabLst>
                <a:tab pos="214313" algn="l"/>
              </a:tabLst>
            </a:pPr>
            <a:r>
              <a:rPr lang="sv-SE" sz="2000" dirty="0" smtClean="0">
                <a:latin typeface="+mj-lt"/>
                <a:ea typeface="Arial" charset="0"/>
                <a:cs typeface="Arial" charset="0"/>
              </a:rPr>
              <a:t>• Bröstarvingar</a:t>
            </a:r>
            <a:r>
              <a:rPr lang="sv-SE" sz="2000" dirty="0">
                <a:latin typeface="+mj-lt"/>
                <a:ea typeface="Arial" charset="0"/>
                <a:cs typeface="Arial" charset="0"/>
              </a:rPr>
              <a:t>, det vill säga barn, barnbarn </a:t>
            </a:r>
            <a:r>
              <a:rPr lang="sv-SE" sz="2000" dirty="0" smtClean="0">
                <a:latin typeface="+mj-lt"/>
                <a:ea typeface="Arial" charset="0"/>
                <a:cs typeface="Arial" charset="0"/>
              </a:rPr>
              <a:t>	och </a:t>
            </a:r>
            <a:r>
              <a:rPr lang="sv-SE" sz="2000" dirty="0">
                <a:latin typeface="+mj-lt"/>
                <a:ea typeface="Arial" charset="0"/>
                <a:cs typeface="Arial" charset="0"/>
              </a:rPr>
              <a:t>så vidare.</a:t>
            </a: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Föräldrar</a:t>
            </a:r>
            <a:r>
              <a:rPr lang="sv-SE" sz="2000" dirty="0">
                <a:latin typeface="+mj-lt"/>
                <a:ea typeface="Arial" charset="0"/>
                <a:cs typeface="Arial" charset="0"/>
              </a:rPr>
              <a:t>, syskon, syskonbarn, </a:t>
            </a:r>
            <a:r>
              <a:rPr lang="sv-SE" sz="2000" dirty="0" smtClean="0">
                <a:latin typeface="+mj-lt"/>
                <a:ea typeface="Arial" charset="0"/>
                <a:cs typeface="Arial" charset="0"/>
              </a:rPr>
              <a:t>	syskonbarnbarn</a:t>
            </a:r>
            <a:r>
              <a:rPr lang="sv-SE" sz="2000" dirty="0">
                <a:latin typeface="+mj-lt"/>
                <a:ea typeface="Arial" charset="0"/>
                <a:cs typeface="Arial" charset="0"/>
              </a:rPr>
              <a:t>.</a:t>
            </a: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Mor/farföräldrar</a:t>
            </a:r>
            <a:r>
              <a:rPr lang="sv-SE" sz="2000" dirty="0">
                <a:latin typeface="+mj-lt"/>
                <a:ea typeface="Arial" charset="0"/>
                <a:cs typeface="Arial" charset="0"/>
              </a:rPr>
              <a:t>, mostrar, morbröder, </a:t>
            </a:r>
            <a:r>
              <a:rPr lang="sv-SE" sz="2000" dirty="0" smtClean="0">
                <a:latin typeface="+mj-lt"/>
                <a:ea typeface="Arial" charset="0"/>
                <a:cs typeface="Arial" charset="0"/>
              </a:rPr>
              <a:t>	fastrar</a:t>
            </a:r>
            <a:r>
              <a:rPr lang="sv-SE" sz="2000" dirty="0">
                <a:latin typeface="+mj-lt"/>
                <a:ea typeface="Arial" charset="0"/>
                <a:cs typeface="Arial" charset="0"/>
              </a:rPr>
              <a:t>, farbröder. </a:t>
            </a: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Makars </a:t>
            </a:r>
            <a:r>
              <a:rPr lang="sv-SE" sz="2000" dirty="0">
                <a:latin typeface="+mj-lt"/>
                <a:ea typeface="Arial" charset="0"/>
                <a:cs typeface="Arial" charset="0"/>
              </a:rPr>
              <a:t>arvsrätt är en specialregel.</a:t>
            </a: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Efterlevande </a:t>
            </a:r>
            <a:r>
              <a:rPr lang="sv-SE" sz="2000" dirty="0">
                <a:latin typeface="+mj-lt"/>
                <a:ea typeface="Arial" charset="0"/>
                <a:cs typeface="Arial" charset="0"/>
              </a:rPr>
              <a:t>maken har ingen arvsrätt om </a:t>
            </a:r>
            <a:r>
              <a:rPr lang="sv-SE" sz="2000" dirty="0" smtClean="0">
                <a:latin typeface="+mj-lt"/>
                <a:ea typeface="Arial" charset="0"/>
                <a:cs typeface="Arial" charset="0"/>
              </a:rPr>
              <a:t>	det </a:t>
            </a:r>
            <a:r>
              <a:rPr lang="sv-SE" sz="2000" dirty="0">
                <a:latin typeface="+mj-lt"/>
                <a:ea typeface="Arial" charset="0"/>
                <a:cs typeface="Arial" charset="0"/>
              </a:rPr>
              <a:t>enbart finns särkullbarn efter den </a:t>
            </a:r>
            <a:r>
              <a:rPr lang="sv-SE" sz="2000" dirty="0" smtClean="0">
                <a:latin typeface="+mj-lt"/>
                <a:ea typeface="Arial" charset="0"/>
                <a:cs typeface="Arial" charset="0"/>
              </a:rPr>
              <a:t>	avlidne </a:t>
            </a:r>
            <a:r>
              <a:rPr lang="sv-SE" sz="2000" dirty="0">
                <a:latin typeface="+mj-lt"/>
                <a:ea typeface="Arial" charset="0"/>
                <a:cs typeface="Arial" charset="0"/>
              </a:rPr>
              <a:t>maken.</a:t>
            </a:r>
          </a:p>
          <a:p>
            <a:pPr>
              <a:lnSpc>
                <a:spcPts val="3000"/>
              </a:lnSpc>
              <a:tabLst>
                <a:tab pos="214313" algn="l"/>
              </a:tabLst>
            </a:pPr>
            <a:r>
              <a:rPr lang="sv-SE" sz="2000" dirty="0" smtClean="0">
                <a:latin typeface="+mj-lt"/>
                <a:ea typeface="Arial" charset="0"/>
                <a:cs typeface="Arial" charset="0"/>
              </a:rPr>
              <a:t> </a:t>
            </a:r>
            <a:endParaRPr lang="sv-SE" sz="2000" dirty="0">
              <a:latin typeface="+mj-lt"/>
              <a:ea typeface="Arial" charset="0"/>
              <a:cs typeface="Arial" charset="0"/>
            </a:endParaRPr>
          </a:p>
        </p:txBody>
      </p:sp>
    </p:spTree>
    <p:extLst>
      <p:ext uri="{BB962C8B-B14F-4D97-AF65-F5344CB8AC3E}">
        <p14:creationId xmlns:p14="http://schemas.microsoft.com/office/powerpoint/2010/main" val="360478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ruta 11">
            <a:extLst>
              <a:ext uri="{FF2B5EF4-FFF2-40B4-BE49-F238E27FC236}">
                <a16:creationId xmlns:a16="http://schemas.microsoft.com/office/drawing/2014/main" id="{5D3E9D24-BA58-4F47-BDA9-55F4E97D28B5}"/>
              </a:ext>
            </a:extLst>
          </p:cNvPr>
          <p:cNvSpPr txBox="1"/>
          <p:nvPr/>
        </p:nvSpPr>
        <p:spPr>
          <a:xfrm>
            <a:off x="938571" y="1460775"/>
            <a:ext cx="7781359" cy="1374500"/>
          </a:xfrm>
          <a:prstGeom prst="rect">
            <a:avLst/>
          </a:prstGeom>
          <a:noFill/>
        </p:spPr>
        <p:txBody>
          <a:bodyPr wrap="square" rtlCol="0" anchor="t">
            <a:noAutofit/>
          </a:bodyPr>
          <a:lstStyle/>
          <a:p>
            <a:pPr marL="185738" indent="-185738">
              <a:buFont typeface="Arial" panose="020B0604020202020204" pitchFamily="34" charset="0"/>
              <a:buChar char="•"/>
            </a:pPr>
            <a:r>
              <a:rPr lang="sv-SE" sz="2000" dirty="0">
                <a:latin typeface="+mj-lt"/>
                <a:ea typeface="Arial" charset="0"/>
                <a:cs typeface="Arial" charset="0"/>
              </a:rPr>
              <a:t>Frånskilda Anna avlider.</a:t>
            </a:r>
          </a:p>
          <a:p>
            <a:pPr marL="185738" indent="-185738">
              <a:buFont typeface="Arial" panose="020B0604020202020204" pitchFamily="34" charset="0"/>
              <a:buChar char="•"/>
            </a:pPr>
            <a:r>
              <a:rPr lang="sv-SE" sz="2000" dirty="0">
                <a:latin typeface="+mj-lt"/>
                <a:ea typeface="Arial" charset="0"/>
                <a:cs typeface="Arial" charset="0"/>
              </a:rPr>
              <a:t>Anna hade två barn, Stina och Sven. </a:t>
            </a:r>
          </a:p>
          <a:p>
            <a:pPr marL="185738" indent="-185738">
              <a:buFont typeface="Arial" panose="020B0604020202020204" pitchFamily="34" charset="0"/>
              <a:buChar char="•"/>
            </a:pPr>
            <a:r>
              <a:rPr lang="sv-SE" sz="2000" dirty="0">
                <a:latin typeface="+mj-lt"/>
                <a:ea typeface="Arial" charset="0"/>
                <a:cs typeface="Arial" charset="0"/>
              </a:rPr>
              <a:t>Sven avled en tid före Anna. Han </a:t>
            </a:r>
            <a:r>
              <a:rPr lang="sv-SE" sz="2000" dirty="0" smtClean="0">
                <a:latin typeface="+mj-lt"/>
                <a:ea typeface="Arial" charset="0"/>
                <a:cs typeface="Arial" charset="0"/>
              </a:rPr>
              <a:t>efterlämnade </a:t>
            </a:r>
            <a:r>
              <a:rPr lang="sv-SE" sz="2000" dirty="0">
                <a:latin typeface="+mj-lt"/>
                <a:ea typeface="Arial" charset="0"/>
                <a:cs typeface="Arial" charset="0"/>
              </a:rPr>
              <a:t>två barn, </a:t>
            </a:r>
            <a:r>
              <a:rPr lang="sv-SE" sz="2000" dirty="0" smtClean="0">
                <a:latin typeface="+mj-lt"/>
                <a:ea typeface="Arial" charset="0"/>
                <a:cs typeface="Arial" charset="0"/>
              </a:rPr>
              <a:t/>
            </a:r>
            <a:br>
              <a:rPr lang="sv-SE" sz="2000" dirty="0" smtClean="0">
                <a:latin typeface="+mj-lt"/>
                <a:ea typeface="Arial" charset="0"/>
                <a:cs typeface="Arial" charset="0"/>
              </a:rPr>
            </a:br>
            <a:r>
              <a:rPr lang="sv-SE" sz="2000" dirty="0" smtClean="0">
                <a:latin typeface="+mj-lt"/>
                <a:ea typeface="Arial" charset="0"/>
                <a:cs typeface="Arial" charset="0"/>
              </a:rPr>
              <a:t>Bengt </a:t>
            </a:r>
            <a:r>
              <a:rPr lang="sv-SE" sz="2000" dirty="0">
                <a:latin typeface="+mj-lt"/>
                <a:ea typeface="Arial" charset="0"/>
                <a:cs typeface="Arial" charset="0"/>
              </a:rPr>
              <a:t>och Bertil.</a:t>
            </a:r>
          </a:p>
          <a:p>
            <a:pPr marL="185738" indent="-185738">
              <a:buFont typeface="Arial" panose="020B0604020202020204" pitchFamily="34" charset="0"/>
              <a:buChar char="•"/>
            </a:pPr>
            <a:r>
              <a:rPr lang="sv-SE" sz="2000" dirty="0">
                <a:latin typeface="+mj-lt"/>
                <a:ea typeface="Arial" charset="0"/>
                <a:cs typeface="Arial" charset="0"/>
              </a:rPr>
              <a:t>Så här delas arvet på 300 000 kronor efter </a:t>
            </a:r>
            <a:r>
              <a:rPr lang="sv-SE" sz="2000" dirty="0" smtClean="0">
                <a:latin typeface="+mj-lt"/>
                <a:ea typeface="Arial" charset="0"/>
                <a:cs typeface="Arial" charset="0"/>
              </a:rPr>
              <a:t>Anna:</a:t>
            </a:r>
          </a:p>
          <a:p>
            <a:r>
              <a:rPr lang="sv-SE" sz="2000" dirty="0" smtClean="0">
                <a:latin typeface="+mj-lt"/>
                <a:ea typeface="Arial" charset="0"/>
                <a:cs typeface="Arial" charset="0"/>
              </a:rPr>
              <a:t>    - Stina </a:t>
            </a:r>
            <a:r>
              <a:rPr lang="sv-SE" sz="2000" dirty="0">
                <a:latin typeface="+mj-lt"/>
                <a:ea typeface="Arial" charset="0"/>
                <a:cs typeface="Arial" charset="0"/>
              </a:rPr>
              <a:t>får 150 000 kronor.</a:t>
            </a:r>
          </a:p>
          <a:p>
            <a:r>
              <a:rPr lang="sv-SE" sz="2000" dirty="0">
                <a:latin typeface="+mj-lt"/>
                <a:ea typeface="Arial" charset="0"/>
                <a:cs typeface="Arial" charset="0"/>
              </a:rPr>
              <a:t> </a:t>
            </a:r>
            <a:r>
              <a:rPr lang="sv-SE" sz="2000" dirty="0" smtClean="0">
                <a:latin typeface="+mj-lt"/>
                <a:ea typeface="Arial" charset="0"/>
                <a:cs typeface="Arial" charset="0"/>
              </a:rPr>
              <a:t>   - Svens </a:t>
            </a:r>
            <a:r>
              <a:rPr lang="sv-SE" sz="2000" dirty="0">
                <a:latin typeface="+mj-lt"/>
                <a:ea typeface="Arial" charset="0"/>
                <a:cs typeface="Arial" charset="0"/>
              </a:rPr>
              <a:t>del, 150 000 kronor, delas mellan Bengt och Bertil. </a:t>
            </a:r>
            <a:r>
              <a:rPr lang="sv-SE" sz="2000" dirty="0" smtClean="0">
                <a:latin typeface="+mj-lt"/>
                <a:ea typeface="Arial" charset="0"/>
                <a:cs typeface="Arial" charset="0"/>
              </a:rPr>
              <a:t/>
            </a:r>
            <a:br>
              <a:rPr lang="sv-SE" sz="2000" dirty="0" smtClean="0">
                <a:latin typeface="+mj-lt"/>
                <a:ea typeface="Arial" charset="0"/>
                <a:cs typeface="Arial" charset="0"/>
              </a:rPr>
            </a:br>
            <a:r>
              <a:rPr lang="sv-SE" sz="2000" dirty="0" smtClean="0">
                <a:latin typeface="+mj-lt"/>
                <a:ea typeface="Arial" charset="0"/>
                <a:cs typeface="Arial" charset="0"/>
              </a:rPr>
              <a:t/>
            </a:r>
            <a:br>
              <a:rPr lang="sv-SE" sz="2000" dirty="0" smtClean="0">
                <a:latin typeface="+mj-lt"/>
                <a:ea typeface="Arial" charset="0"/>
                <a:cs typeface="Arial" charset="0"/>
              </a:rPr>
            </a:br>
            <a:r>
              <a:rPr lang="sv-SE" sz="2000" b="1" dirty="0" smtClean="0">
                <a:latin typeface="+mj-lt"/>
                <a:ea typeface="Arial" charset="0"/>
                <a:cs typeface="Arial" charset="0"/>
              </a:rPr>
              <a:t>De </a:t>
            </a:r>
            <a:r>
              <a:rPr lang="sv-SE" sz="2000" b="1" dirty="0">
                <a:latin typeface="+mj-lt"/>
                <a:ea typeface="Arial" charset="0"/>
                <a:cs typeface="Arial" charset="0"/>
              </a:rPr>
              <a:t>får alltså 75 000 kronor var</a:t>
            </a:r>
            <a:r>
              <a:rPr lang="sv-SE" sz="2000" b="1" dirty="0" smtClean="0">
                <a:latin typeface="+mj-lt"/>
                <a:ea typeface="Arial" charset="0"/>
                <a:cs typeface="Arial" charset="0"/>
              </a:rPr>
              <a:t>.</a:t>
            </a:r>
            <a:endParaRPr lang="sv-SE" sz="2000" b="1" dirty="0">
              <a:latin typeface="+mj-lt"/>
              <a:ea typeface="Arial" charset="0"/>
              <a:cs typeface="Arial" charset="0"/>
            </a:endParaRPr>
          </a:p>
        </p:txBody>
      </p:sp>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7193057" cy="643467"/>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Så fördelas arvet när det finns bröstarvingar</a:t>
            </a: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369291"/>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8" y="6445250"/>
            <a:ext cx="920037"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spTree>
    <p:extLst>
      <p:ext uri="{BB962C8B-B14F-4D97-AF65-F5344CB8AC3E}">
        <p14:creationId xmlns:p14="http://schemas.microsoft.com/office/powerpoint/2010/main" val="335070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ruta 11">
            <a:extLst>
              <a:ext uri="{FF2B5EF4-FFF2-40B4-BE49-F238E27FC236}">
                <a16:creationId xmlns:a16="http://schemas.microsoft.com/office/drawing/2014/main" id="{5D3E9D24-BA58-4F47-BDA9-55F4E97D28B5}"/>
              </a:ext>
            </a:extLst>
          </p:cNvPr>
          <p:cNvSpPr txBox="1"/>
          <p:nvPr/>
        </p:nvSpPr>
        <p:spPr>
          <a:xfrm>
            <a:off x="938571" y="1460775"/>
            <a:ext cx="7659275" cy="1374500"/>
          </a:xfrm>
          <a:prstGeom prst="rect">
            <a:avLst/>
          </a:prstGeom>
          <a:noFill/>
        </p:spPr>
        <p:txBody>
          <a:bodyPr wrap="square" rtlCol="0" anchor="t">
            <a:noAutofit/>
          </a:bodyPr>
          <a:lstStyle/>
          <a:p>
            <a:pPr marL="185738" indent="-185738">
              <a:buFont typeface="Arial" panose="020B0604020202020204" pitchFamily="34" charset="0"/>
              <a:buChar char="•"/>
            </a:pPr>
            <a:r>
              <a:rPr lang="sv-SE" sz="2000" dirty="0">
                <a:latin typeface="+mj-lt"/>
                <a:ea typeface="Arial" charset="0"/>
                <a:cs typeface="Arial" charset="0"/>
              </a:rPr>
              <a:t>Andra </a:t>
            </a:r>
            <a:r>
              <a:rPr lang="sv-SE" sz="2000" dirty="0" smtClean="0">
                <a:latin typeface="+mj-lt"/>
                <a:ea typeface="Arial" charset="0"/>
                <a:cs typeface="Arial" charset="0"/>
              </a:rPr>
              <a:t>arvsklassens </a:t>
            </a:r>
            <a:r>
              <a:rPr lang="sv-SE" sz="2000" dirty="0">
                <a:latin typeface="+mj-lt"/>
                <a:ea typeface="Arial" charset="0"/>
                <a:cs typeface="Arial" charset="0"/>
              </a:rPr>
              <a:t>arvingar;  föräldrar och deras bröstarvingar.</a:t>
            </a:r>
          </a:p>
          <a:p>
            <a:pPr marL="185738" indent="-185738">
              <a:buFont typeface="Arial" panose="020B0604020202020204" pitchFamily="34" charset="0"/>
              <a:buChar char="•"/>
            </a:pPr>
            <a:r>
              <a:rPr lang="sv-SE" sz="2000" dirty="0">
                <a:latin typeface="+mj-lt"/>
                <a:ea typeface="Arial" charset="0"/>
                <a:cs typeface="Arial" charset="0"/>
              </a:rPr>
              <a:t>Barnlösa Elin avlider.</a:t>
            </a:r>
          </a:p>
          <a:p>
            <a:pPr marL="185738" indent="-185738">
              <a:buFont typeface="Arial" panose="020B0604020202020204" pitchFamily="34" charset="0"/>
              <a:buChar char="•"/>
            </a:pPr>
            <a:r>
              <a:rPr lang="sv-SE" sz="2000" dirty="0">
                <a:latin typeface="+mj-lt"/>
                <a:ea typeface="Arial" charset="0"/>
                <a:cs typeface="Arial" charset="0"/>
              </a:rPr>
              <a:t>Boet efter henne är värt 1 miljon kronor.</a:t>
            </a:r>
          </a:p>
          <a:p>
            <a:pPr marL="185738" indent="-185738">
              <a:buFont typeface="Arial" panose="020B0604020202020204" pitchFamily="34" charset="0"/>
              <a:buChar char="•"/>
            </a:pPr>
            <a:r>
              <a:rPr lang="sv-SE" sz="2000" dirty="0">
                <a:latin typeface="+mj-lt"/>
                <a:ea typeface="Arial" charset="0"/>
                <a:cs typeface="Arial" charset="0"/>
              </a:rPr>
              <a:t>Elins föräldrar är avlidna men Elin har två bröder, Per och Pålle, i livet.</a:t>
            </a:r>
          </a:p>
          <a:p>
            <a:pPr marL="185738" indent="-185738">
              <a:buFont typeface="Arial" panose="020B0604020202020204" pitchFamily="34" charset="0"/>
              <a:buChar char="•"/>
            </a:pPr>
            <a:r>
              <a:rPr lang="sv-SE" sz="2000" dirty="0">
                <a:latin typeface="+mj-lt"/>
                <a:ea typeface="Arial" charset="0"/>
                <a:cs typeface="Arial" charset="0"/>
              </a:rPr>
              <a:t>De får 500 000 kronor var</a:t>
            </a:r>
            <a:r>
              <a:rPr lang="sv-SE" sz="2000" dirty="0" smtClean="0">
                <a:latin typeface="+mj-lt"/>
                <a:ea typeface="Arial" charset="0"/>
                <a:cs typeface="Arial" charset="0"/>
              </a:rPr>
              <a:t>.</a:t>
            </a:r>
            <a:endParaRPr lang="sv-SE" sz="2000" dirty="0">
              <a:latin typeface="+mj-lt"/>
              <a:ea typeface="Arial" charset="0"/>
              <a:cs typeface="Arial" charset="0"/>
            </a:endParaRPr>
          </a:p>
        </p:txBody>
      </p:sp>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7193057" cy="643467"/>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Arvets fördelning för ogifta barnlösa</a:t>
            </a:r>
          </a:p>
          <a:p>
            <a:endParaRPr lang="sv-SE" sz="2800" b="1" dirty="0">
              <a:latin typeface="Calibri" panose="020F0502020204030204" pitchFamily="34" charset="0"/>
              <a:ea typeface="Arial" charset="0"/>
              <a:cs typeface="Calibri" panose="020F0502020204030204" pitchFamily="34" charset="0"/>
            </a:endParaRP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369291"/>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8" y="6445250"/>
            <a:ext cx="982381"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sp>
        <p:nvSpPr>
          <p:cNvPr id="9" name="Line 10"/>
          <p:cNvSpPr>
            <a:spLocks noChangeShapeType="1"/>
          </p:cNvSpPr>
          <p:nvPr/>
        </p:nvSpPr>
        <p:spPr bwMode="gray">
          <a:xfrm>
            <a:off x="4770324" y="5022318"/>
            <a:ext cx="0" cy="577836"/>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p>
        </p:txBody>
      </p:sp>
      <p:sp>
        <p:nvSpPr>
          <p:cNvPr id="11" name="Line 11"/>
          <p:cNvSpPr>
            <a:spLocks noChangeShapeType="1"/>
          </p:cNvSpPr>
          <p:nvPr/>
        </p:nvSpPr>
        <p:spPr bwMode="gray">
          <a:xfrm>
            <a:off x="4652711" y="5254985"/>
            <a:ext cx="23266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p>
        </p:txBody>
      </p:sp>
      <p:sp>
        <p:nvSpPr>
          <p:cNvPr id="14" name="Rectangle 12"/>
          <p:cNvSpPr>
            <a:spLocks noChangeArrowheads="1"/>
          </p:cNvSpPr>
          <p:nvPr/>
        </p:nvSpPr>
        <p:spPr bwMode="gray">
          <a:xfrm>
            <a:off x="7204393" y="3631421"/>
            <a:ext cx="1508509" cy="462779"/>
          </a:xfrm>
          <a:prstGeom prst="rect">
            <a:avLst/>
          </a:prstGeom>
          <a:solidFill>
            <a:srgbClr val="F0F0F0"/>
          </a:solidFill>
          <a:ln w="19050">
            <a:solidFill>
              <a:srgbClr val="009CB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a:latin typeface="Georgia" pitchFamily="18" charset="0"/>
              </a:rPr>
              <a:t>mamma</a:t>
            </a:r>
          </a:p>
        </p:txBody>
      </p:sp>
      <p:sp>
        <p:nvSpPr>
          <p:cNvPr id="15" name="Rectangle 13"/>
          <p:cNvSpPr>
            <a:spLocks noChangeArrowheads="1"/>
          </p:cNvSpPr>
          <p:nvPr/>
        </p:nvSpPr>
        <p:spPr bwMode="gray">
          <a:xfrm>
            <a:off x="9293294" y="3631421"/>
            <a:ext cx="1508509" cy="462779"/>
          </a:xfrm>
          <a:prstGeom prst="rect">
            <a:avLst/>
          </a:prstGeom>
          <a:solidFill>
            <a:srgbClr val="F0F0F0"/>
          </a:solidFill>
          <a:ln w="19050">
            <a:solidFill>
              <a:srgbClr val="009CB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a:latin typeface="Georgia" pitchFamily="18" charset="0"/>
              </a:rPr>
              <a:t>pappa</a:t>
            </a:r>
          </a:p>
        </p:txBody>
      </p:sp>
      <p:sp>
        <p:nvSpPr>
          <p:cNvPr id="16" name="Rectangle 14"/>
          <p:cNvSpPr>
            <a:spLocks noChangeArrowheads="1"/>
          </p:cNvSpPr>
          <p:nvPr/>
        </p:nvSpPr>
        <p:spPr bwMode="gray">
          <a:xfrm>
            <a:off x="5233103" y="5137373"/>
            <a:ext cx="1508509" cy="462781"/>
          </a:xfrm>
          <a:prstGeom prst="rect">
            <a:avLst/>
          </a:prstGeom>
          <a:solidFill>
            <a:srgbClr val="F0F0F0"/>
          </a:solidFill>
          <a:ln w="19050">
            <a:solidFill>
              <a:srgbClr val="009CB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a:latin typeface="Georgia" pitchFamily="18" charset="0"/>
              </a:rPr>
              <a:t>Elin</a:t>
            </a:r>
          </a:p>
        </p:txBody>
      </p:sp>
      <p:sp>
        <p:nvSpPr>
          <p:cNvPr id="18" name="Line 15"/>
          <p:cNvSpPr>
            <a:spLocks noChangeShapeType="1"/>
          </p:cNvSpPr>
          <p:nvPr/>
        </p:nvSpPr>
        <p:spPr bwMode="gray">
          <a:xfrm flipV="1">
            <a:off x="5698440" y="4211813"/>
            <a:ext cx="1623566" cy="925560"/>
          </a:xfrm>
          <a:prstGeom prst="line">
            <a:avLst/>
          </a:prstGeom>
          <a:noFill/>
          <a:ln w="19050">
            <a:solidFill>
              <a:srgbClr val="009CB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19" name="Line 16"/>
          <p:cNvSpPr>
            <a:spLocks noChangeShapeType="1"/>
          </p:cNvSpPr>
          <p:nvPr/>
        </p:nvSpPr>
        <p:spPr bwMode="gray">
          <a:xfrm flipV="1">
            <a:off x="6508944" y="4211813"/>
            <a:ext cx="3364743" cy="925560"/>
          </a:xfrm>
          <a:prstGeom prst="line">
            <a:avLst/>
          </a:prstGeom>
          <a:noFill/>
          <a:ln w="19050">
            <a:solidFill>
              <a:srgbClr val="009CB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0" name="Rectangle 17"/>
          <p:cNvSpPr>
            <a:spLocks noChangeArrowheads="1"/>
          </p:cNvSpPr>
          <p:nvPr/>
        </p:nvSpPr>
        <p:spPr bwMode="gray">
          <a:xfrm>
            <a:off x="9641018" y="5602709"/>
            <a:ext cx="1508509" cy="462781"/>
          </a:xfrm>
          <a:prstGeom prst="rect">
            <a:avLst/>
          </a:prstGeom>
          <a:solidFill>
            <a:srgbClr val="F0F0F0"/>
          </a:solidFill>
          <a:ln w="19050">
            <a:solidFill>
              <a:srgbClr val="009CB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a:latin typeface="Georgia" pitchFamily="18" charset="0"/>
              </a:rPr>
              <a:t>Pålle</a:t>
            </a:r>
          </a:p>
        </p:txBody>
      </p:sp>
      <p:sp>
        <p:nvSpPr>
          <p:cNvPr id="21" name="Rectangle 18"/>
          <p:cNvSpPr>
            <a:spLocks noChangeArrowheads="1"/>
          </p:cNvSpPr>
          <p:nvPr/>
        </p:nvSpPr>
        <p:spPr bwMode="gray">
          <a:xfrm>
            <a:off x="7552117" y="5602709"/>
            <a:ext cx="1508509" cy="462781"/>
          </a:xfrm>
          <a:prstGeom prst="rect">
            <a:avLst/>
          </a:prstGeom>
          <a:solidFill>
            <a:srgbClr val="F0F0F0"/>
          </a:solidFill>
          <a:ln w="19050">
            <a:solidFill>
              <a:srgbClr val="009CB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a:latin typeface="Georgia" pitchFamily="18" charset="0"/>
              </a:rPr>
              <a:t>Per </a:t>
            </a:r>
          </a:p>
        </p:txBody>
      </p:sp>
      <p:sp>
        <p:nvSpPr>
          <p:cNvPr id="22" name="Line 19"/>
          <p:cNvSpPr>
            <a:spLocks noChangeShapeType="1"/>
          </p:cNvSpPr>
          <p:nvPr/>
        </p:nvSpPr>
        <p:spPr bwMode="gray">
          <a:xfrm>
            <a:off x="8017454" y="4094200"/>
            <a:ext cx="0" cy="1393454"/>
          </a:xfrm>
          <a:prstGeom prst="line">
            <a:avLst/>
          </a:prstGeom>
          <a:noFill/>
          <a:ln w="19050">
            <a:solidFill>
              <a:srgbClr val="009CB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3" name="Line 20"/>
          <p:cNvSpPr>
            <a:spLocks noChangeShapeType="1"/>
          </p:cNvSpPr>
          <p:nvPr/>
        </p:nvSpPr>
        <p:spPr bwMode="gray">
          <a:xfrm>
            <a:off x="8017454" y="4094200"/>
            <a:ext cx="2203958" cy="1393454"/>
          </a:xfrm>
          <a:prstGeom prst="line">
            <a:avLst/>
          </a:prstGeom>
          <a:noFill/>
          <a:ln w="19050">
            <a:solidFill>
              <a:srgbClr val="009CB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4" name="Line 21"/>
          <p:cNvSpPr>
            <a:spLocks noChangeShapeType="1"/>
          </p:cNvSpPr>
          <p:nvPr/>
        </p:nvSpPr>
        <p:spPr bwMode="gray">
          <a:xfrm>
            <a:off x="10684191" y="4094200"/>
            <a:ext cx="0" cy="1393454"/>
          </a:xfrm>
          <a:prstGeom prst="line">
            <a:avLst/>
          </a:prstGeom>
          <a:noFill/>
          <a:ln w="19050">
            <a:solidFill>
              <a:srgbClr val="009CB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5" name="Line 22"/>
          <p:cNvSpPr>
            <a:spLocks noChangeShapeType="1"/>
          </p:cNvSpPr>
          <p:nvPr/>
        </p:nvSpPr>
        <p:spPr bwMode="gray">
          <a:xfrm flipH="1">
            <a:off x="8597846" y="4094200"/>
            <a:ext cx="1853677" cy="1393454"/>
          </a:xfrm>
          <a:prstGeom prst="line">
            <a:avLst/>
          </a:prstGeom>
          <a:noFill/>
          <a:ln w="19050">
            <a:solidFill>
              <a:srgbClr val="009CB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6" name="Line 23"/>
          <p:cNvSpPr>
            <a:spLocks noChangeShapeType="1"/>
          </p:cNvSpPr>
          <p:nvPr/>
        </p:nvSpPr>
        <p:spPr bwMode="gray">
          <a:xfrm>
            <a:off x="6741612" y="3746476"/>
            <a:ext cx="0" cy="462781"/>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7" name="Line 24"/>
          <p:cNvSpPr>
            <a:spLocks noChangeShapeType="1"/>
          </p:cNvSpPr>
          <p:nvPr/>
        </p:nvSpPr>
        <p:spPr bwMode="gray">
          <a:xfrm>
            <a:off x="11146971" y="3746476"/>
            <a:ext cx="0" cy="465337"/>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8" name="Line 25"/>
          <p:cNvSpPr>
            <a:spLocks noChangeShapeType="1"/>
          </p:cNvSpPr>
          <p:nvPr/>
        </p:nvSpPr>
        <p:spPr bwMode="gray">
          <a:xfrm>
            <a:off x="6623999" y="3864089"/>
            <a:ext cx="232669"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9" name="Line 26"/>
          <p:cNvSpPr>
            <a:spLocks noChangeShapeType="1"/>
          </p:cNvSpPr>
          <p:nvPr/>
        </p:nvSpPr>
        <p:spPr bwMode="gray">
          <a:xfrm>
            <a:off x="11031915" y="3864089"/>
            <a:ext cx="232669"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p>
        </p:txBody>
      </p:sp>
    </p:spTree>
    <p:extLst>
      <p:ext uri="{BB962C8B-B14F-4D97-AF65-F5344CB8AC3E}">
        <p14:creationId xmlns:p14="http://schemas.microsoft.com/office/powerpoint/2010/main" val="100531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ruta 11">
            <a:extLst>
              <a:ext uri="{FF2B5EF4-FFF2-40B4-BE49-F238E27FC236}">
                <a16:creationId xmlns:a16="http://schemas.microsoft.com/office/drawing/2014/main" id="{5D3E9D24-BA58-4F47-BDA9-55F4E97D28B5}"/>
              </a:ext>
            </a:extLst>
          </p:cNvPr>
          <p:cNvSpPr txBox="1"/>
          <p:nvPr/>
        </p:nvSpPr>
        <p:spPr>
          <a:xfrm>
            <a:off x="938571" y="1460775"/>
            <a:ext cx="6757629" cy="1374500"/>
          </a:xfrm>
          <a:prstGeom prst="rect">
            <a:avLst/>
          </a:prstGeom>
          <a:noFill/>
        </p:spPr>
        <p:txBody>
          <a:bodyPr wrap="square" rtlCol="0" anchor="t">
            <a:noAutofit/>
          </a:bodyPr>
          <a:lstStyle/>
          <a:p>
            <a:pPr marL="185738" indent="-185738">
              <a:buFont typeface="Arial" panose="020B0604020202020204" pitchFamily="34" charset="0"/>
              <a:buChar char="•"/>
            </a:pPr>
            <a:r>
              <a:rPr lang="sv-SE" sz="2000" dirty="0">
                <a:latin typeface="+mj-lt"/>
                <a:ea typeface="Arial" charset="0"/>
                <a:cs typeface="Arial" charset="0"/>
              </a:rPr>
              <a:t>Makes arvsrätt enligt arvsordningen – en specialregel.</a:t>
            </a:r>
          </a:p>
          <a:p>
            <a:pPr marL="185738" indent="-185738">
              <a:buFont typeface="Arial" panose="020B0604020202020204" pitchFamily="34" charset="0"/>
              <a:buChar char="•"/>
            </a:pPr>
            <a:r>
              <a:rPr lang="sv-SE" sz="2000" dirty="0">
                <a:latin typeface="+mj-lt"/>
                <a:ea typeface="Arial" charset="0"/>
                <a:cs typeface="Arial" charset="0"/>
              </a:rPr>
              <a:t>Make ärver allt – inga barn alls eller bara gemensamma.</a:t>
            </a:r>
          </a:p>
          <a:p>
            <a:pPr marL="185738" indent="-185738">
              <a:buFont typeface="Arial" panose="020B0604020202020204" pitchFamily="34" charset="0"/>
              <a:buChar char="•"/>
            </a:pPr>
            <a:r>
              <a:rPr lang="sv-SE" sz="2000" dirty="0">
                <a:latin typeface="+mj-lt"/>
                <a:ea typeface="Arial" charset="0"/>
                <a:cs typeface="Arial" charset="0"/>
              </a:rPr>
              <a:t>Make ärver delvis – både gemensamma barn och särkullbarn.</a:t>
            </a:r>
          </a:p>
          <a:p>
            <a:pPr marL="185738" indent="-185738">
              <a:buFont typeface="Arial" panose="020B0604020202020204" pitchFamily="34" charset="0"/>
              <a:buChar char="•"/>
            </a:pPr>
            <a:r>
              <a:rPr lang="sv-SE" sz="2000" dirty="0">
                <a:latin typeface="+mj-lt"/>
                <a:ea typeface="Arial" charset="0"/>
                <a:cs typeface="Arial" charset="0"/>
              </a:rPr>
              <a:t>Make ärver inte alls – bara särkullbarn</a:t>
            </a:r>
            <a:r>
              <a:rPr lang="sv-SE" sz="2000" dirty="0" smtClean="0">
                <a:latin typeface="+mj-lt"/>
                <a:ea typeface="Arial" charset="0"/>
                <a:cs typeface="Arial" charset="0"/>
              </a:rPr>
              <a:t>.</a:t>
            </a:r>
            <a:endParaRPr lang="sv-SE" sz="2000" dirty="0">
              <a:latin typeface="+mj-lt"/>
              <a:ea typeface="Arial" charset="0"/>
              <a:cs typeface="Arial" charset="0"/>
            </a:endParaRPr>
          </a:p>
        </p:txBody>
      </p:sp>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7193057" cy="643467"/>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Makar ärver helt, delvis eller inte alls</a:t>
            </a:r>
          </a:p>
          <a:p>
            <a:endParaRPr lang="sv-SE" sz="2800" b="1" dirty="0">
              <a:latin typeface="Calibri" panose="020F0502020204030204" pitchFamily="34" charset="0"/>
              <a:ea typeface="Arial" charset="0"/>
              <a:cs typeface="Calibri" panose="020F0502020204030204" pitchFamily="34" charset="0"/>
            </a:endParaRP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369291"/>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8" y="6445250"/>
            <a:ext cx="982381"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spTree>
    <p:extLst>
      <p:ext uri="{BB962C8B-B14F-4D97-AF65-F5344CB8AC3E}">
        <p14:creationId xmlns:p14="http://schemas.microsoft.com/office/powerpoint/2010/main" val="74118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ruta 11">
            <a:extLst>
              <a:ext uri="{FF2B5EF4-FFF2-40B4-BE49-F238E27FC236}">
                <a16:creationId xmlns:a16="http://schemas.microsoft.com/office/drawing/2014/main" id="{5D3E9D24-BA58-4F47-BDA9-55F4E97D28B5}"/>
              </a:ext>
            </a:extLst>
          </p:cNvPr>
          <p:cNvSpPr txBox="1"/>
          <p:nvPr/>
        </p:nvSpPr>
        <p:spPr>
          <a:xfrm>
            <a:off x="938571" y="1470202"/>
            <a:ext cx="6757629" cy="1374500"/>
          </a:xfrm>
          <a:prstGeom prst="rect">
            <a:avLst/>
          </a:prstGeom>
          <a:noFill/>
        </p:spPr>
        <p:txBody>
          <a:bodyPr wrap="square" rtlCol="0" anchor="t">
            <a:noAutofit/>
          </a:bodyPr>
          <a:lstStyle/>
          <a:p>
            <a:pPr marL="185738" indent="-185738">
              <a:buFont typeface="Arial" panose="020B0604020202020204" pitchFamily="34" charset="0"/>
              <a:buChar char="•"/>
            </a:pPr>
            <a:r>
              <a:rPr lang="sv-SE" sz="2000" dirty="0">
                <a:latin typeface="+mj-lt"/>
                <a:ea typeface="Arial" charset="0"/>
                <a:cs typeface="Arial" charset="0"/>
              </a:rPr>
              <a:t>Barnlösa Elin avlider.</a:t>
            </a:r>
          </a:p>
          <a:p>
            <a:pPr marL="185738" indent="-185738">
              <a:buFont typeface="Arial" panose="020B0604020202020204" pitchFamily="34" charset="0"/>
              <a:buChar char="•"/>
            </a:pPr>
            <a:r>
              <a:rPr lang="sv-SE" sz="2000" dirty="0">
                <a:latin typeface="+mj-lt"/>
                <a:ea typeface="Arial" charset="0"/>
                <a:cs typeface="Arial" charset="0"/>
              </a:rPr>
              <a:t>Pappan är död, men mamma Svea är i livet.</a:t>
            </a:r>
          </a:p>
          <a:p>
            <a:pPr marL="185738" indent="-185738">
              <a:buFont typeface="Arial" panose="020B0604020202020204" pitchFamily="34" charset="0"/>
              <a:buChar char="•"/>
            </a:pPr>
            <a:r>
              <a:rPr lang="sv-SE" sz="2000" dirty="0">
                <a:latin typeface="+mj-lt"/>
                <a:ea typeface="Arial" charset="0"/>
                <a:cs typeface="Arial" charset="0"/>
              </a:rPr>
              <a:t>Elin har bröderna Per och Pålle.</a:t>
            </a:r>
          </a:p>
          <a:p>
            <a:pPr marL="185738" indent="-185738">
              <a:buFont typeface="Arial" panose="020B0604020202020204" pitchFamily="34" charset="0"/>
              <a:buChar char="•"/>
            </a:pPr>
            <a:r>
              <a:rPr lang="sv-SE" sz="2000" dirty="0">
                <a:latin typeface="+mj-lt"/>
                <a:ea typeface="Arial" charset="0"/>
                <a:cs typeface="Arial" charset="0"/>
              </a:rPr>
              <a:t>Miljonen efter Elin fördelas mellan mamma Svea, som får </a:t>
            </a:r>
            <a:r>
              <a:rPr lang="sv-SE" sz="2000" dirty="0" smtClean="0">
                <a:latin typeface="+mj-lt"/>
                <a:ea typeface="Arial" charset="0"/>
                <a:cs typeface="Arial" charset="0"/>
              </a:rPr>
              <a:t/>
            </a:r>
            <a:br>
              <a:rPr lang="sv-SE" sz="2000" dirty="0" smtClean="0">
                <a:latin typeface="+mj-lt"/>
                <a:ea typeface="Arial" charset="0"/>
                <a:cs typeface="Arial" charset="0"/>
              </a:rPr>
            </a:br>
            <a:r>
              <a:rPr lang="sv-SE" sz="2000" dirty="0" smtClean="0">
                <a:latin typeface="+mj-lt"/>
                <a:ea typeface="Arial" charset="0"/>
                <a:cs typeface="Arial" charset="0"/>
              </a:rPr>
              <a:t>500 </a:t>
            </a:r>
            <a:r>
              <a:rPr lang="sv-SE" sz="2000" dirty="0">
                <a:latin typeface="+mj-lt"/>
                <a:ea typeface="Arial" charset="0"/>
                <a:cs typeface="Arial" charset="0"/>
              </a:rPr>
              <a:t>000 kronor, och Per och Pålle som får 250 000 kronor var</a:t>
            </a:r>
            <a:r>
              <a:rPr lang="sv-SE" sz="2000" dirty="0" smtClean="0">
                <a:latin typeface="+mj-lt"/>
                <a:ea typeface="Arial" charset="0"/>
                <a:cs typeface="Arial" charset="0"/>
              </a:rPr>
              <a:t>.</a:t>
            </a:r>
            <a:endParaRPr lang="sv-SE" sz="2000" dirty="0">
              <a:latin typeface="+mj-lt"/>
              <a:ea typeface="Arial" charset="0"/>
              <a:cs typeface="Arial" charset="0"/>
            </a:endParaRPr>
          </a:p>
        </p:txBody>
      </p:sp>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7193057" cy="643467"/>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Arvets fördelning när en förälder avlidit</a:t>
            </a:r>
          </a:p>
          <a:p>
            <a:endParaRPr lang="sv-SE" sz="2800" b="1" dirty="0">
              <a:latin typeface="Calibri" panose="020F0502020204030204" pitchFamily="34" charset="0"/>
              <a:ea typeface="Arial" charset="0"/>
              <a:cs typeface="Calibri" panose="020F0502020204030204" pitchFamily="34" charset="0"/>
            </a:endParaRP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369291"/>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8" y="6445250"/>
            <a:ext cx="982381"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spTree>
    <p:extLst>
      <p:ext uri="{BB962C8B-B14F-4D97-AF65-F5344CB8AC3E}">
        <p14:creationId xmlns:p14="http://schemas.microsoft.com/office/powerpoint/2010/main" val="71486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ruta 11">
            <a:extLst>
              <a:ext uri="{FF2B5EF4-FFF2-40B4-BE49-F238E27FC236}">
                <a16:creationId xmlns:a16="http://schemas.microsoft.com/office/drawing/2014/main" id="{5D3E9D24-BA58-4F47-BDA9-55F4E97D28B5}"/>
              </a:ext>
            </a:extLst>
          </p:cNvPr>
          <p:cNvSpPr txBox="1"/>
          <p:nvPr/>
        </p:nvSpPr>
        <p:spPr>
          <a:xfrm>
            <a:off x="938571" y="1479629"/>
            <a:ext cx="6757629" cy="1374500"/>
          </a:xfrm>
          <a:prstGeom prst="rect">
            <a:avLst/>
          </a:prstGeom>
          <a:noFill/>
        </p:spPr>
        <p:txBody>
          <a:bodyPr wrap="square" rtlCol="0" anchor="t">
            <a:noAutofit/>
          </a:bodyPr>
          <a:lstStyle/>
          <a:p>
            <a:pPr marL="185738" indent="-185738">
              <a:buFont typeface="Arial" panose="020B0604020202020204" pitchFamily="34" charset="0"/>
              <a:buChar char="•"/>
            </a:pPr>
            <a:r>
              <a:rPr lang="sv-SE" sz="2000" dirty="0">
                <a:latin typeface="+mj-lt"/>
                <a:ea typeface="Arial" charset="0"/>
                <a:cs typeface="Arial" charset="0"/>
              </a:rPr>
              <a:t>Makar ärver varandra med fri förfoganderätt.</a:t>
            </a:r>
          </a:p>
          <a:p>
            <a:pPr marL="185738" indent="-185738">
              <a:buFont typeface="Arial" panose="020B0604020202020204" pitchFamily="34" charset="0"/>
              <a:buChar char="•"/>
            </a:pPr>
            <a:r>
              <a:rPr lang="sv-SE" sz="2000" dirty="0">
                <a:latin typeface="+mj-lt"/>
                <a:ea typeface="Arial" charset="0"/>
                <a:cs typeface="Arial" charset="0"/>
              </a:rPr>
              <a:t>Fri förfoganderätt innebär att det finns en eller fler efterarvingar som ska få det som finns kvar när maken avlider.</a:t>
            </a:r>
          </a:p>
          <a:p>
            <a:pPr marL="185738" indent="-185738">
              <a:buFont typeface="Arial" panose="020B0604020202020204" pitchFamily="34" charset="0"/>
              <a:buChar char="•"/>
            </a:pPr>
            <a:r>
              <a:rPr lang="sv-SE" sz="2000" dirty="0">
                <a:latin typeface="+mj-lt"/>
                <a:ea typeface="Arial" charset="0"/>
                <a:cs typeface="Arial" charset="0"/>
              </a:rPr>
              <a:t>Fri förfoganderätt är som en äganderätt under livstiden.</a:t>
            </a:r>
          </a:p>
          <a:p>
            <a:pPr marL="185738" indent="-185738">
              <a:buFont typeface="Arial" panose="020B0604020202020204" pitchFamily="34" charset="0"/>
              <a:buChar char="•"/>
            </a:pPr>
            <a:r>
              <a:rPr lang="sv-SE" sz="2000" dirty="0">
                <a:latin typeface="+mj-lt"/>
                <a:ea typeface="Arial" charset="0"/>
                <a:cs typeface="Arial" charset="0"/>
              </a:rPr>
              <a:t>Make får INTE testamentera bort det som ärvts med fri förfoganderätt.</a:t>
            </a:r>
          </a:p>
          <a:p>
            <a:pPr marL="185738" indent="-185738">
              <a:buFont typeface="Arial" panose="020B0604020202020204" pitchFamily="34" charset="0"/>
              <a:buChar char="•"/>
            </a:pPr>
            <a:r>
              <a:rPr lang="sv-SE" sz="2000" dirty="0">
                <a:latin typeface="+mj-lt"/>
                <a:ea typeface="Arial" charset="0"/>
                <a:cs typeface="Arial" charset="0"/>
              </a:rPr>
              <a:t>Make FÅR förbruka och ge bort fri förfoganderätts-egendom.</a:t>
            </a:r>
          </a:p>
          <a:p>
            <a:pPr>
              <a:lnSpc>
                <a:spcPts val="3000"/>
              </a:lnSpc>
            </a:pPr>
            <a:endParaRPr lang="sv-SE" sz="2000" dirty="0">
              <a:latin typeface="+mj-lt"/>
              <a:ea typeface="Arial" charset="0"/>
              <a:cs typeface="Arial" charset="0"/>
            </a:endParaRPr>
          </a:p>
        </p:txBody>
      </p:sp>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7193057" cy="643467"/>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Vad är fri förfoganderätt?</a:t>
            </a:r>
          </a:p>
          <a:p>
            <a:endParaRPr lang="sv-SE" sz="2800" b="1" dirty="0">
              <a:latin typeface="Calibri" panose="020F0502020204030204" pitchFamily="34" charset="0"/>
              <a:ea typeface="Arial" charset="0"/>
              <a:cs typeface="Calibri" panose="020F0502020204030204" pitchFamily="34" charset="0"/>
            </a:endParaRP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369291"/>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8" y="6445250"/>
            <a:ext cx="982381"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spTree>
    <p:extLst>
      <p:ext uri="{BB962C8B-B14F-4D97-AF65-F5344CB8AC3E}">
        <p14:creationId xmlns:p14="http://schemas.microsoft.com/office/powerpoint/2010/main" val="216693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 y="0"/>
            <a:ext cx="6108192" cy="6858000"/>
          </a:xfrm>
          <a:prstGeom prst="rect">
            <a:avLst/>
          </a:prstGeom>
        </p:spPr>
      </p:pic>
      <p:sp>
        <p:nvSpPr>
          <p:cNvPr id="14" name="textruta 13"/>
          <p:cNvSpPr txBox="1"/>
          <p:nvPr/>
        </p:nvSpPr>
        <p:spPr>
          <a:xfrm>
            <a:off x="7079868" y="1557867"/>
            <a:ext cx="3960666" cy="497356"/>
          </a:xfrm>
          <a:prstGeom prst="rect">
            <a:avLst/>
          </a:prstGeom>
          <a:noFill/>
        </p:spPr>
        <p:txBody>
          <a:bodyPr wrap="square" rtlCol="0" anchor="t">
            <a:noAutofit/>
          </a:bodyPr>
          <a:lstStyle/>
          <a:p>
            <a:r>
              <a:rPr lang="sv-SE" sz="2800" b="1" dirty="0" smtClean="0">
                <a:latin typeface="Calibri" panose="020F0502020204030204" pitchFamily="34" charset="0"/>
                <a:ea typeface="Arial" charset="0"/>
                <a:cs typeface="Calibri" panose="020F0502020204030204" pitchFamily="34" charset="0"/>
              </a:rPr>
              <a:t>Gift, sambo eller särbo?</a:t>
            </a:r>
            <a:endParaRPr lang="sv-SE" sz="2800" b="1" dirty="0">
              <a:latin typeface="Calibri" panose="020F0502020204030204" pitchFamily="34" charset="0"/>
              <a:ea typeface="Arial" charset="0"/>
              <a:cs typeface="Calibri" panose="020F0502020204030204" pitchFamily="34" charset="0"/>
            </a:endParaRPr>
          </a:p>
        </p:txBody>
      </p:sp>
      <p:sp>
        <p:nvSpPr>
          <p:cNvPr id="15" name="textruta 14"/>
          <p:cNvSpPr txBox="1"/>
          <p:nvPr/>
        </p:nvSpPr>
        <p:spPr>
          <a:xfrm>
            <a:off x="6921829" y="2059575"/>
            <a:ext cx="4569805" cy="2119371"/>
          </a:xfrm>
          <a:prstGeom prst="rect">
            <a:avLst/>
          </a:prstGeom>
          <a:noFill/>
        </p:spPr>
        <p:txBody>
          <a:bodyPr wrap="square" rtlCol="0" anchor="t">
            <a:noAutofit/>
          </a:bodyPr>
          <a:lstStyle/>
          <a:p>
            <a:pPr>
              <a:tabLst>
                <a:tab pos="214313" algn="l"/>
              </a:tabLst>
            </a:pPr>
            <a:r>
              <a:rPr lang="sv-SE" sz="2000" dirty="0" smtClean="0">
                <a:latin typeface="+mj-lt"/>
                <a:ea typeface="Arial" charset="0"/>
                <a:cs typeface="Arial" charset="0"/>
              </a:rPr>
              <a:t>• </a:t>
            </a:r>
            <a:r>
              <a:rPr lang="sv-SE" sz="2000" b="1" dirty="0" smtClean="0">
                <a:latin typeface="+mj-lt"/>
                <a:ea typeface="Arial" charset="0"/>
                <a:cs typeface="Arial" charset="0"/>
              </a:rPr>
              <a:t>Gift</a:t>
            </a:r>
            <a:r>
              <a:rPr lang="sv-SE" sz="2000" dirty="0" smtClean="0">
                <a:latin typeface="+mj-lt"/>
                <a:ea typeface="Arial" charset="0"/>
                <a:cs typeface="Arial" charset="0"/>
              </a:rPr>
              <a:t> </a:t>
            </a:r>
            <a:r>
              <a:rPr lang="sv-SE" sz="2000" dirty="0">
                <a:latin typeface="+mj-lt"/>
                <a:ea typeface="Arial" charset="0"/>
                <a:cs typeface="Arial" charset="0"/>
              </a:rPr>
              <a:t>– ett helt paket av regler; giftorätt, 	</a:t>
            </a:r>
            <a:r>
              <a:rPr lang="sv-SE" sz="2000" dirty="0" smtClean="0">
                <a:latin typeface="+mj-lt"/>
                <a:ea typeface="Arial" charset="0"/>
                <a:cs typeface="Arial" charset="0"/>
              </a:rPr>
              <a:t>underhållsskyldighet</a:t>
            </a:r>
            <a:r>
              <a:rPr lang="sv-SE" sz="2000" dirty="0">
                <a:latin typeface="+mj-lt"/>
                <a:ea typeface="Arial" charset="0"/>
                <a:cs typeface="Arial" charset="0"/>
              </a:rPr>
              <a:t>, ofta arvsrätt.</a:t>
            </a:r>
          </a:p>
          <a:p>
            <a:pPr>
              <a:tabLst>
                <a:tab pos="214313" algn="l"/>
              </a:tabLst>
            </a:pPr>
            <a:r>
              <a:rPr lang="sv-SE" sz="2000" dirty="0">
                <a:latin typeface="+mj-lt"/>
                <a:ea typeface="Arial" charset="0"/>
                <a:cs typeface="Arial" charset="0"/>
              </a:rPr>
              <a:t>• </a:t>
            </a:r>
            <a:r>
              <a:rPr lang="sv-SE" sz="2000" b="1" dirty="0" smtClean="0">
                <a:latin typeface="+mj-lt"/>
                <a:ea typeface="Arial" charset="0"/>
                <a:cs typeface="Arial" charset="0"/>
              </a:rPr>
              <a:t>Sambo</a:t>
            </a:r>
            <a:r>
              <a:rPr lang="sv-SE" sz="2000" dirty="0" smtClean="0">
                <a:latin typeface="+mj-lt"/>
                <a:ea typeface="Arial" charset="0"/>
                <a:cs typeface="Arial" charset="0"/>
              </a:rPr>
              <a:t> </a:t>
            </a:r>
            <a:r>
              <a:rPr lang="sv-SE" sz="2000" dirty="0">
                <a:latin typeface="+mj-lt"/>
                <a:ea typeface="Arial" charset="0"/>
                <a:cs typeface="Arial" charset="0"/>
              </a:rPr>
              <a:t>– ”giftorätt” i gemensam bostad </a:t>
            </a:r>
            <a:r>
              <a:rPr lang="sv-SE" sz="2000" dirty="0" smtClean="0">
                <a:latin typeface="+mj-lt"/>
                <a:ea typeface="Arial" charset="0"/>
                <a:cs typeface="Arial" charset="0"/>
              </a:rPr>
              <a:t>	och </a:t>
            </a:r>
            <a:r>
              <a:rPr lang="sv-SE" sz="2000" dirty="0">
                <a:latin typeface="+mj-lt"/>
                <a:ea typeface="Arial" charset="0"/>
                <a:cs typeface="Arial" charset="0"/>
              </a:rPr>
              <a:t>bohag som köpts för gemensamt </a:t>
            </a:r>
            <a:r>
              <a:rPr lang="sv-SE" sz="2000" dirty="0" smtClean="0">
                <a:latin typeface="+mj-lt"/>
                <a:ea typeface="Arial" charset="0"/>
                <a:cs typeface="Arial" charset="0"/>
              </a:rPr>
              <a:t>	bruk</a:t>
            </a:r>
            <a:r>
              <a:rPr lang="sv-SE" sz="2000" dirty="0">
                <a:latin typeface="+mj-lt"/>
                <a:ea typeface="Arial" charset="0"/>
                <a:cs typeface="Arial" charset="0"/>
              </a:rPr>
              <a:t>, ingen underhållsskyldighet, ingen </a:t>
            </a:r>
            <a:r>
              <a:rPr lang="sv-SE" sz="2000" dirty="0" smtClean="0">
                <a:latin typeface="+mj-lt"/>
                <a:ea typeface="Arial" charset="0"/>
                <a:cs typeface="Arial" charset="0"/>
              </a:rPr>
              <a:t>	arvsrätt</a:t>
            </a:r>
            <a:r>
              <a:rPr lang="sv-SE" sz="2000" dirty="0">
                <a:latin typeface="+mj-lt"/>
                <a:ea typeface="Arial" charset="0"/>
                <a:cs typeface="Arial" charset="0"/>
              </a:rPr>
              <a:t>.</a:t>
            </a:r>
          </a:p>
          <a:p>
            <a:pPr>
              <a:tabLst>
                <a:tab pos="214313" algn="l"/>
              </a:tabLst>
            </a:pPr>
            <a:r>
              <a:rPr lang="sv-SE" sz="2000" dirty="0">
                <a:latin typeface="+mj-lt"/>
                <a:ea typeface="Arial" charset="0"/>
                <a:cs typeface="Arial" charset="0"/>
              </a:rPr>
              <a:t>• </a:t>
            </a:r>
            <a:r>
              <a:rPr lang="sv-SE" sz="2000" b="1" dirty="0" smtClean="0">
                <a:latin typeface="+mj-lt"/>
                <a:ea typeface="Arial" charset="0"/>
                <a:cs typeface="Arial" charset="0"/>
              </a:rPr>
              <a:t>Särbo</a:t>
            </a:r>
            <a:r>
              <a:rPr lang="sv-SE" sz="2000" dirty="0" smtClean="0">
                <a:latin typeface="+mj-lt"/>
                <a:ea typeface="Arial" charset="0"/>
                <a:cs typeface="Arial" charset="0"/>
              </a:rPr>
              <a:t> </a:t>
            </a:r>
            <a:r>
              <a:rPr lang="sv-SE" sz="2000" dirty="0">
                <a:latin typeface="+mj-lt"/>
                <a:ea typeface="Arial" charset="0"/>
                <a:cs typeface="Arial" charset="0"/>
              </a:rPr>
              <a:t>– inga lagliga skyldigheter eller </a:t>
            </a:r>
            <a:r>
              <a:rPr lang="sv-SE" sz="2000" dirty="0" smtClean="0">
                <a:latin typeface="+mj-lt"/>
                <a:ea typeface="Arial" charset="0"/>
                <a:cs typeface="Arial" charset="0"/>
              </a:rPr>
              <a:t>	rättigheter</a:t>
            </a:r>
            <a:r>
              <a:rPr lang="sv-SE" sz="2000" dirty="0">
                <a:latin typeface="+mj-lt"/>
                <a:ea typeface="Arial" charset="0"/>
                <a:cs typeface="Arial" charset="0"/>
              </a:rPr>
              <a:t>.</a:t>
            </a:r>
          </a:p>
          <a:p>
            <a:pPr>
              <a:tabLst>
                <a:tab pos="214313" algn="l"/>
              </a:tabLst>
            </a:pPr>
            <a:r>
              <a:rPr lang="sv-SE" sz="2000" dirty="0">
                <a:latin typeface="+mj-lt"/>
                <a:ea typeface="Arial" charset="0"/>
                <a:cs typeface="Arial" charset="0"/>
              </a:rPr>
              <a:t>• </a:t>
            </a:r>
            <a:r>
              <a:rPr lang="sv-SE" sz="2000" b="1" dirty="0" smtClean="0">
                <a:latin typeface="+mj-lt"/>
                <a:ea typeface="Arial" charset="0"/>
                <a:cs typeface="Arial" charset="0"/>
              </a:rPr>
              <a:t>Särkullbarn</a:t>
            </a:r>
            <a:r>
              <a:rPr lang="sv-SE" sz="2000" dirty="0" smtClean="0">
                <a:latin typeface="+mj-lt"/>
                <a:ea typeface="Arial" charset="0"/>
                <a:cs typeface="Arial" charset="0"/>
              </a:rPr>
              <a:t> </a:t>
            </a:r>
            <a:r>
              <a:rPr lang="sv-SE" sz="2000" dirty="0">
                <a:latin typeface="+mj-lt"/>
                <a:ea typeface="Arial" charset="0"/>
                <a:cs typeface="Arial" charset="0"/>
              </a:rPr>
              <a:t>– barn till den ena </a:t>
            </a:r>
            <a:r>
              <a:rPr lang="sv-SE" sz="2000" dirty="0" smtClean="0">
                <a:latin typeface="+mj-lt"/>
                <a:ea typeface="Arial" charset="0"/>
                <a:cs typeface="Arial" charset="0"/>
              </a:rPr>
              <a:t>	maken/makan </a:t>
            </a:r>
            <a:r>
              <a:rPr lang="sv-SE" sz="2000" dirty="0">
                <a:latin typeface="+mj-lt"/>
                <a:ea typeface="Arial" charset="0"/>
                <a:cs typeface="Arial" charset="0"/>
              </a:rPr>
              <a:t>i äktenskapet.</a:t>
            </a:r>
          </a:p>
          <a:p>
            <a:pPr>
              <a:lnSpc>
                <a:spcPts val="3000"/>
              </a:lnSpc>
              <a:tabLst>
                <a:tab pos="214313" algn="l"/>
              </a:tabLst>
            </a:pPr>
            <a:r>
              <a:rPr lang="sv-SE" sz="2000" dirty="0" smtClean="0">
                <a:latin typeface="+mj-lt"/>
                <a:ea typeface="Arial" charset="0"/>
                <a:cs typeface="Arial" charset="0"/>
              </a:rPr>
              <a:t>	</a:t>
            </a:r>
            <a:endParaRPr lang="sv-SE" sz="2000" dirty="0">
              <a:latin typeface="+mj-lt"/>
              <a:ea typeface="Arial" charset="0"/>
              <a:cs typeface="Arial" charset="0"/>
            </a:endParaRP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8" y="6445250"/>
            <a:ext cx="920037"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ea typeface="Arial" charset="0"/>
                <a:cs typeface="Arial" charset="0"/>
              </a:rPr>
              <a:t>VARDAGSJURIDIK</a:t>
            </a:r>
          </a:p>
        </p:txBody>
      </p:sp>
    </p:spTree>
    <p:extLst>
      <p:ext uri="{BB962C8B-B14F-4D97-AF65-F5344CB8AC3E}">
        <p14:creationId xmlns:p14="http://schemas.microsoft.com/office/powerpoint/2010/main" val="187656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ruta 11">
            <a:extLst>
              <a:ext uri="{FF2B5EF4-FFF2-40B4-BE49-F238E27FC236}">
                <a16:creationId xmlns:a16="http://schemas.microsoft.com/office/drawing/2014/main" id="{5D3E9D24-BA58-4F47-BDA9-55F4E97D28B5}"/>
              </a:ext>
            </a:extLst>
          </p:cNvPr>
          <p:cNvSpPr txBox="1"/>
          <p:nvPr/>
        </p:nvSpPr>
        <p:spPr>
          <a:xfrm>
            <a:off x="938571" y="1889692"/>
            <a:ext cx="7193057" cy="1374500"/>
          </a:xfrm>
          <a:prstGeom prst="rect">
            <a:avLst/>
          </a:prstGeom>
          <a:noFill/>
        </p:spPr>
        <p:txBody>
          <a:bodyPr wrap="square" rtlCol="0" anchor="t">
            <a:noAutofit/>
          </a:bodyPr>
          <a:lstStyle/>
          <a:p>
            <a:pPr marL="185738" indent="-185738">
              <a:buFont typeface="Arial" panose="020B0604020202020204" pitchFamily="34" charset="0"/>
              <a:buChar char="•"/>
            </a:pPr>
            <a:r>
              <a:rPr lang="sv-SE" sz="2000" dirty="0">
                <a:latin typeface="+mj-lt"/>
                <a:ea typeface="Arial" charset="0"/>
                <a:cs typeface="Arial" charset="0"/>
              </a:rPr>
              <a:t>Fyra basbelopps-regeln.</a:t>
            </a:r>
          </a:p>
          <a:p>
            <a:pPr marL="185738" indent="-185738">
              <a:buFont typeface="Arial" panose="020B0604020202020204" pitchFamily="34" charset="0"/>
              <a:buChar char="•"/>
            </a:pPr>
            <a:r>
              <a:rPr lang="sv-SE" sz="2000" dirty="0">
                <a:latin typeface="+mj-lt"/>
                <a:ea typeface="Arial" charset="0"/>
                <a:cs typeface="Arial" charset="0"/>
              </a:rPr>
              <a:t>Make behåller sitt giftorättsgods (Äktenskapsbalken 12 kap 2 §).</a:t>
            </a:r>
          </a:p>
          <a:p>
            <a:pPr marL="185738" indent="-185738">
              <a:buFont typeface="Arial" panose="020B0604020202020204" pitchFamily="34" charset="0"/>
              <a:buChar char="•"/>
            </a:pPr>
            <a:r>
              <a:rPr lang="sv-SE" sz="2000" dirty="0">
                <a:latin typeface="+mj-lt"/>
                <a:ea typeface="Arial" charset="0"/>
                <a:cs typeface="Arial" charset="0"/>
              </a:rPr>
              <a:t>Testamente</a:t>
            </a:r>
          </a:p>
          <a:p>
            <a:pPr marL="185738" indent="-185738">
              <a:buFont typeface="Arial" panose="020B0604020202020204" pitchFamily="34" charset="0"/>
              <a:buChar char="•"/>
            </a:pPr>
            <a:r>
              <a:rPr lang="sv-SE" sz="2000" dirty="0">
                <a:latin typeface="+mj-lt"/>
                <a:ea typeface="Arial" charset="0"/>
                <a:cs typeface="Arial" charset="0"/>
              </a:rPr>
              <a:t>Enskild egendom</a:t>
            </a:r>
            <a:r>
              <a:rPr lang="sv-SE" sz="2000" dirty="0" smtClean="0">
                <a:latin typeface="+mj-lt"/>
                <a:ea typeface="Arial" charset="0"/>
                <a:cs typeface="Arial" charset="0"/>
              </a:rPr>
              <a:t>.</a:t>
            </a:r>
            <a:endParaRPr lang="sv-SE" sz="2000" dirty="0">
              <a:latin typeface="+mj-lt"/>
              <a:ea typeface="Arial" charset="0"/>
              <a:cs typeface="Arial" charset="0"/>
            </a:endParaRPr>
          </a:p>
        </p:txBody>
      </p:sp>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7193057" cy="643467"/>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Undantagsregler för hur boet </a:t>
            </a:r>
          </a:p>
          <a:p>
            <a:r>
              <a:rPr lang="sv-SE" sz="2800" b="1" dirty="0">
                <a:latin typeface="Calibri" panose="020F0502020204030204" pitchFamily="34" charset="0"/>
                <a:ea typeface="Arial" charset="0"/>
                <a:cs typeface="Calibri" panose="020F0502020204030204" pitchFamily="34" charset="0"/>
              </a:rPr>
              <a:t>efter avliden make ska fördelas</a:t>
            </a:r>
          </a:p>
          <a:p>
            <a:endParaRPr lang="sv-SE" sz="2800" b="1" dirty="0">
              <a:latin typeface="Calibri" panose="020F0502020204030204" pitchFamily="34" charset="0"/>
              <a:ea typeface="Arial" charset="0"/>
              <a:cs typeface="Calibri" panose="020F0502020204030204" pitchFamily="34" charset="0"/>
            </a:endParaRP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750293"/>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8" y="6445250"/>
            <a:ext cx="982381"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spTree>
    <p:extLst>
      <p:ext uri="{BB962C8B-B14F-4D97-AF65-F5344CB8AC3E}">
        <p14:creationId xmlns:p14="http://schemas.microsoft.com/office/powerpoint/2010/main" val="49289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 y="0"/>
            <a:ext cx="6108192" cy="6858000"/>
          </a:xfrm>
          <a:prstGeom prst="rect">
            <a:avLst/>
          </a:prstGeom>
        </p:spPr>
      </p:pic>
      <p:sp>
        <p:nvSpPr>
          <p:cNvPr id="14" name="textruta 13"/>
          <p:cNvSpPr txBox="1"/>
          <p:nvPr/>
        </p:nvSpPr>
        <p:spPr>
          <a:xfrm>
            <a:off x="7079868" y="826227"/>
            <a:ext cx="3960666" cy="497356"/>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Mer om viktiga Äktenskapsbalken 12:2 §</a:t>
            </a:r>
          </a:p>
          <a:p>
            <a:endParaRPr lang="sv-SE" sz="2800" b="1" dirty="0">
              <a:latin typeface="Calibri" panose="020F0502020204030204" pitchFamily="34" charset="0"/>
              <a:ea typeface="Arial" charset="0"/>
              <a:cs typeface="Calibri" panose="020F0502020204030204" pitchFamily="34" charset="0"/>
            </a:endParaRPr>
          </a:p>
        </p:txBody>
      </p:sp>
      <p:sp>
        <p:nvSpPr>
          <p:cNvPr id="15" name="textruta 14"/>
          <p:cNvSpPr txBox="1"/>
          <p:nvPr/>
        </p:nvSpPr>
        <p:spPr>
          <a:xfrm>
            <a:off x="7079868" y="1841577"/>
            <a:ext cx="4569805" cy="2119371"/>
          </a:xfrm>
          <a:prstGeom prst="rect">
            <a:avLst/>
          </a:prstGeom>
          <a:noFill/>
        </p:spPr>
        <p:txBody>
          <a:bodyPr wrap="square" rtlCol="0" anchor="t">
            <a:noAutofit/>
          </a:bodyPr>
          <a:lstStyle/>
          <a:p>
            <a:pPr>
              <a:tabLst>
                <a:tab pos="214313" algn="l"/>
              </a:tabLst>
            </a:pPr>
            <a:r>
              <a:rPr lang="sv-SE" sz="2000" dirty="0" smtClean="0">
                <a:latin typeface="+mj-lt"/>
                <a:ea typeface="Arial" charset="0"/>
                <a:cs typeface="Arial" charset="0"/>
              </a:rPr>
              <a:t>Innebär </a:t>
            </a:r>
            <a:r>
              <a:rPr lang="sv-SE" sz="2000" dirty="0">
                <a:latin typeface="+mj-lt"/>
                <a:ea typeface="Arial" charset="0"/>
                <a:cs typeface="Arial" charset="0"/>
              </a:rPr>
              <a:t>att den rikare maken i bodelningen vid dödsfall väljer att behålla sitt giftorättsgods och alltså får mer än hälften av det sammanlagda giftorättsgodset.</a:t>
            </a:r>
            <a:br>
              <a:rPr lang="sv-SE" sz="2000" dirty="0">
                <a:latin typeface="+mj-lt"/>
                <a:ea typeface="Arial" charset="0"/>
                <a:cs typeface="Arial" charset="0"/>
              </a:rPr>
            </a:br>
            <a:endParaRPr lang="sv-SE" sz="2000" dirty="0">
              <a:latin typeface="+mj-lt"/>
              <a:ea typeface="Arial" charset="0"/>
              <a:cs typeface="Arial" charset="0"/>
            </a:endParaRPr>
          </a:p>
          <a:p>
            <a:pPr>
              <a:tabLst>
                <a:tab pos="214313" algn="l"/>
              </a:tabLst>
            </a:pPr>
            <a:r>
              <a:rPr lang="sv-SE" sz="2000" dirty="0">
                <a:latin typeface="+mj-lt"/>
                <a:ea typeface="Arial" charset="0"/>
                <a:cs typeface="Arial" charset="0"/>
              </a:rPr>
              <a:t>Då är det viktigt för make att begära bodelning </a:t>
            </a:r>
            <a:r>
              <a:rPr lang="sv-SE" sz="2000" dirty="0" smtClean="0">
                <a:latin typeface="+mj-lt"/>
                <a:ea typeface="Arial" charset="0"/>
                <a:cs typeface="Arial" charset="0"/>
              </a:rPr>
              <a:t>enligt </a:t>
            </a:r>
            <a:r>
              <a:rPr lang="sv-SE" sz="2000" dirty="0">
                <a:latin typeface="+mj-lt"/>
                <a:ea typeface="Arial" charset="0"/>
                <a:cs typeface="Arial" charset="0"/>
              </a:rPr>
              <a:t>ÄktB 12:2</a:t>
            </a: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Avlidne </a:t>
            </a:r>
            <a:r>
              <a:rPr lang="sv-SE" sz="2000" dirty="0">
                <a:latin typeface="+mj-lt"/>
                <a:ea typeface="Arial" charset="0"/>
                <a:cs typeface="Arial" charset="0"/>
              </a:rPr>
              <a:t>maken har särkullbarn.</a:t>
            </a: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Maken </a:t>
            </a:r>
            <a:r>
              <a:rPr lang="sv-SE" sz="2000" dirty="0">
                <a:latin typeface="+mj-lt"/>
                <a:ea typeface="Arial" charset="0"/>
                <a:cs typeface="Arial" charset="0"/>
              </a:rPr>
              <a:t>vill att hans/hennes egen släkt ska få mer den dag båda makarna har avlidit och släkterna ska dela arvet</a:t>
            </a:r>
            <a:r>
              <a:rPr lang="sv-SE" sz="2000" dirty="0" smtClean="0">
                <a:latin typeface="+mj-lt"/>
                <a:ea typeface="Arial" charset="0"/>
                <a:cs typeface="Arial" charset="0"/>
              </a:rPr>
              <a:t>.</a:t>
            </a:r>
            <a:endParaRPr lang="sv-SE" sz="2000" dirty="0">
              <a:latin typeface="+mj-lt"/>
              <a:ea typeface="Arial" charset="0"/>
              <a:cs typeface="Arial" charset="0"/>
            </a:endParaRP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8" y="6445250"/>
            <a:ext cx="982381"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ea typeface="Arial" charset="0"/>
                <a:cs typeface="Arial" charset="0"/>
              </a:rPr>
              <a:t>VARDAGSJURIDIK</a:t>
            </a:r>
          </a:p>
        </p:txBody>
      </p:sp>
    </p:spTree>
    <p:extLst>
      <p:ext uri="{BB962C8B-B14F-4D97-AF65-F5344CB8AC3E}">
        <p14:creationId xmlns:p14="http://schemas.microsoft.com/office/powerpoint/2010/main" val="193056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8984361" cy="643467"/>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Så blir en bodelning enligt Äktenskapsbalken 12:2</a:t>
            </a:r>
          </a:p>
          <a:p>
            <a:endParaRPr lang="sv-SE" sz="2800" b="1" dirty="0">
              <a:latin typeface="Calibri" panose="020F0502020204030204" pitchFamily="34" charset="0"/>
              <a:ea typeface="Arial" charset="0"/>
              <a:cs typeface="Calibri" panose="020F0502020204030204" pitchFamily="34" charset="0"/>
            </a:endParaRP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372116"/>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8" y="6445250"/>
            <a:ext cx="982381"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graphicFrame>
        <p:nvGraphicFramePr>
          <p:cNvPr id="8" name="Tabell 7">
            <a:extLst>
              <a:ext uri="{FF2B5EF4-FFF2-40B4-BE49-F238E27FC236}">
                <a16:creationId xmlns:a16="http://schemas.microsoft.com/office/drawing/2014/main" id="{5C5866D2-9DCE-A445-88CD-1DCE7E75083F}"/>
              </a:ext>
            </a:extLst>
          </p:cNvPr>
          <p:cNvGraphicFramePr>
            <a:graphicFrameLocks noGrp="1"/>
          </p:cNvGraphicFramePr>
          <p:nvPr>
            <p:extLst>
              <p:ext uri="{D42A27DB-BD31-4B8C-83A1-F6EECF244321}">
                <p14:modId xmlns:p14="http://schemas.microsoft.com/office/powerpoint/2010/main" val="533154004"/>
              </p:ext>
            </p:extLst>
          </p:nvPr>
        </p:nvGraphicFramePr>
        <p:xfrm>
          <a:off x="1029854" y="1787598"/>
          <a:ext cx="10120747" cy="1814616"/>
        </p:xfrm>
        <a:graphic>
          <a:graphicData uri="http://schemas.openxmlformats.org/drawingml/2006/table">
            <a:tbl>
              <a:tblPr firstCol="1" lastCol="1" bandRow="1">
                <a:tableStyleId>{5C22544A-7EE6-4342-B048-85BDC9FD1C3A}</a:tableStyleId>
              </a:tblPr>
              <a:tblGrid>
                <a:gridCol w="4416867">
                  <a:extLst>
                    <a:ext uri="{9D8B030D-6E8A-4147-A177-3AD203B41FA5}">
                      <a16:colId xmlns:a16="http://schemas.microsoft.com/office/drawing/2014/main" val="3405644152"/>
                    </a:ext>
                  </a:extLst>
                </a:gridCol>
                <a:gridCol w="1261440">
                  <a:extLst>
                    <a:ext uri="{9D8B030D-6E8A-4147-A177-3AD203B41FA5}">
                      <a16:colId xmlns:a16="http://schemas.microsoft.com/office/drawing/2014/main" val="2517443855"/>
                    </a:ext>
                  </a:extLst>
                </a:gridCol>
                <a:gridCol w="4442440">
                  <a:extLst>
                    <a:ext uri="{9D8B030D-6E8A-4147-A177-3AD203B41FA5}">
                      <a16:colId xmlns:a16="http://schemas.microsoft.com/office/drawing/2014/main" val="3068710800"/>
                    </a:ext>
                  </a:extLst>
                </a:gridCol>
              </a:tblGrid>
              <a:tr h="453654">
                <a:tc>
                  <a:txBody>
                    <a:bodyPr/>
                    <a:lstStyle/>
                    <a:p>
                      <a:pPr marL="0" indent="0">
                        <a:tabLst>
                          <a:tab pos="4130675" algn="r"/>
                        </a:tabLst>
                      </a:pPr>
                      <a:r>
                        <a:rPr lang="sv-SE" b="1" dirty="0" smtClean="0">
                          <a:latin typeface="+mj-lt"/>
                        </a:rPr>
                        <a:t>ANNA </a:t>
                      </a:r>
                      <a:endParaRPr lang="sv-SE" b="1" dirty="0">
                        <a:latin typeface="+mj-lt"/>
                      </a:endParaRPr>
                    </a:p>
                  </a:txBody>
                  <a:tcPr marL="163440" anchor="ctr">
                    <a:solidFill>
                      <a:srgbClr val="009CB3"/>
                    </a:solidFill>
                  </a:tcPr>
                </a:tc>
                <a:tc>
                  <a:txBody>
                    <a:bodyPr/>
                    <a:lstStyle/>
                    <a:p>
                      <a:pPr marL="0" indent="0">
                        <a:tabLst>
                          <a:tab pos="3778250" algn="r"/>
                        </a:tabLst>
                      </a:pPr>
                      <a:endParaRPr lang="sv-SE" b="0" dirty="0">
                        <a:latin typeface="+mj-lt"/>
                      </a:endParaRPr>
                    </a:p>
                  </a:txBody>
                  <a:tcPr marL="163440" anchor="ctr">
                    <a:solidFill>
                      <a:schemeClr val="bg1"/>
                    </a:solidFill>
                  </a:tcPr>
                </a:tc>
                <a:tc>
                  <a:txBody>
                    <a:bodyPr/>
                    <a:lstStyle/>
                    <a:p>
                      <a:pPr marL="0" indent="0">
                        <a:tabLst>
                          <a:tab pos="4130675" algn="r"/>
                        </a:tabLst>
                      </a:pPr>
                      <a:r>
                        <a:rPr lang="sv-SE" sz="1800" b="1" kern="1200" dirty="0" smtClean="0">
                          <a:solidFill>
                            <a:schemeClr val="lt1"/>
                          </a:solidFill>
                          <a:latin typeface="+mj-lt"/>
                          <a:ea typeface="+mn-ea"/>
                          <a:cs typeface="+mn-cs"/>
                        </a:rPr>
                        <a:t>SVEN</a:t>
                      </a:r>
                      <a:endParaRPr lang="sv-SE" sz="1800" b="1" kern="1200" dirty="0">
                        <a:solidFill>
                          <a:schemeClr val="lt1"/>
                        </a:solidFill>
                        <a:latin typeface="+mj-lt"/>
                        <a:ea typeface="+mn-ea"/>
                        <a:cs typeface="+mn-cs"/>
                      </a:endParaRPr>
                    </a:p>
                  </a:txBody>
                  <a:tcPr marL="163440" anchor="ctr">
                    <a:solidFill>
                      <a:srgbClr val="009CB3"/>
                    </a:solidFill>
                  </a:tcPr>
                </a:tc>
                <a:extLst>
                  <a:ext uri="{0D108BD9-81ED-4DB2-BD59-A6C34878D82A}">
                    <a16:rowId xmlns:a16="http://schemas.microsoft.com/office/drawing/2014/main" val="3884769606"/>
                  </a:ext>
                </a:extLst>
              </a:tr>
              <a:tr h="453654">
                <a:tc>
                  <a:txBody>
                    <a:bodyPr/>
                    <a:lstStyle/>
                    <a:p>
                      <a:pPr marL="0" indent="0">
                        <a:tabLst>
                          <a:tab pos="4130675" algn="r"/>
                        </a:tabLst>
                      </a:pPr>
                      <a:r>
                        <a:rPr lang="sv-SE" b="0" dirty="0" smtClean="0">
                          <a:solidFill>
                            <a:schemeClr val="tx1"/>
                          </a:solidFill>
                          <a:latin typeface="+mj-lt"/>
                        </a:rPr>
                        <a:t>½ villa</a:t>
                      </a:r>
                      <a:r>
                        <a:rPr lang="sv-SE" b="0" dirty="0">
                          <a:solidFill>
                            <a:schemeClr val="tx1"/>
                          </a:solidFill>
                          <a:latin typeface="+mj-lt"/>
                        </a:rPr>
                        <a:t>	</a:t>
                      </a:r>
                      <a:r>
                        <a:rPr lang="sv-SE" b="0" dirty="0" smtClean="0">
                          <a:solidFill>
                            <a:schemeClr val="tx1"/>
                          </a:solidFill>
                          <a:latin typeface="+mj-lt"/>
                        </a:rPr>
                        <a:t>1 500 000 kr</a:t>
                      </a:r>
                      <a:endParaRPr lang="sv-SE" b="0" dirty="0">
                        <a:solidFill>
                          <a:schemeClr val="tx1"/>
                        </a:solidFill>
                        <a:latin typeface="+mj-lt"/>
                      </a:endParaRPr>
                    </a:p>
                  </a:txBody>
                  <a:tcPr marL="163440" anchor="ctr">
                    <a:solidFill>
                      <a:srgbClr val="A4D8E2"/>
                    </a:solidFill>
                  </a:tcPr>
                </a:tc>
                <a:tc>
                  <a:txBody>
                    <a:bodyPr/>
                    <a:lstStyle/>
                    <a:p>
                      <a:pPr marL="0" indent="0">
                        <a:tabLst>
                          <a:tab pos="3778250" algn="r"/>
                        </a:tabLst>
                      </a:pPr>
                      <a:endParaRPr lang="sv-SE" b="0" dirty="0">
                        <a:latin typeface="+mj-lt"/>
                      </a:endParaRPr>
                    </a:p>
                  </a:txBody>
                  <a:tcPr marL="16344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sz="1800" b="0" kern="1200" dirty="0" smtClean="0">
                          <a:solidFill>
                            <a:schemeClr val="tx1"/>
                          </a:solidFill>
                          <a:latin typeface="+mn-lt"/>
                          <a:ea typeface="+mn-ea"/>
                          <a:cs typeface="+mn-cs"/>
                        </a:rPr>
                        <a:t>½ villa 	1 500 000 kr</a:t>
                      </a:r>
                    </a:p>
                  </a:txBody>
                  <a:tcPr marL="163440" anchor="ctr">
                    <a:solidFill>
                      <a:srgbClr val="A4D8E2"/>
                    </a:solidFill>
                  </a:tcPr>
                </a:tc>
                <a:extLst>
                  <a:ext uri="{0D108BD9-81ED-4DB2-BD59-A6C34878D82A}">
                    <a16:rowId xmlns:a16="http://schemas.microsoft.com/office/drawing/2014/main" val="2160123068"/>
                  </a:ext>
                </a:extLst>
              </a:tr>
              <a:tr h="453654">
                <a:tc>
                  <a:txBody>
                    <a:bodyPr/>
                    <a:lstStyle/>
                    <a:p>
                      <a:pPr marL="0" indent="0">
                        <a:tabLst>
                          <a:tab pos="4130675" algn="r"/>
                        </a:tabLst>
                      </a:pPr>
                      <a:r>
                        <a:rPr lang="sv-SE" b="0" dirty="0" smtClean="0">
                          <a:solidFill>
                            <a:schemeClr val="tx1"/>
                          </a:solidFill>
                          <a:latin typeface="+mj-lt"/>
                        </a:rPr>
                        <a:t>Bankmedel</a:t>
                      </a:r>
                      <a:r>
                        <a:rPr lang="sv-SE" b="0" dirty="0">
                          <a:solidFill>
                            <a:schemeClr val="tx1"/>
                          </a:solidFill>
                          <a:latin typeface="+mj-lt"/>
                        </a:rPr>
                        <a:t>	</a:t>
                      </a:r>
                      <a:r>
                        <a:rPr lang="sv-SE" b="0" dirty="0" smtClean="0">
                          <a:solidFill>
                            <a:schemeClr val="tx1"/>
                          </a:solidFill>
                          <a:latin typeface="+mj-lt"/>
                        </a:rPr>
                        <a:t>50 000 kr</a:t>
                      </a:r>
                      <a:endParaRPr lang="sv-SE" b="0" dirty="0">
                        <a:solidFill>
                          <a:schemeClr val="tx1"/>
                        </a:solidFill>
                        <a:latin typeface="+mj-lt"/>
                      </a:endParaRPr>
                    </a:p>
                  </a:txBody>
                  <a:tcPr marL="163440" anchor="ctr">
                    <a:solidFill>
                      <a:srgbClr val="009CB3"/>
                    </a:solidFill>
                  </a:tcPr>
                </a:tc>
                <a:tc>
                  <a:txBody>
                    <a:bodyPr/>
                    <a:lstStyle/>
                    <a:p>
                      <a:pPr marL="0" indent="0">
                        <a:tabLst>
                          <a:tab pos="3778250" algn="r"/>
                        </a:tabLst>
                      </a:pPr>
                      <a:endParaRPr lang="sv-SE" b="0" dirty="0">
                        <a:solidFill>
                          <a:schemeClr val="tx1"/>
                        </a:solidFill>
                        <a:latin typeface="+mj-lt"/>
                      </a:endParaRPr>
                    </a:p>
                  </a:txBody>
                  <a:tcPr marL="163440" anchor="ctr">
                    <a:solidFill>
                      <a:schemeClr val="bg1"/>
                    </a:solidFill>
                  </a:tcPr>
                </a:tc>
                <a:tc>
                  <a:txBody>
                    <a:bodyPr/>
                    <a:lstStyle/>
                    <a:p>
                      <a:pPr marL="0" indent="0">
                        <a:tabLst>
                          <a:tab pos="4130675" algn="r"/>
                        </a:tabLst>
                      </a:pPr>
                      <a:r>
                        <a:rPr lang="sv-SE" sz="1800" b="0" kern="1200" dirty="0" smtClean="0">
                          <a:solidFill>
                            <a:schemeClr val="tx1"/>
                          </a:solidFill>
                          <a:latin typeface="+mn-lt"/>
                          <a:ea typeface="+mn-ea"/>
                          <a:cs typeface="+mn-cs"/>
                        </a:rPr>
                        <a:t>Bankmedel	100 000 kr</a:t>
                      </a:r>
                      <a:endParaRPr lang="sv-SE" sz="1800" b="0" kern="1200" dirty="0">
                        <a:solidFill>
                          <a:schemeClr val="tx1"/>
                        </a:solidFill>
                        <a:latin typeface="+mn-lt"/>
                        <a:ea typeface="+mn-ea"/>
                        <a:cs typeface="+mn-cs"/>
                      </a:endParaRPr>
                    </a:p>
                  </a:txBody>
                  <a:tcPr marL="163440" anchor="ctr">
                    <a:solidFill>
                      <a:srgbClr val="009CB3"/>
                    </a:solidFill>
                  </a:tcPr>
                </a:tc>
                <a:extLst>
                  <a:ext uri="{0D108BD9-81ED-4DB2-BD59-A6C34878D82A}">
                    <a16:rowId xmlns:a16="http://schemas.microsoft.com/office/drawing/2014/main" val="2744241937"/>
                  </a:ext>
                </a:extLst>
              </a:tr>
              <a:tr h="453654">
                <a:tc>
                  <a:txBody>
                    <a:bodyPr/>
                    <a:lstStyle/>
                    <a:p>
                      <a:pPr marL="0" indent="0">
                        <a:tabLst>
                          <a:tab pos="4130675" algn="r"/>
                        </a:tabLst>
                      </a:pPr>
                      <a:endParaRPr lang="sv-SE" b="0" dirty="0">
                        <a:solidFill>
                          <a:schemeClr val="tx1"/>
                        </a:solidFill>
                        <a:latin typeface="+mj-lt"/>
                      </a:endParaRPr>
                    </a:p>
                  </a:txBody>
                  <a:tcPr marL="163440" anchor="ctr">
                    <a:solidFill>
                      <a:srgbClr val="A4D8E2"/>
                    </a:solidFill>
                  </a:tcPr>
                </a:tc>
                <a:tc>
                  <a:txBody>
                    <a:bodyPr/>
                    <a:lstStyle/>
                    <a:p>
                      <a:pPr marL="0" indent="0">
                        <a:tabLst>
                          <a:tab pos="3778250" algn="r"/>
                        </a:tabLst>
                      </a:pPr>
                      <a:endParaRPr lang="sv-SE" b="0" dirty="0">
                        <a:latin typeface="+mj-lt"/>
                      </a:endParaRPr>
                    </a:p>
                  </a:txBody>
                  <a:tcPr marL="163440" anchor="ctr">
                    <a:solidFill>
                      <a:schemeClr val="bg1"/>
                    </a:solidFill>
                  </a:tcPr>
                </a:tc>
                <a:tc>
                  <a:txBody>
                    <a:bodyPr/>
                    <a:lstStyle/>
                    <a:p>
                      <a:pPr marL="0" indent="0">
                        <a:tabLst>
                          <a:tab pos="4130675" algn="r"/>
                        </a:tabLst>
                      </a:pPr>
                      <a:r>
                        <a:rPr lang="sv-SE" sz="1800" b="0" kern="1200" dirty="0" smtClean="0">
                          <a:solidFill>
                            <a:schemeClr val="tx1"/>
                          </a:solidFill>
                          <a:latin typeface="+mj-lt"/>
                          <a:ea typeface="+mn-ea"/>
                          <a:cs typeface="+mn-cs"/>
                        </a:rPr>
                        <a:t>Aktier/fonder</a:t>
                      </a:r>
                      <a:r>
                        <a:rPr lang="sv-SE" sz="1800" b="0" kern="1200" dirty="0">
                          <a:solidFill>
                            <a:schemeClr val="tx1"/>
                          </a:solidFill>
                          <a:latin typeface="+mj-lt"/>
                          <a:ea typeface="+mn-ea"/>
                          <a:cs typeface="+mn-cs"/>
                        </a:rPr>
                        <a:t>	</a:t>
                      </a:r>
                      <a:r>
                        <a:rPr lang="sv-SE" sz="1800" b="0" kern="1200" dirty="0" smtClean="0">
                          <a:solidFill>
                            <a:schemeClr val="tx1"/>
                          </a:solidFill>
                          <a:latin typeface="+mj-lt"/>
                          <a:ea typeface="+mn-ea"/>
                          <a:cs typeface="+mn-cs"/>
                        </a:rPr>
                        <a:t>500 000 kr</a:t>
                      </a:r>
                      <a:endParaRPr lang="sv-SE" sz="1800" b="0" kern="1200" dirty="0">
                        <a:solidFill>
                          <a:schemeClr val="tx1"/>
                        </a:solidFill>
                        <a:latin typeface="+mj-lt"/>
                        <a:ea typeface="+mn-ea"/>
                        <a:cs typeface="+mn-cs"/>
                      </a:endParaRPr>
                    </a:p>
                  </a:txBody>
                  <a:tcPr marL="163440" anchor="ctr">
                    <a:solidFill>
                      <a:srgbClr val="A4D8E2"/>
                    </a:solidFill>
                  </a:tcPr>
                </a:tc>
                <a:extLst>
                  <a:ext uri="{0D108BD9-81ED-4DB2-BD59-A6C34878D82A}">
                    <a16:rowId xmlns:a16="http://schemas.microsoft.com/office/drawing/2014/main" val="228942352"/>
                  </a:ext>
                </a:extLst>
              </a:tr>
            </a:tbl>
          </a:graphicData>
        </a:graphic>
      </p:graphicFrame>
      <p:sp>
        <p:nvSpPr>
          <p:cNvPr id="12" name="Rectangle 6"/>
          <p:cNvSpPr>
            <a:spLocks noChangeArrowheads="1"/>
          </p:cNvSpPr>
          <p:nvPr/>
        </p:nvSpPr>
        <p:spPr bwMode="auto">
          <a:xfrm>
            <a:off x="996832" y="3907217"/>
            <a:ext cx="7929089" cy="255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841375">
              <a:spcBef>
                <a:spcPts val="1400"/>
              </a:spcBef>
              <a:buClr>
                <a:schemeClr val="tx1"/>
              </a:buClr>
              <a:buFont typeface="Wingdings" pitchFamily="2" charset="2"/>
              <a:buNone/>
            </a:pPr>
            <a:r>
              <a:rPr kumimoji="1" lang="sv-SE" sz="2000" dirty="0">
                <a:latin typeface="+mj-lt"/>
              </a:rPr>
              <a:t>Svens bodelningslott enligt ÄktB 12:2 = 2 100 000 kr </a:t>
            </a:r>
            <a:r>
              <a:rPr kumimoji="1" lang="sv-SE" sz="2000" dirty="0" smtClean="0">
                <a:latin typeface="+mj-lt"/>
              </a:rPr>
              <a:t>= Svens giftorättsgods</a:t>
            </a:r>
            <a:r>
              <a:rPr kumimoji="1" lang="sv-SE" sz="2000" dirty="0">
                <a:latin typeface="+mj-lt"/>
              </a:rPr>
              <a:t>.</a:t>
            </a:r>
          </a:p>
          <a:p>
            <a:pPr defTabSz="841375">
              <a:spcBef>
                <a:spcPts val="1400"/>
              </a:spcBef>
              <a:buClr>
                <a:schemeClr val="tx1"/>
              </a:buClr>
              <a:buFont typeface="Wingdings" pitchFamily="2" charset="2"/>
              <a:buNone/>
            </a:pPr>
            <a:r>
              <a:rPr kumimoji="1" lang="sv-SE" sz="2000" dirty="0">
                <a:latin typeface="+mj-lt"/>
              </a:rPr>
              <a:t>Svens bodelningslott enligt huvudregeln: hälften av makarnas sammanlagda egendom 3 650 000 = 1 825 000 kr.</a:t>
            </a:r>
          </a:p>
          <a:p>
            <a:pPr defTabSz="841375">
              <a:spcBef>
                <a:spcPts val="1400"/>
              </a:spcBef>
              <a:buClr>
                <a:schemeClr val="tx1"/>
              </a:buClr>
              <a:buFont typeface="Wingdings" pitchFamily="2" charset="2"/>
              <a:buNone/>
            </a:pPr>
            <a:r>
              <a:rPr kumimoji="1" lang="sv-SE" sz="2000" b="1" dirty="0">
                <a:latin typeface="+mj-lt"/>
              </a:rPr>
              <a:t>Sven tjänar 275 000 kr på att välja ÄktB </a:t>
            </a:r>
            <a:r>
              <a:rPr kumimoji="1" lang="sv-SE" sz="2000" b="1" dirty="0" smtClean="0">
                <a:latin typeface="+mj-lt"/>
              </a:rPr>
              <a:t>12:2.</a:t>
            </a:r>
            <a:endParaRPr kumimoji="1" lang="sv-SE" sz="2000" b="1" dirty="0">
              <a:latin typeface="+mj-lt"/>
            </a:endParaRPr>
          </a:p>
        </p:txBody>
      </p:sp>
      <p:grpSp>
        <p:nvGrpSpPr>
          <p:cNvPr id="14" name="Grupp 13"/>
          <p:cNvGrpSpPr/>
          <p:nvPr/>
        </p:nvGrpSpPr>
        <p:grpSpPr>
          <a:xfrm>
            <a:off x="1861766" y="1891817"/>
            <a:ext cx="149578" cy="261351"/>
            <a:chOff x="1835150" y="1916113"/>
            <a:chExt cx="288925" cy="504825"/>
          </a:xfrm>
        </p:grpSpPr>
        <p:sp>
          <p:nvSpPr>
            <p:cNvPr id="15" name="Line 9"/>
            <p:cNvSpPr>
              <a:spLocks noChangeShapeType="1"/>
            </p:cNvSpPr>
            <p:nvPr/>
          </p:nvSpPr>
          <p:spPr bwMode="gray">
            <a:xfrm>
              <a:off x="1979613" y="1916113"/>
              <a:ext cx="0" cy="50482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16" name="Line 10"/>
            <p:cNvSpPr>
              <a:spLocks noChangeShapeType="1"/>
            </p:cNvSpPr>
            <p:nvPr/>
          </p:nvSpPr>
          <p:spPr bwMode="gray">
            <a:xfrm>
              <a:off x="1835150" y="2058879"/>
              <a:ext cx="288925"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grpSp>
    </p:spTree>
    <p:extLst>
      <p:ext uri="{BB962C8B-B14F-4D97-AF65-F5344CB8AC3E}">
        <p14:creationId xmlns:p14="http://schemas.microsoft.com/office/powerpoint/2010/main" val="1401370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ruta 11">
            <a:extLst>
              <a:ext uri="{FF2B5EF4-FFF2-40B4-BE49-F238E27FC236}">
                <a16:creationId xmlns:a16="http://schemas.microsoft.com/office/drawing/2014/main" id="{5D3E9D24-BA58-4F47-BDA9-55F4E97D28B5}"/>
              </a:ext>
            </a:extLst>
          </p:cNvPr>
          <p:cNvSpPr txBox="1"/>
          <p:nvPr/>
        </p:nvSpPr>
        <p:spPr>
          <a:xfrm>
            <a:off x="938571" y="1878808"/>
            <a:ext cx="8074800" cy="1374500"/>
          </a:xfrm>
          <a:prstGeom prst="rect">
            <a:avLst/>
          </a:prstGeom>
          <a:noFill/>
        </p:spPr>
        <p:txBody>
          <a:bodyPr wrap="square" rtlCol="0" anchor="t">
            <a:noAutofit/>
          </a:bodyPr>
          <a:lstStyle/>
          <a:p>
            <a:pPr marL="185738" indent="-185738">
              <a:buFont typeface="Arial" panose="020B0604020202020204" pitchFamily="34" charset="0"/>
              <a:buChar char="•"/>
            </a:pPr>
            <a:r>
              <a:rPr lang="sv-SE" sz="2000" dirty="0">
                <a:latin typeface="+mj-lt"/>
                <a:ea typeface="Arial" charset="0"/>
                <a:cs typeface="Arial" charset="0"/>
              </a:rPr>
              <a:t>Stina har fått en stuga i gåva av sina föräldrar. De har bestämt i gåvobrev att stugan ska vara Stinas enskilda egendom.</a:t>
            </a:r>
          </a:p>
          <a:p>
            <a:pPr marL="185738" indent="-185738">
              <a:buFont typeface="Arial" panose="020B0604020202020204" pitchFamily="34" charset="0"/>
              <a:buChar char="•"/>
            </a:pPr>
            <a:r>
              <a:rPr lang="sv-SE" sz="2000" dirty="0">
                <a:latin typeface="+mj-lt"/>
                <a:ea typeface="Arial" charset="0"/>
                <a:cs typeface="Arial" charset="0"/>
              </a:rPr>
              <a:t>Föräldrarna tror att de har sett till att stugan ”går vidare i släkten” till barnbarnen den dag Stina avlider.</a:t>
            </a:r>
          </a:p>
          <a:p>
            <a:pPr marL="185738" indent="-185738">
              <a:buFont typeface="Arial" panose="020B0604020202020204" pitchFamily="34" charset="0"/>
              <a:buChar char="•"/>
            </a:pPr>
            <a:r>
              <a:rPr lang="sv-SE" sz="2000" dirty="0">
                <a:latin typeface="+mj-lt"/>
                <a:ea typeface="Arial" charset="0"/>
                <a:cs typeface="Arial" charset="0"/>
              </a:rPr>
              <a:t>Stina är gift och hon och maken Sture har två gemensamma barn.</a:t>
            </a:r>
          </a:p>
          <a:p>
            <a:pPr marL="185738" indent="-185738">
              <a:buFont typeface="Arial" panose="020B0604020202020204" pitchFamily="34" charset="0"/>
              <a:buChar char="•"/>
            </a:pPr>
            <a:r>
              <a:rPr lang="sv-SE" sz="2000" dirty="0">
                <a:latin typeface="+mj-lt"/>
                <a:ea typeface="Arial" charset="0"/>
                <a:cs typeface="Arial" charset="0"/>
              </a:rPr>
              <a:t>Stina avlider före Sture. Sture ärver stugan och all annan egendom efter Stina!</a:t>
            </a:r>
          </a:p>
          <a:p>
            <a:pPr marL="185738" indent="-185738">
              <a:buFont typeface="Arial" panose="020B0604020202020204" pitchFamily="34" charset="0"/>
              <a:buChar char="•"/>
            </a:pPr>
            <a:r>
              <a:rPr lang="sv-SE" sz="2000" dirty="0">
                <a:latin typeface="+mj-lt"/>
                <a:ea typeface="Arial" charset="0"/>
                <a:cs typeface="Arial" charset="0"/>
              </a:rPr>
              <a:t>Lösning; om Stina vill att hennes barn och inte Sture ska ärva stugan om hon dör först måste hon skriva testamente</a:t>
            </a:r>
            <a:r>
              <a:rPr lang="sv-SE" sz="2000" dirty="0" smtClean="0">
                <a:latin typeface="+mj-lt"/>
                <a:ea typeface="Arial" charset="0"/>
                <a:cs typeface="Arial" charset="0"/>
              </a:rPr>
              <a:t>.</a:t>
            </a:r>
            <a:endParaRPr lang="sv-SE" sz="2000" dirty="0">
              <a:latin typeface="+mj-lt"/>
              <a:ea typeface="Arial" charset="0"/>
              <a:cs typeface="Arial" charset="0"/>
            </a:endParaRPr>
          </a:p>
        </p:txBody>
      </p:sp>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7193057" cy="643467"/>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Tänk på att makar som ärver varandra även ärver varandras enskilda egendom</a:t>
            </a:r>
          </a:p>
          <a:p>
            <a:endParaRPr lang="sv-SE" sz="2800" b="1" dirty="0">
              <a:latin typeface="Calibri" panose="020F0502020204030204" pitchFamily="34" charset="0"/>
              <a:ea typeface="Arial" charset="0"/>
              <a:cs typeface="Calibri" panose="020F0502020204030204" pitchFamily="34" charset="0"/>
            </a:endParaRP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772063"/>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8" y="6445250"/>
            <a:ext cx="982381"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spTree>
    <p:extLst>
      <p:ext uri="{BB962C8B-B14F-4D97-AF65-F5344CB8AC3E}">
        <p14:creationId xmlns:p14="http://schemas.microsoft.com/office/powerpoint/2010/main" val="411448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 y="0"/>
            <a:ext cx="6108691" cy="6858000"/>
          </a:xfrm>
          <a:prstGeom prst="rect">
            <a:avLst/>
          </a:prstGeom>
        </p:spPr>
      </p:pic>
      <p:sp>
        <p:nvSpPr>
          <p:cNvPr id="14" name="textruta 13"/>
          <p:cNvSpPr txBox="1"/>
          <p:nvPr/>
        </p:nvSpPr>
        <p:spPr>
          <a:xfrm>
            <a:off x="7079868" y="1305201"/>
            <a:ext cx="3960666" cy="497356"/>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Bröstarvingar och arvet</a:t>
            </a:r>
          </a:p>
          <a:p>
            <a:endParaRPr lang="sv-SE" sz="2800" b="1" dirty="0">
              <a:latin typeface="Calibri" panose="020F0502020204030204" pitchFamily="34" charset="0"/>
              <a:ea typeface="Arial" charset="0"/>
              <a:cs typeface="Calibri" panose="020F0502020204030204" pitchFamily="34" charset="0"/>
            </a:endParaRPr>
          </a:p>
        </p:txBody>
      </p:sp>
      <p:sp>
        <p:nvSpPr>
          <p:cNvPr id="15" name="textruta 14"/>
          <p:cNvSpPr txBox="1"/>
          <p:nvPr/>
        </p:nvSpPr>
        <p:spPr>
          <a:xfrm>
            <a:off x="6855841" y="1897471"/>
            <a:ext cx="4569805" cy="2119371"/>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Arvslott – vad bröstarvingen har rätt att </a:t>
            </a:r>
            <a:r>
              <a:rPr lang="sv-SE" sz="2000" dirty="0" smtClean="0">
                <a:latin typeface="+mj-lt"/>
                <a:ea typeface="Arial" charset="0"/>
                <a:cs typeface="Arial" charset="0"/>
              </a:rPr>
              <a:t>	ärva </a:t>
            </a:r>
            <a:r>
              <a:rPr lang="sv-SE" sz="2000" dirty="0">
                <a:latin typeface="+mj-lt"/>
                <a:ea typeface="Arial" charset="0"/>
                <a:cs typeface="Arial" charset="0"/>
              </a:rPr>
              <a:t>om föräldern INTE har skrivit något </a:t>
            </a:r>
            <a:r>
              <a:rPr lang="sv-SE" sz="2000" dirty="0" smtClean="0">
                <a:latin typeface="+mj-lt"/>
                <a:ea typeface="Arial" charset="0"/>
                <a:cs typeface="Arial" charset="0"/>
              </a:rPr>
              <a:t>	testamente</a:t>
            </a:r>
            <a:r>
              <a:rPr lang="sv-SE" sz="2000" dirty="0">
                <a:latin typeface="+mj-lt"/>
                <a:ea typeface="Arial" charset="0"/>
                <a:cs typeface="Arial" charset="0"/>
              </a:rPr>
              <a:t>.</a:t>
            </a:r>
          </a:p>
          <a:p>
            <a:pPr>
              <a:tabLst>
                <a:tab pos="214313" algn="l"/>
              </a:tabLst>
            </a:pPr>
            <a:r>
              <a:rPr lang="sv-SE" sz="2000" dirty="0" smtClean="0">
                <a:latin typeface="+mj-lt"/>
                <a:ea typeface="Arial" charset="0"/>
                <a:cs typeface="Arial" charset="0"/>
              </a:rPr>
              <a:t>• Laglott </a:t>
            </a:r>
            <a:r>
              <a:rPr lang="sv-SE" sz="2000" dirty="0">
                <a:latin typeface="+mj-lt"/>
                <a:ea typeface="Arial" charset="0"/>
                <a:cs typeface="Arial" charset="0"/>
              </a:rPr>
              <a:t>– hälften av arvslotten och vad </a:t>
            </a:r>
            <a:r>
              <a:rPr lang="sv-SE" sz="2000" dirty="0" smtClean="0">
                <a:latin typeface="+mj-lt"/>
                <a:ea typeface="Arial" charset="0"/>
                <a:cs typeface="Arial" charset="0"/>
              </a:rPr>
              <a:t>	bröstarvingen </a:t>
            </a:r>
            <a:r>
              <a:rPr lang="sv-SE" sz="2000" dirty="0">
                <a:latin typeface="+mj-lt"/>
                <a:ea typeface="Arial" charset="0"/>
                <a:cs typeface="Arial" charset="0"/>
              </a:rPr>
              <a:t>har rätt att få även om de </a:t>
            </a:r>
            <a:r>
              <a:rPr lang="sv-SE" sz="2000" dirty="0" smtClean="0">
                <a:latin typeface="+mj-lt"/>
                <a:ea typeface="Arial" charset="0"/>
                <a:cs typeface="Arial" charset="0"/>
              </a:rPr>
              <a:t>	skulle </a:t>
            </a:r>
            <a:r>
              <a:rPr lang="sv-SE" sz="2000" dirty="0">
                <a:latin typeface="+mj-lt"/>
                <a:ea typeface="Arial" charset="0"/>
                <a:cs typeface="Arial" charset="0"/>
              </a:rPr>
              <a:t>finnas testamente till förmån för </a:t>
            </a:r>
            <a:r>
              <a:rPr lang="sv-SE" sz="2000" dirty="0" smtClean="0">
                <a:latin typeface="+mj-lt"/>
                <a:ea typeface="Arial" charset="0"/>
                <a:cs typeface="Arial" charset="0"/>
              </a:rPr>
              <a:t>	någon </a:t>
            </a:r>
            <a:r>
              <a:rPr lang="sv-SE" sz="2000" dirty="0">
                <a:latin typeface="+mj-lt"/>
                <a:ea typeface="Arial" charset="0"/>
                <a:cs typeface="Arial" charset="0"/>
              </a:rPr>
              <a:t>annan.</a:t>
            </a: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Förskott </a:t>
            </a:r>
            <a:r>
              <a:rPr lang="sv-SE" sz="2000" dirty="0">
                <a:latin typeface="+mj-lt"/>
                <a:ea typeface="Arial" charset="0"/>
                <a:cs typeface="Arial" charset="0"/>
              </a:rPr>
              <a:t>på arv – får barn en gåva från </a:t>
            </a:r>
            <a:r>
              <a:rPr lang="sv-SE" sz="2000" dirty="0" smtClean="0">
                <a:latin typeface="+mj-lt"/>
                <a:ea typeface="Arial" charset="0"/>
                <a:cs typeface="Arial" charset="0"/>
              </a:rPr>
              <a:t>	förälder </a:t>
            </a:r>
            <a:r>
              <a:rPr lang="sv-SE" sz="2000" dirty="0">
                <a:latin typeface="+mj-lt"/>
                <a:ea typeface="Arial" charset="0"/>
                <a:cs typeface="Arial" charset="0"/>
              </a:rPr>
              <a:t>är den automatiskt förskott på </a:t>
            </a:r>
            <a:r>
              <a:rPr lang="sv-SE" sz="2000" dirty="0" smtClean="0">
                <a:latin typeface="+mj-lt"/>
                <a:ea typeface="Arial" charset="0"/>
                <a:cs typeface="Arial" charset="0"/>
              </a:rPr>
              <a:t>	arv </a:t>
            </a:r>
            <a:r>
              <a:rPr lang="sv-SE" sz="2000" dirty="0">
                <a:latin typeface="+mj-lt"/>
                <a:ea typeface="Arial" charset="0"/>
                <a:cs typeface="Arial" charset="0"/>
              </a:rPr>
              <a:t>om inget annat sägs</a:t>
            </a:r>
            <a:r>
              <a:rPr lang="sv-SE" sz="2000" dirty="0" smtClean="0">
                <a:latin typeface="+mj-lt"/>
                <a:ea typeface="Arial" charset="0"/>
                <a:cs typeface="Arial" charset="0"/>
              </a:rPr>
              <a:t>.</a:t>
            </a:r>
            <a:endParaRPr lang="sv-SE" sz="2000" dirty="0">
              <a:latin typeface="+mj-lt"/>
              <a:ea typeface="Arial" charset="0"/>
              <a:cs typeface="Arial" charset="0"/>
            </a:endParaRP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8" y="6445250"/>
            <a:ext cx="982381"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ea typeface="Arial" charset="0"/>
                <a:cs typeface="Arial" charset="0"/>
              </a:rPr>
              <a:t>VARDAGSJURIDIK</a:t>
            </a:r>
          </a:p>
        </p:txBody>
      </p:sp>
    </p:spTree>
    <p:extLst>
      <p:ext uri="{BB962C8B-B14F-4D97-AF65-F5344CB8AC3E}">
        <p14:creationId xmlns:p14="http://schemas.microsoft.com/office/powerpoint/2010/main" val="4626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854" y="14622"/>
            <a:ext cx="6082145" cy="6828756"/>
          </a:xfrm>
          <a:prstGeom prst="rect">
            <a:avLst/>
          </a:prstGeom>
        </p:spPr>
      </p:pic>
      <p:sp>
        <p:nvSpPr>
          <p:cNvPr id="5" name="textruta 4"/>
          <p:cNvSpPr txBox="1"/>
          <p:nvPr/>
        </p:nvSpPr>
        <p:spPr>
          <a:xfrm>
            <a:off x="938572" y="993417"/>
            <a:ext cx="4259964" cy="519289"/>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Vem behöver </a:t>
            </a:r>
            <a:r>
              <a:rPr lang="sv-SE" sz="2800" b="1" dirty="0" smtClean="0">
                <a:latin typeface="Calibri" panose="020F0502020204030204" pitchFamily="34" charset="0"/>
                <a:ea typeface="Arial" charset="0"/>
                <a:cs typeface="Calibri" panose="020F0502020204030204" pitchFamily="34" charset="0"/>
              </a:rPr>
              <a:t>testamente </a:t>
            </a:r>
            <a:r>
              <a:rPr lang="sv-SE" sz="2800" b="1" dirty="0">
                <a:latin typeface="Calibri" panose="020F0502020204030204" pitchFamily="34" charset="0"/>
                <a:ea typeface="Arial" charset="0"/>
                <a:cs typeface="Calibri" panose="020F0502020204030204" pitchFamily="34" charset="0"/>
              </a:rPr>
              <a:t>och vem </a:t>
            </a:r>
            <a:r>
              <a:rPr lang="sv-SE" sz="2800" b="1" dirty="0" smtClean="0">
                <a:latin typeface="Calibri" panose="020F0502020204030204" pitchFamily="34" charset="0"/>
                <a:ea typeface="Arial" charset="0"/>
                <a:cs typeface="Calibri" panose="020F0502020204030204" pitchFamily="34" charset="0"/>
              </a:rPr>
              <a:t>ska </a:t>
            </a:r>
            <a:r>
              <a:rPr lang="sv-SE" sz="2800" b="1" dirty="0">
                <a:latin typeface="Calibri" panose="020F0502020204030204" pitchFamily="34" charset="0"/>
                <a:ea typeface="Arial" charset="0"/>
                <a:cs typeface="Calibri" panose="020F0502020204030204" pitchFamily="34" charset="0"/>
              </a:rPr>
              <a:t>skyddas – partnern eller barnen?</a:t>
            </a:r>
          </a:p>
          <a:p>
            <a:endParaRPr lang="sv-SE" sz="2800" b="1" dirty="0">
              <a:latin typeface="Calibri" panose="020F0502020204030204" pitchFamily="34" charset="0"/>
              <a:ea typeface="Arial" charset="0"/>
              <a:cs typeface="Calibri" panose="020F0502020204030204" pitchFamily="34" charset="0"/>
            </a:endParaRPr>
          </a:p>
        </p:txBody>
      </p:sp>
      <p:sp>
        <p:nvSpPr>
          <p:cNvPr id="6" name="textruta 5"/>
          <p:cNvSpPr txBox="1"/>
          <p:nvPr/>
        </p:nvSpPr>
        <p:spPr>
          <a:xfrm>
            <a:off x="938572" y="2209800"/>
            <a:ext cx="4259964" cy="2163532"/>
          </a:xfrm>
          <a:prstGeom prst="rect">
            <a:avLst/>
          </a:prstGeom>
          <a:noFill/>
        </p:spPr>
        <p:txBody>
          <a:bodyPr wrap="square" rtlCol="0" anchor="t">
            <a:noAutofit/>
          </a:bodyPr>
          <a:lstStyle/>
          <a:p>
            <a:pPr>
              <a:lnSpc>
                <a:spcPts val="3000"/>
              </a:lnSpc>
            </a:pPr>
            <a:endParaRPr lang="sv-SE" sz="2000" dirty="0">
              <a:latin typeface="+mj-lt"/>
              <a:ea typeface="Arial" charset="0"/>
              <a:cs typeface="Arial" charset="0"/>
            </a:endParaRPr>
          </a:p>
        </p:txBody>
      </p:sp>
      <p:pic>
        <p:nvPicPr>
          <p:cNvPr id="11" name="Bildobjekt 10">
            <a:extLst>
              <a:ext uri="{FF2B5EF4-FFF2-40B4-BE49-F238E27FC236}">
                <a16:creationId xmlns:a16="http://schemas.microsoft.com/office/drawing/2014/main" id="{3DC08532-9857-2D48-B9B2-DC6CDA550FA3}"/>
              </a:ext>
            </a:extLst>
          </p:cNvPr>
          <p:cNvPicPr>
            <a:picLocks noChangeAspect="1"/>
          </p:cNvPicPr>
          <p:nvPr/>
        </p:nvPicPr>
        <p:blipFill>
          <a:blip r:embed="rId4"/>
          <a:stretch>
            <a:fillRect/>
          </a:stretch>
        </p:blipFill>
        <p:spPr>
          <a:xfrm>
            <a:off x="263374" y="6036660"/>
            <a:ext cx="381668" cy="579237"/>
          </a:xfrm>
          <a:prstGeom prst="rect">
            <a:avLst/>
          </a:prstGeom>
        </p:spPr>
      </p:pic>
      <p:cxnSp>
        <p:nvCxnSpPr>
          <p:cNvPr id="12" name="Rak 11">
            <a:extLst>
              <a:ext uri="{FF2B5EF4-FFF2-40B4-BE49-F238E27FC236}">
                <a16:creationId xmlns:a16="http://schemas.microsoft.com/office/drawing/2014/main" id="{F34A2855-6C16-3744-9D37-D97FB96E8D31}"/>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65FD3AAE-361E-6E4F-A117-AE0CBB7FAAA4}"/>
              </a:ext>
            </a:extLst>
          </p:cNvPr>
          <p:cNvSpPr txBox="1"/>
          <p:nvPr/>
        </p:nvSpPr>
        <p:spPr>
          <a:xfrm>
            <a:off x="846419" y="6445250"/>
            <a:ext cx="971092"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sp>
        <p:nvSpPr>
          <p:cNvPr id="9" name="textruta 8"/>
          <p:cNvSpPr txBox="1"/>
          <p:nvPr/>
        </p:nvSpPr>
        <p:spPr>
          <a:xfrm>
            <a:off x="780876" y="2407022"/>
            <a:ext cx="4873319" cy="2119371"/>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Särkullbarn</a:t>
            </a: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Enskild </a:t>
            </a:r>
            <a:r>
              <a:rPr lang="sv-SE" sz="2000" dirty="0">
                <a:latin typeface="+mj-lt"/>
                <a:ea typeface="Arial" charset="0"/>
                <a:cs typeface="Arial" charset="0"/>
              </a:rPr>
              <a:t>egendom för </a:t>
            </a:r>
            <a:r>
              <a:rPr lang="sv-SE" sz="2000" dirty="0" smtClean="0">
                <a:latin typeface="+mj-lt"/>
                <a:ea typeface="Arial" charset="0"/>
                <a:cs typeface="Arial" charset="0"/>
              </a:rPr>
              <a:t>barnen</a:t>
            </a:r>
            <a:endParaRPr lang="sv-SE" sz="2000" dirty="0">
              <a:latin typeface="+mj-lt"/>
              <a:ea typeface="Arial" charset="0"/>
              <a:cs typeface="Arial" charset="0"/>
            </a:endParaRP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Sambor </a:t>
            </a:r>
            <a:endParaRPr lang="sv-SE" sz="2000" dirty="0">
              <a:latin typeface="+mj-lt"/>
              <a:ea typeface="Arial" charset="0"/>
              <a:cs typeface="Arial" charset="0"/>
            </a:endParaRP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Syskon/syskonbarn</a:t>
            </a:r>
            <a:endParaRPr lang="sv-SE" sz="2000" dirty="0">
              <a:latin typeface="+mj-lt"/>
              <a:ea typeface="Arial" charset="0"/>
              <a:cs typeface="Arial" charset="0"/>
            </a:endParaRPr>
          </a:p>
        </p:txBody>
      </p:sp>
    </p:spTree>
    <p:extLst>
      <p:ext uri="{BB962C8B-B14F-4D97-AF65-F5344CB8AC3E}">
        <p14:creationId xmlns:p14="http://schemas.microsoft.com/office/powerpoint/2010/main" val="53116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14" y="0"/>
            <a:ext cx="6108822" cy="6858000"/>
          </a:xfrm>
          <a:prstGeom prst="rect">
            <a:avLst/>
          </a:prstGeom>
        </p:spPr>
      </p:pic>
      <p:sp>
        <p:nvSpPr>
          <p:cNvPr id="14" name="textruta 13"/>
          <p:cNvSpPr txBox="1"/>
          <p:nvPr/>
        </p:nvSpPr>
        <p:spPr>
          <a:xfrm>
            <a:off x="7079868" y="1305201"/>
            <a:ext cx="3960666" cy="497356"/>
          </a:xfrm>
          <a:prstGeom prst="rect">
            <a:avLst/>
          </a:prstGeom>
          <a:noFill/>
        </p:spPr>
        <p:txBody>
          <a:bodyPr wrap="square" rtlCol="0" anchor="t">
            <a:noAutofit/>
          </a:bodyPr>
          <a:lstStyle/>
          <a:p>
            <a:r>
              <a:rPr lang="sv-SE" sz="2800" b="1" dirty="0" smtClean="0">
                <a:latin typeface="Calibri" panose="020F0502020204030204" pitchFamily="34" charset="0"/>
                <a:ea typeface="Arial" charset="0"/>
                <a:cs typeface="Calibri" panose="020F0502020204030204" pitchFamily="34" charset="0"/>
              </a:rPr>
              <a:t>Sambolagen är lurig</a:t>
            </a:r>
            <a:endParaRPr lang="sv-SE" sz="2800" b="1" dirty="0">
              <a:latin typeface="Calibri" panose="020F0502020204030204" pitchFamily="34" charset="0"/>
              <a:ea typeface="Arial" charset="0"/>
              <a:cs typeface="Calibri" panose="020F0502020204030204" pitchFamily="34" charset="0"/>
            </a:endParaRPr>
          </a:p>
          <a:p>
            <a:endParaRPr lang="sv-SE" sz="2800" b="1" dirty="0">
              <a:latin typeface="Calibri" panose="020F0502020204030204" pitchFamily="34" charset="0"/>
              <a:ea typeface="Arial" charset="0"/>
              <a:cs typeface="Calibri" panose="020F0502020204030204" pitchFamily="34" charset="0"/>
            </a:endParaRPr>
          </a:p>
        </p:txBody>
      </p:sp>
      <p:sp>
        <p:nvSpPr>
          <p:cNvPr id="15" name="textruta 14"/>
          <p:cNvSpPr txBox="1"/>
          <p:nvPr/>
        </p:nvSpPr>
        <p:spPr>
          <a:xfrm>
            <a:off x="6929731" y="1834854"/>
            <a:ext cx="4569805" cy="2119371"/>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Gemensam </a:t>
            </a:r>
            <a:r>
              <a:rPr lang="sv-SE" sz="2000" dirty="0" smtClean="0">
                <a:latin typeface="+mj-lt"/>
                <a:ea typeface="Arial" charset="0"/>
                <a:cs typeface="Arial" charset="0"/>
              </a:rPr>
              <a:t>bostad</a:t>
            </a:r>
            <a:endParaRPr lang="sv-SE" sz="2000" dirty="0">
              <a:latin typeface="+mj-lt"/>
              <a:ea typeface="Arial" charset="0"/>
              <a:cs typeface="Arial" charset="0"/>
            </a:endParaRPr>
          </a:p>
          <a:p>
            <a:pPr>
              <a:tabLst>
                <a:tab pos="214313" algn="l"/>
              </a:tabLst>
            </a:pPr>
            <a:r>
              <a:rPr lang="sv-SE" sz="2000" dirty="0">
                <a:ea typeface="Arial" charset="0"/>
                <a:cs typeface="Arial" charset="0"/>
              </a:rPr>
              <a:t>• </a:t>
            </a:r>
            <a:r>
              <a:rPr lang="sv-SE" sz="2000" dirty="0" smtClean="0">
                <a:latin typeface="+mj-lt"/>
                <a:ea typeface="Arial" charset="0"/>
                <a:cs typeface="Arial" charset="0"/>
              </a:rPr>
              <a:t>Gemensamt bohag</a:t>
            </a:r>
            <a:endParaRPr lang="sv-SE" sz="2000" dirty="0">
              <a:latin typeface="+mj-lt"/>
              <a:ea typeface="Arial" charset="0"/>
              <a:cs typeface="Arial" charset="0"/>
            </a:endParaRPr>
          </a:p>
          <a:p>
            <a:pPr>
              <a:tabLst>
                <a:tab pos="214313" algn="l"/>
              </a:tabLst>
            </a:pPr>
            <a:r>
              <a:rPr lang="sv-SE" sz="2000" dirty="0">
                <a:ea typeface="Arial" charset="0"/>
                <a:cs typeface="Arial" charset="0"/>
              </a:rPr>
              <a:t>• </a:t>
            </a:r>
            <a:r>
              <a:rPr lang="sv-SE" sz="2000" dirty="0" smtClean="0">
                <a:latin typeface="+mj-lt"/>
                <a:ea typeface="Arial" charset="0"/>
                <a:cs typeface="Arial" charset="0"/>
              </a:rPr>
              <a:t>Anskaffat </a:t>
            </a:r>
            <a:r>
              <a:rPr lang="sv-SE" sz="2000" dirty="0">
                <a:latin typeface="+mj-lt"/>
                <a:ea typeface="Arial" charset="0"/>
                <a:cs typeface="Arial" charset="0"/>
              </a:rPr>
              <a:t>för gemensamt </a:t>
            </a:r>
            <a:r>
              <a:rPr lang="sv-SE" sz="2000" dirty="0" smtClean="0">
                <a:latin typeface="+mj-lt"/>
                <a:ea typeface="Arial" charset="0"/>
                <a:cs typeface="Arial" charset="0"/>
              </a:rPr>
              <a:t>behov</a:t>
            </a:r>
            <a:endParaRPr lang="sv-SE" sz="2000" dirty="0">
              <a:latin typeface="+mj-lt"/>
              <a:ea typeface="Arial" charset="0"/>
              <a:cs typeface="Arial" charset="0"/>
            </a:endParaRPr>
          </a:p>
          <a:p>
            <a:pPr>
              <a:tabLst>
                <a:tab pos="214313" algn="l"/>
              </a:tabLst>
            </a:pPr>
            <a:r>
              <a:rPr lang="sv-SE" sz="2000" dirty="0">
                <a:ea typeface="Arial" charset="0"/>
                <a:cs typeface="Arial" charset="0"/>
              </a:rPr>
              <a:t>• </a:t>
            </a:r>
            <a:r>
              <a:rPr lang="sv-SE" sz="2000" dirty="0" smtClean="0">
                <a:latin typeface="+mj-lt"/>
                <a:ea typeface="Arial" charset="0"/>
                <a:cs typeface="Arial" charset="0"/>
              </a:rPr>
              <a:t>Ingen arvsrätt</a:t>
            </a:r>
            <a:endParaRPr lang="sv-SE" sz="2000" dirty="0">
              <a:latin typeface="+mj-lt"/>
              <a:ea typeface="Arial" charset="0"/>
              <a:cs typeface="Arial" charset="0"/>
            </a:endParaRPr>
          </a:p>
          <a:p>
            <a:pPr>
              <a:tabLst>
                <a:tab pos="214313" algn="l"/>
              </a:tabLst>
            </a:pPr>
            <a:r>
              <a:rPr lang="sv-SE" sz="2000" dirty="0">
                <a:ea typeface="Arial" charset="0"/>
                <a:cs typeface="Arial" charset="0"/>
              </a:rPr>
              <a:t>• </a:t>
            </a:r>
            <a:r>
              <a:rPr lang="sv-SE" sz="2000" dirty="0" smtClean="0">
                <a:latin typeface="+mj-lt"/>
                <a:ea typeface="Arial" charset="0"/>
                <a:cs typeface="Arial" charset="0"/>
              </a:rPr>
              <a:t>Bodelning</a:t>
            </a:r>
            <a:endParaRPr lang="sv-SE" sz="2000" dirty="0">
              <a:latin typeface="+mj-lt"/>
              <a:ea typeface="Arial" charset="0"/>
              <a:cs typeface="Arial" charset="0"/>
            </a:endParaRPr>
          </a:p>
          <a:p>
            <a:pPr>
              <a:tabLst>
                <a:tab pos="214313" algn="l"/>
              </a:tabLst>
            </a:pPr>
            <a:r>
              <a:rPr lang="sv-SE" sz="2000" dirty="0">
                <a:ea typeface="Arial" charset="0"/>
                <a:cs typeface="Arial" charset="0"/>
              </a:rPr>
              <a:t>• </a:t>
            </a:r>
            <a:r>
              <a:rPr lang="sv-SE" sz="2000" dirty="0" smtClean="0">
                <a:latin typeface="+mj-lt"/>
                <a:ea typeface="Arial" charset="0"/>
                <a:cs typeface="Arial" charset="0"/>
              </a:rPr>
              <a:t>Basbeloppsregeln</a:t>
            </a:r>
            <a:endParaRPr lang="sv-SE" sz="2000" dirty="0">
              <a:latin typeface="+mj-lt"/>
              <a:ea typeface="Arial" charset="0"/>
              <a:cs typeface="Arial" charset="0"/>
            </a:endParaRP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8" y="6445250"/>
            <a:ext cx="982381"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ea typeface="Arial" charset="0"/>
                <a:cs typeface="Arial" charset="0"/>
              </a:rPr>
              <a:t>VARDAGSJURIDIK</a:t>
            </a:r>
          </a:p>
        </p:txBody>
      </p:sp>
    </p:spTree>
    <p:extLst>
      <p:ext uri="{BB962C8B-B14F-4D97-AF65-F5344CB8AC3E}">
        <p14:creationId xmlns:p14="http://schemas.microsoft.com/office/powerpoint/2010/main" val="105461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7193057" cy="643467"/>
          </a:xfrm>
          <a:prstGeom prst="rect">
            <a:avLst/>
          </a:prstGeom>
          <a:noFill/>
        </p:spPr>
        <p:txBody>
          <a:bodyPr wrap="square" rtlCol="0" anchor="t">
            <a:noAutofit/>
          </a:bodyPr>
          <a:lstStyle/>
          <a:p>
            <a:r>
              <a:rPr lang="sv-SE" sz="2800" b="1" dirty="0" smtClean="0">
                <a:latin typeface="Calibri" panose="020F0502020204030204" pitchFamily="34" charset="0"/>
                <a:ea typeface="Arial" charset="0"/>
                <a:cs typeface="Calibri" panose="020F0502020204030204" pitchFamily="34" charset="0"/>
              </a:rPr>
              <a:t>Bodelning enligt sambolagen</a:t>
            </a:r>
            <a:endParaRPr lang="sv-SE" sz="2800" b="1" dirty="0">
              <a:latin typeface="Calibri" panose="020F0502020204030204" pitchFamily="34" charset="0"/>
              <a:ea typeface="Arial" charset="0"/>
              <a:cs typeface="Calibri" panose="020F0502020204030204" pitchFamily="34" charset="0"/>
            </a:endParaRPr>
          </a:p>
          <a:p>
            <a:endParaRPr lang="sv-SE" sz="2800" b="1" dirty="0">
              <a:latin typeface="Calibri" panose="020F0502020204030204" pitchFamily="34" charset="0"/>
              <a:ea typeface="Arial" charset="0"/>
              <a:cs typeface="Calibri" panose="020F0502020204030204" pitchFamily="34" charset="0"/>
            </a:endParaRP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412835"/>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8" y="6445250"/>
            <a:ext cx="982381"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graphicFrame>
        <p:nvGraphicFramePr>
          <p:cNvPr id="8" name="Tabell 7">
            <a:extLst>
              <a:ext uri="{FF2B5EF4-FFF2-40B4-BE49-F238E27FC236}">
                <a16:creationId xmlns:a16="http://schemas.microsoft.com/office/drawing/2014/main" id="{5C5866D2-9DCE-A445-88CD-1DCE7E75083F}"/>
              </a:ext>
            </a:extLst>
          </p:cNvPr>
          <p:cNvGraphicFramePr>
            <a:graphicFrameLocks noGrp="1"/>
          </p:cNvGraphicFramePr>
          <p:nvPr>
            <p:extLst>
              <p:ext uri="{D42A27DB-BD31-4B8C-83A1-F6EECF244321}">
                <p14:modId xmlns:p14="http://schemas.microsoft.com/office/powerpoint/2010/main" val="1359406081"/>
              </p:ext>
            </p:extLst>
          </p:nvPr>
        </p:nvGraphicFramePr>
        <p:xfrm>
          <a:off x="1029853" y="1863015"/>
          <a:ext cx="10120747" cy="1814616"/>
        </p:xfrm>
        <a:graphic>
          <a:graphicData uri="http://schemas.openxmlformats.org/drawingml/2006/table">
            <a:tbl>
              <a:tblPr firstCol="1" lastCol="1" bandRow="1">
                <a:tableStyleId>{5C22544A-7EE6-4342-B048-85BDC9FD1C3A}</a:tableStyleId>
              </a:tblPr>
              <a:tblGrid>
                <a:gridCol w="4416867">
                  <a:extLst>
                    <a:ext uri="{9D8B030D-6E8A-4147-A177-3AD203B41FA5}">
                      <a16:colId xmlns:a16="http://schemas.microsoft.com/office/drawing/2014/main" val="3405644152"/>
                    </a:ext>
                  </a:extLst>
                </a:gridCol>
                <a:gridCol w="1261440">
                  <a:extLst>
                    <a:ext uri="{9D8B030D-6E8A-4147-A177-3AD203B41FA5}">
                      <a16:colId xmlns:a16="http://schemas.microsoft.com/office/drawing/2014/main" val="2517443855"/>
                    </a:ext>
                  </a:extLst>
                </a:gridCol>
                <a:gridCol w="4442440">
                  <a:extLst>
                    <a:ext uri="{9D8B030D-6E8A-4147-A177-3AD203B41FA5}">
                      <a16:colId xmlns:a16="http://schemas.microsoft.com/office/drawing/2014/main" val="3068710800"/>
                    </a:ext>
                  </a:extLst>
                </a:gridCol>
              </a:tblGrid>
              <a:tr h="453654">
                <a:tc>
                  <a:txBody>
                    <a:bodyPr/>
                    <a:lstStyle/>
                    <a:p>
                      <a:pPr marL="0" indent="0">
                        <a:tabLst>
                          <a:tab pos="4130675" algn="r"/>
                        </a:tabLst>
                      </a:pPr>
                      <a:r>
                        <a:rPr lang="sv-SE" sz="2000" b="1" dirty="0" smtClean="0">
                          <a:latin typeface="+mj-lt"/>
                        </a:rPr>
                        <a:t>STINA </a:t>
                      </a:r>
                      <a:endParaRPr lang="sv-SE" sz="2000" b="1" dirty="0">
                        <a:latin typeface="+mj-lt"/>
                      </a:endParaRPr>
                    </a:p>
                  </a:txBody>
                  <a:tcPr marL="163440" anchor="ctr">
                    <a:solidFill>
                      <a:srgbClr val="009CB3"/>
                    </a:solidFill>
                  </a:tcPr>
                </a:tc>
                <a:tc>
                  <a:txBody>
                    <a:bodyPr/>
                    <a:lstStyle/>
                    <a:p>
                      <a:pPr marL="0" indent="0">
                        <a:tabLst>
                          <a:tab pos="3778250" algn="r"/>
                        </a:tabLst>
                      </a:pPr>
                      <a:endParaRPr lang="sv-SE" sz="2000" b="0" dirty="0">
                        <a:latin typeface="+mj-lt"/>
                      </a:endParaRPr>
                    </a:p>
                  </a:txBody>
                  <a:tcPr marL="163440" anchor="ctr">
                    <a:solidFill>
                      <a:schemeClr val="bg1"/>
                    </a:solidFill>
                  </a:tcPr>
                </a:tc>
                <a:tc>
                  <a:txBody>
                    <a:bodyPr/>
                    <a:lstStyle/>
                    <a:p>
                      <a:pPr marL="0" indent="0">
                        <a:tabLst>
                          <a:tab pos="4130675" algn="r"/>
                        </a:tabLst>
                      </a:pPr>
                      <a:r>
                        <a:rPr lang="sv-SE" sz="2000" b="1" kern="1200" dirty="0" smtClean="0">
                          <a:solidFill>
                            <a:schemeClr val="lt1"/>
                          </a:solidFill>
                          <a:latin typeface="+mj-lt"/>
                          <a:ea typeface="+mn-ea"/>
                          <a:cs typeface="+mn-cs"/>
                        </a:rPr>
                        <a:t>PETER</a:t>
                      </a:r>
                      <a:endParaRPr lang="sv-SE" sz="2000" b="1" kern="1200" dirty="0">
                        <a:solidFill>
                          <a:schemeClr val="lt1"/>
                        </a:solidFill>
                        <a:latin typeface="+mj-lt"/>
                        <a:ea typeface="+mn-ea"/>
                        <a:cs typeface="+mn-cs"/>
                      </a:endParaRPr>
                    </a:p>
                  </a:txBody>
                  <a:tcPr marL="163440" anchor="ctr">
                    <a:solidFill>
                      <a:srgbClr val="009CB3"/>
                    </a:solidFill>
                  </a:tcPr>
                </a:tc>
                <a:extLst>
                  <a:ext uri="{0D108BD9-81ED-4DB2-BD59-A6C34878D82A}">
                    <a16:rowId xmlns:a16="http://schemas.microsoft.com/office/drawing/2014/main" val="3884769606"/>
                  </a:ext>
                </a:extLst>
              </a:tr>
              <a:tr h="453654">
                <a:tc>
                  <a:txBody>
                    <a:bodyPr/>
                    <a:lstStyle/>
                    <a:p>
                      <a:pPr marL="0" indent="0">
                        <a:tabLst>
                          <a:tab pos="4130675" algn="r"/>
                        </a:tabLst>
                      </a:pPr>
                      <a:r>
                        <a:rPr lang="sv-SE" sz="2000" b="0" dirty="0" smtClean="0">
                          <a:solidFill>
                            <a:schemeClr val="tx1"/>
                          </a:solidFill>
                          <a:latin typeface="+mj-lt"/>
                        </a:rPr>
                        <a:t>Villa</a:t>
                      </a:r>
                      <a:r>
                        <a:rPr lang="sv-SE" sz="2000" b="0" dirty="0">
                          <a:solidFill>
                            <a:schemeClr val="tx1"/>
                          </a:solidFill>
                          <a:latin typeface="+mj-lt"/>
                        </a:rPr>
                        <a:t>	</a:t>
                      </a:r>
                      <a:r>
                        <a:rPr lang="sv-SE" sz="2000" b="0" dirty="0" smtClean="0">
                          <a:solidFill>
                            <a:schemeClr val="tx1"/>
                          </a:solidFill>
                          <a:latin typeface="+mj-lt"/>
                        </a:rPr>
                        <a:t>2 000 000 kr</a:t>
                      </a:r>
                      <a:endParaRPr lang="sv-SE" sz="2000" b="0" dirty="0">
                        <a:solidFill>
                          <a:schemeClr val="tx1"/>
                        </a:solidFill>
                        <a:latin typeface="+mj-lt"/>
                      </a:endParaRPr>
                    </a:p>
                  </a:txBody>
                  <a:tcPr marL="163440" anchor="ctr">
                    <a:solidFill>
                      <a:srgbClr val="A4D8E2"/>
                    </a:solidFill>
                  </a:tcPr>
                </a:tc>
                <a:tc>
                  <a:txBody>
                    <a:bodyPr/>
                    <a:lstStyle/>
                    <a:p>
                      <a:pPr marL="0" indent="0">
                        <a:tabLst>
                          <a:tab pos="3778250" algn="r"/>
                        </a:tabLst>
                      </a:pPr>
                      <a:endParaRPr lang="sv-SE" sz="2000" b="0" dirty="0">
                        <a:latin typeface="+mj-lt"/>
                      </a:endParaRPr>
                    </a:p>
                  </a:txBody>
                  <a:tcPr marL="16344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sz="2000" b="0" kern="1200" dirty="0" smtClean="0">
                          <a:solidFill>
                            <a:schemeClr val="tx1"/>
                          </a:solidFill>
                          <a:latin typeface="+mj-lt"/>
                          <a:ea typeface="+mn-ea"/>
                          <a:cs typeface="+mn-cs"/>
                        </a:rPr>
                        <a:t>Aktier	200 000 kr</a:t>
                      </a:r>
                    </a:p>
                  </a:txBody>
                  <a:tcPr marL="163440" anchor="ctr">
                    <a:solidFill>
                      <a:srgbClr val="A4D8E2"/>
                    </a:solidFill>
                  </a:tcPr>
                </a:tc>
                <a:extLst>
                  <a:ext uri="{0D108BD9-81ED-4DB2-BD59-A6C34878D82A}">
                    <a16:rowId xmlns:a16="http://schemas.microsoft.com/office/drawing/2014/main" val="2160123068"/>
                  </a:ext>
                </a:extLst>
              </a:tr>
              <a:tr h="453654">
                <a:tc>
                  <a:txBody>
                    <a:bodyPr/>
                    <a:lstStyle/>
                    <a:p>
                      <a:pPr marL="0" indent="0">
                        <a:tabLst>
                          <a:tab pos="4130675" algn="r"/>
                        </a:tabLst>
                      </a:pPr>
                      <a:r>
                        <a:rPr lang="sv-SE" sz="2000" b="0" dirty="0" smtClean="0">
                          <a:solidFill>
                            <a:schemeClr val="tx1"/>
                          </a:solidFill>
                          <a:latin typeface="+mj-lt"/>
                        </a:rPr>
                        <a:t>Fritidshus</a:t>
                      </a:r>
                      <a:r>
                        <a:rPr lang="sv-SE" sz="2000" b="0" dirty="0">
                          <a:solidFill>
                            <a:schemeClr val="tx1"/>
                          </a:solidFill>
                          <a:latin typeface="+mj-lt"/>
                        </a:rPr>
                        <a:t>	</a:t>
                      </a:r>
                      <a:r>
                        <a:rPr lang="sv-SE" sz="2000" b="0" dirty="0" smtClean="0">
                          <a:solidFill>
                            <a:schemeClr val="tx1"/>
                          </a:solidFill>
                          <a:latin typeface="+mj-lt"/>
                        </a:rPr>
                        <a:t>1 000 000 kr</a:t>
                      </a:r>
                      <a:endParaRPr lang="sv-SE" sz="2000" b="0" dirty="0">
                        <a:solidFill>
                          <a:schemeClr val="tx1"/>
                        </a:solidFill>
                        <a:latin typeface="+mj-lt"/>
                      </a:endParaRPr>
                    </a:p>
                  </a:txBody>
                  <a:tcPr marL="163440" anchor="ctr">
                    <a:solidFill>
                      <a:srgbClr val="009CB3"/>
                    </a:solidFill>
                  </a:tcPr>
                </a:tc>
                <a:tc>
                  <a:txBody>
                    <a:bodyPr/>
                    <a:lstStyle/>
                    <a:p>
                      <a:pPr marL="0" indent="0">
                        <a:tabLst>
                          <a:tab pos="3778250" algn="r"/>
                        </a:tabLst>
                      </a:pPr>
                      <a:endParaRPr lang="sv-SE" sz="2000" b="0" dirty="0">
                        <a:solidFill>
                          <a:schemeClr val="tx1"/>
                        </a:solidFill>
                        <a:latin typeface="+mj-lt"/>
                      </a:endParaRPr>
                    </a:p>
                  </a:txBody>
                  <a:tcPr marL="163440" anchor="ctr">
                    <a:solidFill>
                      <a:schemeClr val="bg1"/>
                    </a:solidFill>
                  </a:tcPr>
                </a:tc>
                <a:tc>
                  <a:txBody>
                    <a:bodyPr/>
                    <a:lstStyle/>
                    <a:p>
                      <a:pPr marL="0" indent="0">
                        <a:tabLst>
                          <a:tab pos="4130675" algn="r"/>
                        </a:tabLst>
                      </a:pPr>
                      <a:endParaRPr lang="sv-SE" sz="2000" b="0" kern="1200" dirty="0">
                        <a:solidFill>
                          <a:schemeClr val="tx1"/>
                        </a:solidFill>
                        <a:latin typeface="+mj-lt"/>
                        <a:ea typeface="+mn-ea"/>
                        <a:cs typeface="+mn-cs"/>
                      </a:endParaRPr>
                    </a:p>
                  </a:txBody>
                  <a:tcPr marL="163440" anchor="ctr">
                    <a:solidFill>
                      <a:srgbClr val="009CB3"/>
                    </a:solidFill>
                  </a:tcPr>
                </a:tc>
                <a:extLst>
                  <a:ext uri="{0D108BD9-81ED-4DB2-BD59-A6C34878D82A}">
                    <a16:rowId xmlns:a16="http://schemas.microsoft.com/office/drawing/2014/main" val="2744241937"/>
                  </a:ext>
                </a:extLst>
              </a:tr>
              <a:tr h="453654">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sz="2000" b="0" kern="1200" dirty="0" smtClean="0">
                          <a:solidFill>
                            <a:schemeClr val="tx1"/>
                          </a:solidFill>
                          <a:latin typeface="+mj-lt"/>
                          <a:ea typeface="+mn-ea"/>
                          <a:cs typeface="+mn-cs"/>
                        </a:rPr>
                        <a:t>Bankmedel	500 000 kr</a:t>
                      </a:r>
                    </a:p>
                  </a:txBody>
                  <a:tcPr marL="163440" anchor="ctr">
                    <a:solidFill>
                      <a:srgbClr val="A4D8E2"/>
                    </a:solidFill>
                  </a:tcPr>
                </a:tc>
                <a:tc>
                  <a:txBody>
                    <a:bodyPr/>
                    <a:lstStyle/>
                    <a:p>
                      <a:pPr marL="0" indent="0">
                        <a:tabLst>
                          <a:tab pos="3778250" algn="r"/>
                        </a:tabLst>
                      </a:pPr>
                      <a:endParaRPr lang="sv-SE" sz="2000" b="0" dirty="0">
                        <a:latin typeface="+mj-lt"/>
                      </a:endParaRPr>
                    </a:p>
                  </a:txBody>
                  <a:tcPr marL="163440" anchor="ctr">
                    <a:solidFill>
                      <a:schemeClr val="bg1"/>
                    </a:solidFill>
                  </a:tcPr>
                </a:tc>
                <a:tc>
                  <a:txBody>
                    <a:bodyPr/>
                    <a:lstStyle/>
                    <a:p>
                      <a:pPr marL="0" indent="0">
                        <a:tabLst>
                          <a:tab pos="4130675" algn="r"/>
                        </a:tabLst>
                      </a:pPr>
                      <a:endParaRPr lang="sv-SE" sz="2000" b="0" kern="1200" dirty="0">
                        <a:solidFill>
                          <a:schemeClr val="tx1"/>
                        </a:solidFill>
                        <a:latin typeface="+mj-lt"/>
                        <a:ea typeface="+mn-ea"/>
                        <a:cs typeface="+mn-cs"/>
                      </a:endParaRPr>
                    </a:p>
                  </a:txBody>
                  <a:tcPr marL="163440" anchor="ctr">
                    <a:solidFill>
                      <a:srgbClr val="A4D8E2"/>
                    </a:solidFill>
                  </a:tcPr>
                </a:tc>
                <a:extLst>
                  <a:ext uri="{0D108BD9-81ED-4DB2-BD59-A6C34878D82A}">
                    <a16:rowId xmlns:a16="http://schemas.microsoft.com/office/drawing/2014/main" val="228942352"/>
                  </a:ext>
                </a:extLst>
              </a:tr>
            </a:tbl>
          </a:graphicData>
        </a:graphic>
      </p:graphicFrame>
    </p:spTree>
    <p:extLst>
      <p:ext uri="{BB962C8B-B14F-4D97-AF65-F5344CB8AC3E}">
        <p14:creationId xmlns:p14="http://schemas.microsoft.com/office/powerpoint/2010/main" val="85856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7193057" cy="643467"/>
          </a:xfrm>
          <a:prstGeom prst="rect">
            <a:avLst/>
          </a:prstGeom>
          <a:noFill/>
        </p:spPr>
        <p:txBody>
          <a:bodyPr wrap="square" rtlCol="0" anchor="t">
            <a:noAutofit/>
          </a:bodyPr>
          <a:lstStyle/>
          <a:p>
            <a:r>
              <a:rPr lang="sv-SE" sz="2800" b="1" dirty="0" smtClean="0">
                <a:latin typeface="Calibri" panose="020F0502020204030204" pitchFamily="34" charset="0"/>
                <a:ea typeface="Arial" charset="0"/>
                <a:cs typeface="Calibri" panose="020F0502020204030204" pitchFamily="34" charset="0"/>
              </a:rPr>
              <a:t>Bodelning och arv för makar</a:t>
            </a:r>
            <a:endParaRPr lang="sv-SE" sz="2800" b="1" dirty="0">
              <a:latin typeface="Calibri" panose="020F0502020204030204" pitchFamily="34" charset="0"/>
              <a:ea typeface="Arial" charset="0"/>
              <a:cs typeface="Calibri" panose="020F0502020204030204" pitchFamily="34" charset="0"/>
            </a:endParaRPr>
          </a:p>
          <a:p>
            <a:endParaRPr lang="sv-SE" sz="2800" b="1" dirty="0">
              <a:latin typeface="Calibri" panose="020F0502020204030204" pitchFamily="34" charset="0"/>
              <a:ea typeface="Arial" charset="0"/>
              <a:cs typeface="Calibri" panose="020F0502020204030204" pitchFamily="34" charset="0"/>
            </a:endParaRP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412835"/>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8" y="6445250"/>
            <a:ext cx="982381"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graphicFrame>
        <p:nvGraphicFramePr>
          <p:cNvPr id="8" name="Tabell 7">
            <a:extLst>
              <a:ext uri="{FF2B5EF4-FFF2-40B4-BE49-F238E27FC236}">
                <a16:creationId xmlns:a16="http://schemas.microsoft.com/office/drawing/2014/main" id="{5C5866D2-9DCE-A445-88CD-1DCE7E75083F}"/>
              </a:ext>
            </a:extLst>
          </p:cNvPr>
          <p:cNvGraphicFramePr>
            <a:graphicFrameLocks noGrp="1"/>
          </p:cNvGraphicFramePr>
          <p:nvPr>
            <p:extLst>
              <p:ext uri="{D42A27DB-BD31-4B8C-83A1-F6EECF244321}">
                <p14:modId xmlns:p14="http://schemas.microsoft.com/office/powerpoint/2010/main" val="1531572312"/>
              </p:ext>
            </p:extLst>
          </p:nvPr>
        </p:nvGraphicFramePr>
        <p:xfrm>
          <a:off x="1029853" y="1844161"/>
          <a:ext cx="10120747" cy="1814616"/>
        </p:xfrm>
        <a:graphic>
          <a:graphicData uri="http://schemas.openxmlformats.org/drawingml/2006/table">
            <a:tbl>
              <a:tblPr firstCol="1" lastCol="1" bandRow="1">
                <a:tableStyleId>{5C22544A-7EE6-4342-B048-85BDC9FD1C3A}</a:tableStyleId>
              </a:tblPr>
              <a:tblGrid>
                <a:gridCol w="4416867">
                  <a:extLst>
                    <a:ext uri="{9D8B030D-6E8A-4147-A177-3AD203B41FA5}">
                      <a16:colId xmlns:a16="http://schemas.microsoft.com/office/drawing/2014/main" val="3405644152"/>
                    </a:ext>
                  </a:extLst>
                </a:gridCol>
                <a:gridCol w="1261440">
                  <a:extLst>
                    <a:ext uri="{9D8B030D-6E8A-4147-A177-3AD203B41FA5}">
                      <a16:colId xmlns:a16="http://schemas.microsoft.com/office/drawing/2014/main" val="2517443855"/>
                    </a:ext>
                  </a:extLst>
                </a:gridCol>
                <a:gridCol w="4442440">
                  <a:extLst>
                    <a:ext uri="{9D8B030D-6E8A-4147-A177-3AD203B41FA5}">
                      <a16:colId xmlns:a16="http://schemas.microsoft.com/office/drawing/2014/main" val="3068710800"/>
                    </a:ext>
                  </a:extLst>
                </a:gridCol>
              </a:tblGrid>
              <a:tr h="453654">
                <a:tc>
                  <a:txBody>
                    <a:bodyPr/>
                    <a:lstStyle/>
                    <a:p>
                      <a:pPr marL="0" indent="0">
                        <a:tabLst>
                          <a:tab pos="4130675" algn="r"/>
                        </a:tabLst>
                      </a:pPr>
                      <a:r>
                        <a:rPr lang="sv-SE" sz="2000" b="1" dirty="0" smtClean="0">
                          <a:latin typeface="+mj-lt"/>
                        </a:rPr>
                        <a:t>STINA </a:t>
                      </a:r>
                      <a:endParaRPr lang="sv-SE" sz="2000" b="1" dirty="0">
                        <a:latin typeface="+mj-lt"/>
                      </a:endParaRPr>
                    </a:p>
                  </a:txBody>
                  <a:tcPr marL="163440" anchor="ctr">
                    <a:solidFill>
                      <a:srgbClr val="009CB3"/>
                    </a:solidFill>
                  </a:tcPr>
                </a:tc>
                <a:tc>
                  <a:txBody>
                    <a:bodyPr/>
                    <a:lstStyle/>
                    <a:p>
                      <a:pPr marL="0" indent="0">
                        <a:tabLst>
                          <a:tab pos="3778250" algn="r"/>
                        </a:tabLst>
                      </a:pPr>
                      <a:endParaRPr lang="sv-SE" sz="2000" b="0" dirty="0">
                        <a:latin typeface="+mj-lt"/>
                      </a:endParaRPr>
                    </a:p>
                  </a:txBody>
                  <a:tcPr marL="163440" anchor="ctr">
                    <a:solidFill>
                      <a:schemeClr val="bg1"/>
                    </a:solidFill>
                  </a:tcPr>
                </a:tc>
                <a:tc>
                  <a:txBody>
                    <a:bodyPr/>
                    <a:lstStyle/>
                    <a:p>
                      <a:pPr marL="0" indent="0">
                        <a:tabLst>
                          <a:tab pos="4130675" algn="r"/>
                        </a:tabLst>
                      </a:pPr>
                      <a:r>
                        <a:rPr lang="sv-SE" sz="2000" b="1" kern="1200" dirty="0" smtClean="0">
                          <a:solidFill>
                            <a:schemeClr val="lt1"/>
                          </a:solidFill>
                          <a:latin typeface="+mj-lt"/>
                          <a:ea typeface="+mn-ea"/>
                          <a:cs typeface="+mn-cs"/>
                        </a:rPr>
                        <a:t>PETER</a:t>
                      </a:r>
                      <a:endParaRPr lang="sv-SE" sz="2000" b="1" kern="1200" dirty="0">
                        <a:solidFill>
                          <a:schemeClr val="lt1"/>
                        </a:solidFill>
                        <a:latin typeface="+mj-lt"/>
                        <a:ea typeface="+mn-ea"/>
                        <a:cs typeface="+mn-cs"/>
                      </a:endParaRPr>
                    </a:p>
                  </a:txBody>
                  <a:tcPr marL="163440" anchor="ctr">
                    <a:solidFill>
                      <a:srgbClr val="009CB3"/>
                    </a:solidFill>
                  </a:tcPr>
                </a:tc>
                <a:extLst>
                  <a:ext uri="{0D108BD9-81ED-4DB2-BD59-A6C34878D82A}">
                    <a16:rowId xmlns:a16="http://schemas.microsoft.com/office/drawing/2014/main" val="3884769606"/>
                  </a:ext>
                </a:extLst>
              </a:tr>
              <a:tr h="453654">
                <a:tc>
                  <a:txBody>
                    <a:bodyPr/>
                    <a:lstStyle/>
                    <a:p>
                      <a:pPr marL="0" indent="0">
                        <a:tabLst>
                          <a:tab pos="4130675" algn="r"/>
                        </a:tabLst>
                      </a:pPr>
                      <a:r>
                        <a:rPr lang="sv-SE" sz="2000" b="0" dirty="0" smtClean="0">
                          <a:solidFill>
                            <a:schemeClr val="tx1"/>
                          </a:solidFill>
                          <a:latin typeface="+mj-lt"/>
                        </a:rPr>
                        <a:t>Villa</a:t>
                      </a:r>
                      <a:r>
                        <a:rPr lang="sv-SE" sz="2000" b="0" dirty="0">
                          <a:solidFill>
                            <a:schemeClr val="tx1"/>
                          </a:solidFill>
                          <a:latin typeface="+mj-lt"/>
                        </a:rPr>
                        <a:t>	</a:t>
                      </a:r>
                      <a:r>
                        <a:rPr lang="sv-SE" sz="2000" b="0" dirty="0" smtClean="0">
                          <a:solidFill>
                            <a:schemeClr val="tx1"/>
                          </a:solidFill>
                          <a:latin typeface="+mj-lt"/>
                        </a:rPr>
                        <a:t>2 000 000 kr</a:t>
                      </a:r>
                      <a:endParaRPr lang="sv-SE" sz="2000" b="0" dirty="0">
                        <a:solidFill>
                          <a:schemeClr val="tx1"/>
                        </a:solidFill>
                        <a:latin typeface="+mj-lt"/>
                      </a:endParaRPr>
                    </a:p>
                  </a:txBody>
                  <a:tcPr marL="163440" anchor="ctr">
                    <a:solidFill>
                      <a:srgbClr val="A4D8E2"/>
                    </a:solidFill>
                  </a:tcPr>
                </a:tc>
                <a:tc>
                  <a:txBody>
                    <a:bodyPr/>
                    <a:lstStyle/>
                    <a:p>
                      <a:pPr marL="0" indent="0">
                        <a:tabLst>
                          <a:tab pos="3778250" algn="r"/>
                        </a:tabLst>
                      </a:pPr>
                      <a:endParaRPr lang="sv-SE" sz="2000" b="0" dirty="0">
                        <a:latin typeface="+mj-lt"/>
                      </a:endParaRPr>
                    </a:p>
                  </a:txBody>
                  <a:tcPr marL="16344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sz="2000" b="0" kern="1200" dirty="0" smtClean="0">
                          <a:solidFill>
                            <a:schemeClr val="tx1"/>
                          </a:solidFill>
                          <a:latin typeface="+mj-lt"/>
                          <a:ea typeface="+mn-ea"/>
                          <a:cs typeface="+mn-cs"/>
                        </a:rPr>
                        <a:t>Aktier	200 000 kr</a:t>
                      </a:r>
                    </a:p>
                  </a:txBody>
                  <a:tcPr marL="163440" anchor="ctr">
                    <a:solidFill>
                      <a:srgbClr val="A4D8E2"/>
                    </a:solidFill>
                  </a:tcPr>
                </a:tc>
                <a:extLst>
                  <a:ext uri="{0D108BD9-81ED-4DB2-BD59-A6C34878D82A}">
                    <a16:rowId xmlns:a16="http://schemas.microsoft.com/office/drawing/2014/main" val="2160123068"/>
                  </a:ext>
                </a:extLst>
              </a:tr>
              <a:tr h="453654">
                <a:tc>
                  <a:txBody>
                    <a:bodyPr/>
                    <a:lstStyle/>
                    <a:p>
                      <a:pPr marL="0" indent="0">
                        <a:tabLst>
                          <a:tab pos="4130675" algn="r"/>
                        </a:tabLst>
                      </a:pPr>
                      <a:r>
                        <a:rPr lang="sv-SE" sz="2000" b="0" dirty="0" smtClean="0">
                          <a:solidFill>
                            <a:schemeClr val="tx1"/>
                          </a:solidFill>
                          <a:latin typeface="+mj-lt"/>
                        </a:rPr>
                        <a:t>Fritidshus</a:t>
                      </a:r>
                      <a:r>
                        <a:rPr lang="sv-SE" sz="2000" b="0" dirty="0">
                          <a:solidFill>
                            <a:schemeClr val="tx1"/>
                          </a:solidFill>
                          <a:latin typeface="+mj-lt"/>
                        </a:rPr>
                        <a:t>	</a:t>
                      </a:r>
                      <a:r>
                        <a:rPr lang="sv-SE" sz="2000" b="0" dirty="0" smtClean="0">
                          <a:solidFill>
                            <a:schemeClr val="tx1"/>
                          </a:solidFill>
                          <a:latin typeface="+mj-lt"/>
                        </a:rPr>
                        <a:t>1 000 000 kr</a:t>
                      </a:r>
                      <a:endParaRPr lang="sv-SE" sz="2000" b="0" dirty="0">
                        <a:solidFill>
                          <a:schemeClr val="tx1"/>
                        </a:solidFill>
                        <a:latin typeface="+mj-lt"/>
                      </a:endParaRPr>
                    </a:p>
                  </a:txBody>
                  <a:tcPr marL="163440" anchor="ctr">
                    <a:solidFill>
                      <a:srgbClr val="009CB3"/>
                    </a:solidFill>
                  </a:tcPr>
                </a:tc>
                <a:tc>
                  <a:txBody>
                    <a:bodyPr/>
                    <a:lstStyle/>
                    <a:p>
                      <a:pPr marL="0" indent="0">
                        <a:tabLst>
                          <a:tab pos="3778250" algn="r"/>
                        </a:tabLst>
                      </a:pPr>
                      <a:endParaRPr lang="sv-SE" sz="2000" b="0" dirty="0">
                        <a:solidFill>
                          <a:schemeClr val="tx1"/>
                        </a:solidFill>
                        <a:latin typeface="+mj-lt"/>
                      </a:endParaRPr>
                    </a:p>
                  </a:txBody>
                  <a:tcPr marL="163440" anchor="ctr">
                    <a:solidFill>
                      <a:schemeClr val="bg1"/>
                    </a:solidFill>
                  </a:tcPr>
                </a:tc>
                <a:tc>
                  <a:txBody>
                    <a:bodyPr/>
                    <a:lstStyle/>
                    <a:p>
                      <a:pPr marL="0" indent="0">
                        <a:tabLst>
                          <a:tab pos="4130675" algn="r"/>
                        </a:tabLst>
                      </a:pPr>
                      <a:endParaRPr lang="sv-SE" sz="2000" b="0" kern="1200" dirty="0">
                        <a:solidFill>
                          <a:schemeClr val="tx1"/>
                        </a:solidFill>
                        <a:latin typeface="+mj-lt"/>
                        <a:ea typeface="+mn-ea"/>
                        <a:cs typeface="+mn-cs"/>
                      </a:endParaRPr>
                    </a:p>
                  </a:txBody>
                  <a:tcPr marL="163440" anchor="ctr">
                    <a:solidFill>
                      <a:srgbClr val="009CB3"/>
                    </a:solidFill>
                  </a:tcPr>
                </a:tc>
                <a:extLst>
                  <a:ext uri="{0D108BD9-81ED-4DB2-BD59-A6C34878D82A}">
                    <a16:rowId xmlns:a16="http://schemas.microsoft.com/office/drawing/2014/main" val="2744241937"/>
                  </a:ext>
                </a:extLst>
              </a:tr>
              <a:tr h="453654">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sz="2000" b="0" kern="1200" dirty="0" smtClean="0">
                          <a:solidFill>
                            <a:schemeClr val="tx1"/>
                          </a:solidFill>
                          <a:latin typeface="+mj-lt"/>
                          <a:ea typeface="+mn-ea"/>
                          <a:cs typeface="+mn-cs"/>
                        </a:rPr>
                        <a:t>Bankmedel	500 000 kr</a:t>
                      </a:r>
                    </a:p>
                  </a:txBody>
                  <a:tcPr marL="163440" anchor="ctr">
                    <a:solidFill>
                      <a:srgbClr val="A4D8E2"/>
                    </a:solidFill>
                  </a:tcPr>
                </a:tc>
                <a:tc>
                  <a:txBody>
                    <a:bodyPr/>
                    <a:lstStyle/>
                    <a:p>
                      <a:pPr marL="0" indent="0">
                        <a:tabLst>
                          <a:tab pos="3778250" algn="r"/>
                        </a:tabLst>
                      </a:pPr>
                      <a:endParaRPr lang="sv-SE" sz="2000" b="0" dirty="0">
                        <a:latin typeface="+mj-lt"/>
                      </a:endParaRPr>
                    </a:p>
                  </a:txBody>
                  <a:tcPr marL="163440" anchor="ctr">
                    <a:solidFill>
                      <a:schemeClr val="bg1"/>
                    </a:solidFill>
                  </a:tcPr>
                </a:tc>
                <a:tc>
                  <a:txBody>
                    <a:bodyPr/>
                    <a:lstStyle/>
                    <a:p>
                      <a:pPr marL="0" indent="0">
                        <a:tabLst>
                          <a:tab pos="4130675" algn="r"/>
                        </a:tabLst>
                      </a:pPr>
                      <a:endParaRPr lang="sv-SE" sz="2000" b="0" kern="1200" dirty="0">
                        <a:solidFill>
                          <a:schemeClr val="tx1"/>
                        </a:solidFill>
                        <a:latin typeface="+mj-lt"/>
                        <a:ea typeface="+mn-ea"/>
                        <a:cs typeface="+mn-cs"/>
                      </a:endParaRPr>
                    </a:p>
                  </a:txBody>
                  <a:tcPr marL="163440" anchor="ctr">
                    <a:solidFill>
                      <a:srgbClr val="A4D8E2"/>
                    </a:solidFill>
                  </a:tcPr>
                </a:tc>
                <a:extLst>
                  <a:ext uri="{0D108BD9-81ED-4DB2-BD59-A6C34878D82A}">
                    <a16:rowId xmlns:a16="http://schemas.microsoft.com/office/drawing/2014/main" val="228942352"/>
                  </a:ext>
                </a:extLst>
              </a:tr>
            </a:tbl>
          </a:graphicData>
        </a:graphic>
      </p:graphicFrame>
    </p:spTree>
    <p:extLst>
      <p:ext uri="{BB962C8B-B14F-4D97-AF65-F5344CB8AC3E}">
        <p14:creationId xmlns:p14="http://schemas.microsoft.com/office/powerpoint/2010/main" val="103063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09854" y="2972"/>
            <a:ext cx="6082146" cy="6852055"/>
          </a:xfrm>
          <a:prstGeom prst="rect">
            <a:avLst/>
          </a:prstGeom>
        </p:spPr>
      </p:pic>
      <p:sp>
        <p:nvSpPr>
          <p:cNvPr id="5" name="textruta 4"/>
          <p:cNvSpPr txBox="1"/>
          <p:nvPr/>
        </p:nvSpPr>
        <p:spPr>
          <a:xfrm>
            <a:off x="938572" y="1524000"/>
            <a:ext cx="4259964" cy="519289"/>
          </a:xfrm>
          <a:prstGeom prst="rect">
            <a:avLst/>
          </a:prstGeom>
          <a:noFill/>
        </p:spPr>
        <p:txBody>
          <a:bodyPr wrap="square" rtlCol="0" anchor="t">
            <a:noAutofit/>
          </a:bodyPr>
          <a:lstStyle/>
          <a:p>
            <a:r>
              <a:rPr lang="sv-SE" sz="2800" b="1" dirty="0" smtClean="0">
                <a:latin typeface="Calibri" panose="020F0502020204030204" pitchFamily="34" charset="0"/>
                <a:ea typeface="Arial" charset="0"/>
                <a:cs typeface="Calibri" panose="020F0502020204030204" pitchFamily="34" charset="0"/>
              </a:rPr>
              <a:t>Demens och ekonomi</a:t>
            </a:r>
            <a:endParaRPr lang="sv-SE" sz="2800" b="1" dirty="0">
              <a:latin typeface="Calibri" panose="020F0502020204030204" pitchFamily="34" charset="0"/>
              <a:ea typeface="Arial" charset="0"/>
              <a:cs typeface="Calibri" panose="020F0502020204030204" pitchFamily="34" charset="0"/>
            </a:endParaRPr>
          </a:p>
        </p:txBody>
      </p:sp>
      <p:pic>
        <p:nvPicPr>
          <p:cNvPr id="11" name="Bildobjekt 10">
            <a:extLst>
              <a:ext uri="{FF2B5EF4-FFF2-40B4-BE49-F238E27FC236}">
                <a16:creationId xmlns:a16="http://schemas.microsoft.com/office/drawing/2014/main" id="{3DC08532-9857-2D48-B9B2-DC6CDA550FA3}"/>
              </a:ext>
            </a:extLst>
          </p:cNvPr>
          <p:cNvPicPr>
            <a:picLocks noChangeAspect="1"/>
          </p:cNvPicPr>
          <p:nvPr/>
        </p:nvPicPr>
        <p:blipFill>
          <a:blip r:embed="rId4"/>
          <a:stretch>
            <a:fillRect/>
          </a:stretch>
        </p:blipFill>
        <p:spPr>
          <a:xfrm>
            <a:off x="263374" y="6036660"/>
            <a:ext cx="381668" cy="579237"/>
          </a:xfrm>
          <a:prstGeom prst="rect">
            <a:avLst/>
          </a:prstGeom>
        </p:spPr>
      </p:pic>
      <p:cxnSp>
        <p:nvCxnSpPr>
          <p:cNvPr id="12" name="Rak 11">
            <a:extLst>
              <a:ext uri="{FF2B5EF4-FFF2-40B4-BE49-F238E27FC236}">
                <a16:creationId xmlns:a16="http://schemas.microsoft.com/office/drawing/2014/main" id="{F34A2855-6C16-3744-9D37-D97FB96E8D31}"/>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65FD3AAE-361E-6E4F-A117-AE0CBB7FAAA4}"/>
              </a:ext>
            </a:extLst>
          </p:cNvPr>
          <p:cNvSpPr txBox="1"/>
          <p:nvPr/>
        </p:nvSpPr>
        <p:spPr>
          <a:xfrm>
            <a:off x="846419" y="6445250"/>
            <a:ext cx="971092"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sp>
        <p:nvSpPr>
          <p:cNvPr id="9" name="textruta 8"/>
          <p:cNvSpPr txBox="1"/>
          <p:nvPr/>
        </p:nvSpPr>
        <p:spPr>
          <a:xfrm>
            <a:off x="748548" y="2178354"/>
            <a:ext cx="4569805" cy="466875"/>
          </a:xfrm>
          <a:prstGeom prst="rect">
            <a:avLst/>
          </a:prstGeom>
          <a:noFill/>
        </p:spPr>
        <p:txBody>
          <a:bodyPr wrap="square" rtlCol="0" anchor="t">
            <a:noAutofit/>
          </a:bodyPr>
          <a:lstStyle/>
          <a:p>
            <a:pPr>
              <a:tabLst>
                <a:tab pos="214313" algn="l"/>
              </a:tabLst>
            </a:pPr>
            <a:r>
              <a:rPr lang="sv-SE" sz="2000" dirty="0" smtClean="0">
                <a:latin typeface="+mj-lt"/>
                <a:ea typeface="Arial" charset="0"/>
                <a:cs typeface="Arial" charset="0"/>
              </a:rPr>
              <a:t>	Vad </a:t>
            </a:r>
            <a:r>
              <a:rPr lang="sv-SE" sz="2000" dirty="0">
                <a:latin typeface="+mj-lt"/>
                <a:ea typeface="Arial" charset="0"/>
                <a:cs typeface="Arial" charset="0"/>
              </a:rPr>
              <a:t>händer om ena maken blir dement</a:t>
            </a:r>
            <a:r>
              <a:rPr lang="sv-SE" sz="2000" dirty="0" smtClean="0">
                <a:latin typeface="+mj-lt"/>
                <a:ea typeface="Arial" charset="0"/>
                <a:cs typeface="Arial" charset="0"/>
              </a:rPr>
              <a:t>?</a:t>
            </a:r>
            <a:br>
              <a:rPr lang="sv-SE" sz="2000" dirty="0" smtClean="0">
                <a:latin typeface="+mj-lt"/>
                <a:ea typeface="Arial" charset="0"/>
                <a:cs typeface="Arial" charset="0"/>
              </a:rPr>
            </a:br>
            <a:r>
              <a:rPr lang="sv-SE" sz="2000" dirty="0" smtClean="0">
                <a:latin typeface="+mj-lt"/>
                <a:ea typeface="Arial" charset="0"/>
                <a:cs typeface="Arial" charset="0"/>
              </a:rPr>
              <a:t>	</a:t>
            </a:r>
            <a:endParaRPr lang="sv-SE" sz="2000" dirty="0">
              <a:latin typeface="+mj-lt"/>
              <a:ea typeface="Arial" charset="0"/>
              <a:cs typeface="Arial" charset="0"/>
            </a:endParaRPr>
          </a:p>
        </p:txBody>
      </p:sp>
      <p:sp>
        <p:nvSpPr>
          <p:cNvPr id="3" name="Rektangel 2"/>
          <p:cNvSpPr/>
          <p:nvPr/>
        </p:nvSpPr>
        <p:spPr>
          <a:xfrm>
            <a:off x="835130" y="2666441"/>
            <a:ext cx="6096000" cy="1323439"/>
          </a:xfrm>
          <a:prstGeom prst="rect">
            <a:avLst/>
          </a:prstGeom>
        </p:spPr>
        <p:txBody>
          <a:bodyPr>
            <a:spAutoFit/>
          </a:bodyPr>
          <a:lstStyle/>
          <a:p>
            <a:pPr>
              <a:tabLst>
                <a:tab pos="214313" algn="l"/>
              </a:tabLst>
            </a:pPr>
            <a:r>
              <a:rPr lang="sv-SE" sz="2000" dirty="0">
                <a:latin typeface="+mj-lt"/>
                <a:ea typeface="Arial" charset="0"/>
                <a:cs typeface="Arial" charset="0"/>
              </a:rPr>
              <a:t>• Framtidsfullmakt</a:t>
            </a:r>
          </a:p>
          <a:p>
            <a:pPr>
              <a:tabLst>
                <a:tab pos="214313" algn="l"/>
              </a:tabLst>
            </a:pPr>
            <a:r>
              <a:rPr lang="sv-SE" sz="2000" dirty="0">
                <a:latin typeface="+mj-lt"/>
                <a:ea typeface="Arial" charset="0"/>
                <a:cs typeface="Arial" charset="0"/>
              </a:rPr>
              <a:t>• Fullmakt bra men ingen garanti</a:t>
            </a:r>
          </a:p>
          <a:p>
            <a:pPr>
              <a:tabLst>
                <a:tab pos="214313" algn="l"/>
              </a:tabLst>
            </a:pPr>
            <a:r>
              <a:rPr lang="sv-SE" sz="2000" dirty="0">
                <a:latin typeface="+mj-lt"/>
                <a:ea typeface="Arial" charset="0"/>
                <a:cs typeface="Arial" charset="0"/>
              </a:rPr>
              <a:t>• Stå båda på bostaden</a:t>
            </a:r>
          </a:p>
          <a:p>
            <a:pPr>
              <a:tabLst>
                <a:tab pos="214313" algn="l"/>
              </a:tabLst>
            </a:pPr>
            <a:r>
              <a:rPr lang="sv-SE" sz="2000" dirty="0">
                <a:latin typeface="+mj-lt"/>
                <a:ea typeface="Arial" charset="0"/>
                <a:cs typeface="Arial" charset="0"/>
              </a:rPr>
              <a:t>• Och/eller konto</a:t>
            </a:r>
          </a:p>
        </p:txBody>
      </p:sp>
    </p:spTree>
    <p:extLst>
      <p:ext uri="{BB962C8B-B14F-4D97-AF65-F5344CB8AC3E}">
        <p14:creationId xmlns:p14="http://schemas.microsoft.com/office/powerpoint/2010/main" val="409672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854" y="0"/>
            <a:ext cx="6082146" cy="6858000"/>
          </a:xfrm>
          <a:prstGeom prst="rect">
            <a:avLst/>
          </a:prstGeom>
        </p:spPr>
      </p:pic>
      <p:sp>
        <p:nvSpPr>
          <p:cNvPr id="5" name="textruta 4"/>
          <p:cNvSpPr txBox="1"/>
          <p:nvPr/>
        </p:nvSpPr>
        <p:spPr>
          <a:xfrm>
            <a:off x="938572" y="1524000"/>
            <a:ext cx="4259964" cy="519289"/>
          </a:xfrm>
          <a:prstGeom prst="rect">
            <a:avLst/>
          </a:prstGeom>
          <a:noFill/>
        </p:spPr>
        <p:txBody>
          <a:bodyPr wrap="square" rtlCol="0" anchor="t">
            <a:noAutofit/>
          </a:bodyPr>
          <a:lstStyle/>
          <a:p>
            <a:r>
              <a:rPr lang="sv-SE" sz="2800" b="1" dirty="0" smtClean="0">
                <a:latin typeface="Calibri" panose="020F0502020204030204" pitchFamily="34" charset="0"/>
                <a:ea typeface="Arial" charset="0"/>
                <a:cs typeface="Calibri" panose="020F0502020204030204" pitchFamily="34" charset="0"/>
              </a:rPr>
              <a:t>Mer om äktenskap</a:t>
            </a:r>
            <a:endParaRPr lang="sv-SE" sz="2800" b="1" dirty="0">
              <a:latin typeface="Calibri" panose="020F0502020204030204" pitchFamily="34" charset="0"/>
              <a:ea typeface="Arial" charset="0"/>
              <a:cs typeface="Calibri" panose="020F0502020204030204" pitchFamily="34" charset="0"/>
            </a:endParaRPr>
          </a:p>
        </p:txBody>
      </p:sp>
      <p:sp>
        <p:nvSpPr>
          <p:cNvPr id="6" name="textruta 5"/>
          <p:cNvSpPr txBox="1"/>
          <p:nvPr/>
        </p:nvSpPr>
        <p:spPr>
          <a:xfrm>
            <a:off x="938572" y="2209800"/>
            <a:ext cx="4259964" cy="2163532"/>
          </a:xfrm>
          <a:prstGeom prst="rect">
            <a:avLst/>
          </a:prstGeom>
          <a:noFill/>
        </p:spPr>
        <p:txBody>
          <a:bodyPr wrap="square" rtlCol="0" anchor="t">
            <a:noAutofit/>
          </a:bodyPr>
          <a:lstStyle/>
          <a:p>
            <a:pPr>
              <a:lnSpc>
                <a:spcPts val="3000"/>
              </a:lnSpc>
            </a:pPr>
            <a:endParaRPr lang="sv-SE" sz="2000" dirty="0">
              <a:latin typeface="+mj-lt"/>
              <a:ea typeface="Arial" charset="0"/>
              <a:cs typeface="Arial" charset="0"/>
            </a:endParaRPr>
          </a:p>
        </p:txBody>
      </p:sp>
      <p:pic>
        <p:nvPicPr>
          <p:cNvPr id="11" name="Bildobjekt 10">
            <a:extLst>
              <a:ext uri="{FF2B5EF4-FFF2-40B4-BE49-F238E27FC236}">
                <a16:creationId xmlns:a16="http://schemas.microsoft.com/office/drawing/2014/main" id="{3DC08532-9857-2D48-B9B2-DC6CDA550FA3}"/>
              </a:ext>
            </a:extLst>
          </p:cNvPr>
          <p:cNvPicPr>
            <a:picLocks noChangeAspect="1"/>
          </p:cNvPicPr>
          <p:nvPr/>
        </p:nvPicPr>
        <p:blipFill>
          <a:blip r:embed="rId4"/>
          <a:stretch>
            <a:fillRect/>
          </a:stretch>
        </p:blipFill>
        <p:spPr>
          <a:xfrm>
            <a:off x="263374" y="6036660"/>
            <a:ext cx="381668" cy="579237"/>
          </a:xfrm>
          <a:prstGeom prst="rect">
            <a:avLst/>
          </a:prstGeom>
        </p:spPr>
      </p:pic>
      <p:cxnSp>
        <p:nvCxnSpPr>
          <p:cNvPr id="12" name="Rak 11">
            <a:extLst>
              <a:ext uri="{FF2B5EF4-FFF2-40B4-BE49-F238E27FC236}">
                <a16:creationId xmlns:a16="http://schemas.microsoft.com/office/drawing/2014/main" id="{F34A2855-6C16-3744-9D37-D97FB96E8D31}"/>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65FD3AAE-361E-6E4F-A117-AE0CBB7FAAA4}"/>
              </a:ext>
            </a:extLst>
          </p:cNvPr>
          <p:cNvSpPr txBox="1"/>
          <p:nvPr/>
        </p:nvSpPr>
        <p:spPr>
          <a:xfrm>
            <a:off x="846419" y="6445250"/>
            <a:ext cx="971092"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sp>
        <p:nvSpPr>
          <p:cNvPr id="9" name="textruta 8"/>
          <p:cNvSpPr txBox="1"/>
          <p:nvPr/>
        </p:nvSpPr>
        <p:spPr>
          <a:xfrm>
            <a:off x="745730" y="2019563"/>
            <a:ext cx="4569805" cy="2119371"/>
          </a:xfrm>
          <a:prstGeom prst="rect">
            <a:avLst/>
          </a:prstGeom>
          <a:noFill/>
        </p:spPr>
        <p:txBody>
          <a:bodyPr wrap="square" rtlCol="0" anchor="t">
            <a:noAutofit/>
          </a:bodyPr>
          <a:lstStyle/>
          <a:p>
            <a:pPr>
              <a:tabLst>
                <a:tab pos="214313" algn="l"/>
              </a:tabLst>
            </a:pPr>
            <a:r>
              <a:rPr lang="sv-SE" sz="2000" dirty="0" smtClean="0">
                <a:latin typeface="+mj-lt"/>
                <a:ea typeface="Arial" charset="0"/>
                <a:cs typeface="Arial" charset="0"/>
              </a:rPr>
              <a:t>• </a:t>
            </a:r>
            <a:r>
              <a:rPr lang="sv-SE" sz="2000" dirty="0">
                <a:latin typeface="+mj-lt"/>
                <a:ea typeface="Arial" charset="0"/>
                <a:cs typeface="Arial" charset="0"/>
              </a:rPr>
              <a:t>Giftorätt.</a:t>
            </a: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Enskild </a:t>
            </a:r>
            <a:r>
              <a:rPr lang="sv-SE" sz="2000" dirty="0">
                <a:latin typeface="+mj-lt"/>
                <a:ea typeface="Arial" charset="0"/>
                <a:cs typeface="Arial" charset="0"/>
              </a:rPr>
              <a:t>egendom.</a:t>
            </a: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Särskild </a:t>
            </a:r>
            <a:r>
              <a:rPr lang="sv-SE" sz="2000" dirty="0">
                <a:latin typeface="+mj-lt"/>
                <a:ea typeface="Arial" charset="0"/>
                <a:cs typeface="Arial" charset="0"/>
              </a:rPr>
              <a:t>egendom/personlig egendom</a:t>
            </a:r>
            <a:r>
              <a:rPr lang="sv-SE" sz="2000" dirty="0" smtClean="0">
                <a:latin typeface="+mj-lt"/>
                <a:ea typeface="Arial" charset="0"/>
                <a:cs typeface="Arial" charset="0"/>
              </a:rPr>
              <a:t>.</a:t>
            </a:r>
            <a:endParaRPr lang="sv-SE" sz="2000" dirty="0">
              <a:latin typeface="+mj-lt"/>
              <a:ea typeface="Arial" charset="0"/>
              <a:cs typeface="Arial" charset="0"/>
            </a:endParaRPr>
          </a:p>
        </p:txBody>
      </p:sp>
    </p:spTree>
    <p:extLst>
      <p:ext uri="{BB962C8B-B14F-4D97-AF65-F5344CB8AC3E}">
        <p14:creationId xmlns:p14="http://schemas.microsoft.com/office/powerpoint/2010/main" val="193044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 y="0"/>
            <a:ext cx="6108192" cy="6858000"/>
          </a:xfrm>
          <a:prstGeom prst="rect">
            <a:avLst/>
          </a:prstGeom>
        </p:spPr>
      </p:pic>
      <p:sp>
        <p:nvSpPr>
          <p:cNvPr id="14" name="textruta 13"/>
          <p:cNvSpPr txBox="1"/>
          <p:nvPr/>
        </p:nvSpPr>
        <p:spPr>
          <a:xfrm>
            <a:off x="7079868" y="1305201"/>
            <a:ext cx="3960666" cy="497356"/>
          </a:xfrm>
          <a:prstGeom prst="rect">
            <a:avLst/>
          </a:prstGeom>
          <a:noFill/>
        </p:spPr>
        <p:txBody>
          <a:bodyPr wrap="square" rtlCol="0" anchor="t">
            <a:noAutofit/>
          </a:bodyPr>
          <a:lstStyle/>
          <a:p>
            <a:r>
              <a:rPr lang="sv-SE" sz="2800" b="1" dirty="0" smtClean="0">
                <a:latin typeface="Calibri" panose="020F0502020204030204" pitchFamily="34" charset="0"/>
                <a:ea typeface="Arial" charset="0"/>
                <a:cs typeface="Calibri" panose="020F0502020204030204" pitchFamily="34" charset="0"/>
              </a:rPr>
              <a:t>Framtidsfullmakt</a:t>
            </a:r>
            <a:endParaRPr lang="sv-SE" sz="2800" b="1" dirty="0">
              <a:latin typeface="Calibri" panose="020F0502020204030204" pitchFamily="34" charset="0"/>
              <a:ea typeface="Arial" charset="0"/>
              <a:cs typeface="Calibri" panose="020F0502020204030204" pitchFamily="34" charset="0"/>
            </a:endParaRPr>
          </a:p>
          <a:p>
            <a:endParaRPr lang="sv-SE" sz="2800" b="1" dirty="0">
              <a:latin typeface="Calibri" panose="020F0502020204030204" pitchFamily="34" charset="0"/>
              <a:ea typeface="Arial" charset="0"/>
              <a:cs typeface="Calibri" panose="020F0502020204030204" pitchFamily="34" charset="0"/>
            </a:endParaRPr>
          </a:p>
        </p:txBody>
      </p:sp>
      <p:sp>
        <p:nvSpPr>
          <p:cNvPr id="15" name="textruta 14"/>
          <p:cNvSpPr txBox="1"/>
          <p:nvPr/>
        </p:nvSpPr>
        <p:spPr>
          <a:xfrm>
            <a:off x="6892787" y="1835045"/>
            <a:ext cx="4944273" cy="2119371"/>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Formkrav</a:t>
            </a: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Beslutsoförmögen</a:t>
            </a:r>
            <a:endParaRPr lang="sv-SE" sz="2000" dirty="0">
              <a:latin typeface="+mj-lt"/>
              <a:ea typeface="Arial" charset="0"/>
              <a:cs typeface="Arial" charset="0"/>
            </a:endParaRP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Personliga </a:t>
            </a:r>
            <a:r>
              <a:rPr lang="sv-SE" sz="2000" dirty="0">
                <a:latin typeface="+mj-lt"/>
                <a:ea typeface="Arial" charset="0"/>
                <a:cs typeface="Arial" charset="0"/>
              </a:rPr>
              <a:t>och ekonomiska angelägenheter</a:t>
            </a: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Fullmaktshavaren </a:t>
            </a:r>
            <a:r>
              <a:rPr lang="sv-SE" sz="2000" dirty="0">
                <a:latin typeface="+mj-lt"/>
                <a:ea typeface="Arial" charset="0"/>
                <a:cs typeface="Arial" charset="0"/>
              </a:rPr>
              <a:t>beslutar när fullmakten </a:t>
            </a:r>
            <a:r>
              <a:rPr lang="sv-SE" sz="2000" dirty="0" smtClean="0">
                <a:latin typeface="+mj-lt"/>
                <a:ea typeface="Arial" charset="0"/>
                <a:cs typeface="Arial" charset="0"/>
              </a:rPr>
              <a:t>	ska </a:t>
            </a:r>
            <a:r>
              <a:rPr lang="sv-SE" sz="2000" dirty="0">
                <a:latin typeface="+mj-lt"/>
                <a:ea typeface="Arial" charset="0"/>
                <a:cs typeface="Arial" charset="0"/>
              </a:rPr>
              <a:t>träda </a:t>
            </a:r>
            <a:r>
              <a:rPr lang="sv-SE" sz="2000" dirty="0" smtClean="0">
                <a:latin typeface="+mj-lt"/>
                <a:ea typeface="Arial" charset="0"/>
                <a:cs typeface="Arial" charset="0"/>
              </a:rPr>
              <a:t>ikraft</a:t>
            </a: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Anhörigbehörighet </a:t>
            </a:r>
            <a:r>
              <a:rPr lang="sv-SE" sz="2000" dirty="0">
                <a:latin typeface="+mj-lt"/>
                <a:ea typeface="Arial" charset="0"/>
                <a:cs typeface="Arial" charset="0"/>
              </a:rPr>
              <a:t>i </a:t>
            </a:r>
            <a:r>
              <a:rPr lang="sv-SE" sz="2000" dirty="0" smtClean="0">
                <a:latin typeface="+mj-lt"/>
                <a:ea typeface="Arial" charset="0"/>
                <a:cs typeface="Arial" charset="0"/>
              </a:rPr>
              <a:t>FB</a:t>
            </a:r>
            <a:endParaRPr lang="sv-SE" sz="2000" dirty="0">
              <a:latin typeface="+mj-lt"/>
              <a:ea typeface="Arial" charset="0"/>
              <a:cs typeface="Arial" charset="0"/>
            </a:endParaRP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8" y="6445250"/>
            <a:ext cx="982381"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ea typeface="Arial" charset="0"/>
                <a:cs typeface="Arial" charset="0"/>
              </a:rPr>
              <a:t>VARDAGSJURIDIK</a:t>
            </a:r>
          </a:p>
        </p:txBody>
      </p:sp>
    </p:spTree>
    <p:extLst>
      <p:ext uri="{BB962C8B-B14F-4D97-AF65-F5344CB8AC3E}">
        <p14:creationId xmlns:p14="http://schemas.microsoft.com/office/powerpoint/2010/main" val="84094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854" y="14622"/>
            <a:ext cx="6082146" cy="6828756"/>
          </a:xfrm>
          <a:prstGeom prst="rect">
            <a:avLst/>
          </a:prstGeom>
        </p:spPr>
      </p:pic>
      <p:sp>
        <p:nvSpPr>
          <p:cNvPr id="5" name="textruta 4"/>
          <p:cNvSpPr txBox="1"/>
          <p:nvPr/>
        </p:nvSpPr>
        <p:spPr>
          <a:xfrm>
            <a:off x="938572" y="1524000"/>
            <a:ext cx="4259964" cy="519289"/>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Bra äga bostaden ihop, men det kan </a:t>
            </a:r>
            <a:r>
              <a:rPr lang="sv-SE" sz="2800" b="1" dirty="0" smtClean="0">
                <a:latin typeface="Calibri" panose="020F0502020204030204" pitchFamily="34" charset="0"/>
                <a:ea typeface="Arial" charset="0"/>
                <a:cs typeface="Calibri" panose="020F0502020204030204" pitchFamily="34" charset="0"/>
              </a:rPr>
              <a:t>få </a:t>
            </a:r>
            <a:r>
              <a:rPr lang="sv-SE" sz="2800" b="1" dirty="0">
                <a:latin typeface="Calibri" panose="020F0502020204030204" pitchFamily="34" charset="0"/>
                <a:ea typeface="Arial" charset="0"/>
                <a:cs typeface="Calibri" panose="020F0502020204030204" pitchFamily="34" charset="0"/>
              </a:rPr>
              <a:t>skattekonsekvenser</a:t>
            </a:r>
          </a:p>
          <a:p>
            <a:endParaRPr lang="sv-SE" sz="2800" b="1" dirty="0">
              <a:latin typeface="Calibri" panose="020F0502020204030204" pitchFamily="34" charset="0"/>
              <a:ea typeface="Arial" charset="0"/>
              <a:cs typeface="Calibri" panose="020F0502020204030204" pitchFamily="34" charset="0"/>
            </a:endParaRPr>
          </a:p>
        </p:txBody>
      </p:sp>
      <p:pic>
        <p:nvPicPr>
          <p:cNvPr id="11" name="Bildobjekt 10">
            <a:extLst>
              <a:ext uri="{FF2B5EF4-FFF2-40B4-BE49-F238E27FC236}">
                <a16:creationId xmlns:a16="http://schemas.microsoft.com/office/drawing/2014/main" id="{3DC08532-9857-2D48-B9B2-DC6CDA550FA3}"/>
              </a:ext>
            </a:extLst>
          </p:cNvPr>
          <p:cNvPicPr>
            <a:picLocks noChangeAspect="1"/>
          </p:cNvPicPr>
          <p:nvPr/>
        </p:nvPicPr>
        <p:blipFill>
          <a:blip r:embed="rId4"/>
          <a:stretch>
            <a:fillRect/>
          </a:stretch>
        </p:blipFill>
        <p:spPr>
          <a:xfrm>
            <a:off x="263374" y="6036660"/>
            <a:ext cx="381668" cy="579237"/>
          </a:xfrm>
          <a:prstGeom prst="rect">
            <a:avLst/>
          </a:prstGeom>
        </p:spPr>
      </p:pic>
      <p:cxnSp>
        <p:nvCxnSpPr>
          <p:cNvPr id="12" name="Rak 11">
            <a:extLst>
              <a:ext uri="{FF2B5EF4-FFF2-40B4-BE49-F238E27FC236}">
                <a16:creationId xmlns:a16="http://schemas.microsoft.com/office/drawing/2014/main" id="{F34A2855-6C16-3744-9D37-D97FB96E8D31}"/>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65FD3AAE-361E-6E4F-A117-AE0CBB7FAAA4}"/>
              </a:ext>
            </a:extLst>
          </p:cNvPr>
          <p:cNvSpPr txBox="1"/>
          <p:nvPr/>
        </p:nvSpPr>
        <p:spPr>
          <a:xfrm>
            <a:off x="846419" y="6445250"/>
            <a:ext cx="971092"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sp>
        <p:nvSpPr>
          <p:cNvPr id="3" name="Rektangel 2"/>
          <p:cNvSpPr/>
          <p:nvPr/>
        </p:nvSpPr>
        <p:spPr>
          <a:xfrm>
            <a:off x="835130" y="2938584"/>
            <a:ext cx="4988727" cy="1631216"/>
          </a:xfrm>
          <a:prstGeom prst="rect">
            <a:avLst/>
          </a:prstGeom>
        </p:spPr>
        <p:txBody>
          <a:bodyPr wrap="square">
            <a:spAutoFit/>
          </a:bodyPr>
          <a:lstStyle/>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Fördel </a:t>
            </a:r>
            <a:r>
              <a:rPr lang="sv-SE" sz="2000" dirty="0">
                <a:latin typeface="+mj-lt"/>
                <a:ea typeface="Arial" charset="0"/>
                <a:cs typeface="Arial" charset="0"/>
              </a:rPr>
              <a:t>att båda står på bostaden</a:t>
            </a:r>
            <a:r>
              <a:rPr lang="sv-SE" sz="2000" dirty="0" smtClean="0">
                <a:latin typeface="+mj-lt"/>
                <a:ea typeface="Arial" charset="0"/>
                <a:cs typeface="Arial" charset="0"/>
              </a:rPr>
              <a:t>:</a:t>
            </a:r>
            <a:endParaRPr lang="sv-SE" sz="2000" dirty="0">
              <a:latin typeface="+mj-lt"/>
              <a:ea typeface="Arial" charset="0"/>
              <a:cs typeface="Arial" charset="0"/>
            </a:endParaRPr>
          </a:p>
          <a:p>
            <a:pPr>
              <a:tabLst>
                <a:tab pos="214313" algn="l"/>
              </a:tabLst>
            </a:pPr>
            <a:r>
              <a:rPr lang="sv-SE" sz="2000" dirty="0" smtClean="0">
                <a:latin typeface="+mj-lt"/>
                <a:ea typeface="Arial" charset="0"/>
                <a:cs typeface="Arial" charset="0"/>
              </a:rPr>
              <a:t>	- För </a:t>
            </a:r>
            <a:r>
              <a:rPr lang="sv-SE" sz="2000" dirty="0">
                <a:latin typeface="+mj-lt"/>
                <a:ea typeface="Arial" charset="0"/>
                <a:cs typeface="Arial" charset="0"/>
              </a:rPr>
              <a:t>att trygga andra maken om </a:t>
            </a:r>
            <a:r>
              <a:rPr lang="sv-SE" sz="2000" dirty="0" smtClean="0">
                <a:latin typeface="+mj-lt"/>
                <a:ea typeface="Arial" charset="0"/>
                <a:cs typeface="Arial" charset="0"/>
              </a:rPr>
              <a:t>	bostadsägaren </a:t>
            </a:r>
            <a:r>
              <a:rPr lang="sv-SE" sz="2000" dirty="0">
                <a:latin typeface="+mj-lt"/>
                <a:ea typeface="Arial" charset="0"/>
                <a:cs typeface="Arial" charset="0"/>
              </a:rPr>
              <a:t>blir dement eller liknande.</a:t>
            </a:r>
          </a:p>
          <a:p>
            <a:pPr>
              <a:tabLst>
                <a:tab pos="214313" algn="l"/>
              </a:tabLst>
            </a:pPr>
            <a:r>
              <a:rPr lang="sv-SE" sz="2000" dirty="0" smtClean="0">
                <a:latin typeface="+mj-lt"/>
                <a:ea typeface="Arial" charset="0"/>
                <a:cs typeface="Arial" charset="0"/>
              </a:rPr>
              <a:t>	- För </a:t>
            </a:r>
            <a:r>
              <a:rPr lang="sv-SE" sz="2000" dirty="0">
                <a:latin typeface="+mj-lt"/>
                <a:ea typeface="Arial" charset="0"/>
                <a:cs typeface="Arial" charset="0"/>
              </a:rPr>
              <a:t>att kunna utnyttja ROT-avdrag för båda </a:t>
            </a:r>
            <a:r>
              <a:rPr lang="sv-SE" sz="2000" dirty="0" smtClean="0">
                <a:latin typeface="+mj-lt"/>
                <a:ea typeface="Arial" charset="0"/>
                <a:cs typeface="Arial" charset="0"/>
              </a:rPr>
              <a:t>	makarna </a:t>
            </a:r>
            <a:r>
              <a:rPr lang="sv-SE" sz="2000" dirty="0">
                <a:latin typeface="+mj-lt"/>
                <a:ea typeface="Arial" charset="0"/>
                <a:cs typeface="Arial" charset="0"/>
              </a:rPr>
              <a:t>vid renovering</a:t>
            </a:r>
            <a:r>
              <a:rPr lang="sv-SE" sz="2000" dirty="0" smtClean="0">
                <a:latin typeface="+mj-lt"/>
                <a:ea typeface="Arial" charset="0"/>
                <a:cs typeface="Arial" charset="0"/>
              </a:rPr>
              <a:t>.</a:t>
            </a:r>
          </a:p>
        </p:txBody>
      </p:sp>
    </p:spTree>
    <p:extLst>
      <p:ext uri="{BB962C8B-B14F-4D97-AF65-F5344CB8AC3E}">
        <p14:creationId xmlns:p14="http://schemas.microsoft.com/office/powerpoint/2010/main" val="144232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ruta 11">
            <a:extLst>
              <a:ext uri="{FF2B5EF4-FFF2-40B4-BE49-F238E27FC236}">
                <a16:creationId xmlns:a16="http://schemas.microsoft.com/office/drawing/2014/main" id="{5D3E9D24-BA58-4F47-BDA9-55F4E97D28B5}"/>
              </a:ext>
            </a:extLst>
          </p:cNvPr>
          <p:cNvSpPr txBox="1"/>
          <p:nvPr/>
        </p:nvSpPr>
        <p:spPr>
          <a:xfrm>
            <a:off x="938571" y="1878808"/>
            <a:ext cx="8074800" cy="1374500"/>
          </a:xfrm>
          <a:prstGeom prst="rect">
            <a:avLst/>
          </a:prstGeom>
          <a:noFill/>
        </p:spPr>
        <p:txBody>
          <a:bodyPr wrap="square" rtlCol="0" anchor="t">
            <a:noAutofit/>
          </a:bodyPr>
          <a:lstStyle/>
          <a:p>
            <a:r>
              <a:rPr lang="sv-SE" sz="2000" dirty="0">
                <a:latin typeface="+mj-lt"/>
                <a:ea typeface="Arial" charset="0"/>
                <a:cs typeface="Arial" charset="0"/>
              </a:rPr>
              <a:t>Överföringen görs genom:</a:t>
            </a:r>
          </a:p>
          <a:p>
            <a:pPr marL="185738" indent="-185738">
              <a:buFont typeface="Arial" panose="020B0604020202020204" pitchFamily="34" charset="0"/>
              <a:buChar char="•"/>
            </a:pPr>
            <a:r>
              <a:rPr lang="sv-SE" sz="2000" dirty="0">
                <a:latin typeface="+mj-lt"/>
                <a:ea typeface="Arial" charset="0"/>
                <a:cs typeface="Arial" charset="0"/>
              </a:rPr>
              <a:t>Bodelning under äktenskapet.</a:t>
            </a:r>
          </a:p>
          <a:p>
            <a:pPr marL="185738" indent="-185738">
              <a:buFont typeface="Arial" panose="020B0604020202020204" pitchFamily="34" charset="0"/>
              <a:buChar char="•"/>
            </a:pPr>
            <a:r>
              <a:rPr lang="sv-SE" sz="2000" dirty="0">
                <a:latin typeface="+mj-lt"/>
                <a:ea typeface="Arial" charset="0"/>
                <a:cs typeface="Arial" charset="0"/>
              </a:rPr>
              <a:t>Gåva.</a:t>
            </a:r>
          </a:p>
          <a:p>
            <a:pPr marL="185738" indent="-185738">
              <a:buFont typeface="Arial" panose="020B0604020202020204" pitchFamily="34" charset="0"/>
              <a:buChar char="•"/>
            </a:pPr>
            <a:r>
              <a:rPr lang="sv-SE" sz="2000" dirty="0">
                <a:latin typeface="+mj-lt"/>
                <a:ea typeface="Arial" charset="0"/>
                <a:cs typeface="Arial" charset="0"/>
              </a:rPr>
              <a:t>Tänk på att hälften av eventuella uppskov från tidigare bostadsförsäljningar måste plockas fram</a:t>
            </a:r>
            <a:r>
              <a:rPr lang="sv-SE" sz="2000" dirty="0" smtClean="0">
                <a:latin typeface="+mj-lt"/>
                <a:ea typeface="Arial" charset="0"/>
                <a:cs typeface="Arial" charset="0"/>
              </a:rPr>
              <a:t>.</a:t>
            </a:r>
            <a:endParaRPr lang="sv-SE" sz="2000" dirty="0">
              <a:latin typeface="+mj-lt"/>
              <a:ea typeface="Arial" charset="0"/>
              <a:cs typeface="Arial" charset="0"/>
            </a:endParaRPr>
          </a:p>
        </p:txBody>
      </p:sp>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7193057" cy="643467"/>
          </a:xfrm>
          <a:prstGeom prst="rect">
            <a:avLst/>
          </a:prstGeom>
          <a:noFill/>
        </p:spPr>
        <p:txBody>
          <a:bodyPr wrap="square" rtlCol="0" anchor="t">
            <a:noAutofit/>
          </a:bodyPr>
          <a:lstStyle/>
          <a:p>
            <a:r>
              <a:rPr lang="sv-SE" sz="2800" b="1" dirty="0" smtClean="0">
                <a:latin typeface="Calibri" panose="020F0502020204030204" pitchFamily="34" charset="0"/>
                <a:ea typeface="Arial" charset="0"/>
                <a:cs typeface="Calibri" panose="020F0502020204030204" pitchFamily="34" charset="0"/>
              </a:rPr>
              <a:t>Bra att äga bostaden ihop men det </a:t>
            </a:r>
            <a:br>
              <a:rPr lang="sv-SE" sz="2800" b="1" dirty="0" smtClean="0">
                <a:latin typeface="Calibri" panose="020F0502020204030204" pitchFamily="34" charset="0"/>
                <a:ea typeface="Arial" charset="0"/>
                <a:cs typeface="Calibri" panose="020F0502020204030204" pitchFamily="34" charset="0"/>
              </a:rPr>
            </a:br>
            <a:r>
              <a:rPr lang="sv-SE" sz="2800" b="1" dirty="0" smtClean="0">
                <a:latin typeface="Calibri" panose="020F0502020204030204" pitchFamily="34" charset="0"/>
                <a:ea typeface="Arial" charset="0"/>
                <a:cs typeface="Calibri" panose="020F0502020204030204" pitchFamily="34" charset="0"/>
              </a:rPr>
              <a:t>kan få skattekonsekvenser</a:t>
            </a:r>
            <a:endParaRPr lang="sv-SE" sz="2800" b="1" dirty="0">
              <a:latin typeface="Calibri" panose="020F0502020204030204" pitchFamily="34" charset="0"/>
              <a:ea typeface="Arial" charset="0"/>
              <a:cs typeface="Calibri" panose="020F0502020204030204" pitchFamily="34" charset="0"/>
            </a:endParaRPr>
          </a:p>
          <a:p>
            <a:endParaRPr lang="sv-SE" sz="2800" b="1" dirty="0">
              <a:latin typeface="Calibri" panose="020F0502020204030204" pitchFamily="34" charset="0"/>
              <a:ea typeface="Arial" charset="0"/>
              <a:cs typeface="Calibri" panose="020F0502020204030204" pitchFamily="34" charset="0"/>
            </a:endParaRP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772063"/>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8" y="6445250"/>
            <a:ext cx="982381"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spTree>
    <p:extLst>
      <p:ext uri="{BB962C8B-B14F-4D97-AF65-F5344CB8AC3E}">
        <p14:creationId xmlns:p14="http://schemas.microsoft.com/office/powerpoint/2010/main" val="135133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ruta 11">
            <a:extLst>
              <a:ext uri="{FF2B5EF4-FFF2-40B4-BE49-F238E27FC236}">
                <a16:creationId xmlns:a16="http://schemas.microsoft.com/office/drawing/2014/main" id="{5D3E9D24-BA58-4F47-BDA9-55F4E97D28B5}"/>
              </a:ext>
            </a:extLst>
          </p:cNvPr>
          <p:cNvSpPr txBox="1"/>
          <p:nvPr/>
        </p:nvSpPr>
        <p:spPr>
          <a:xfrm>
            <a:off x="938571" y="1499941"/>
            <a:ext cx="8074800" cy="1374500"/>
          </a:xfrm>
          <a:prstGeom prst="rect">
            <a:avLst/>
          </a:prstGeom>
          <a:noFill/>
        </p:spPr>
        <p:txBody>
          <a:bodyPr wrap="square" rtlCol="0" anchor="t">
            <a:noAutofit/>
          </a:bodyPr>
          <a:lstStyle/>
          <a:p>
            <a:pPr marL="185738" indent="-185738">
              <a:buFont typeface="Arial" panose="020B0604020202020204" pitchFamily="34" charset="0"/>
              <a:buChar char="•"/>
            </a:pPr>
            <a:r>
              <a:rPr lang="sv-SE" sz="2000" dirty="0">
                <a:latin typeface="+mj-lt"/>
                <a:ea typeface="Arial" charset="0"/>
                <a:cs typeface="Arial" charset="0"/>
              </a:rPr>
              <a:t>Alla gåvor är numera skattefria.</a:t>
            </a:r>
          </a:p>
          <a:p>
            <a:pPr marL="185738" indent="-185738">
              <a:buFont typeface="Arial" panose="020B0604020202020204" pitchFamily="34" charset="0"/>
              <a:buChar char="•"/>
            </a:pPr>
            <a:r>
              <a:rPr lang="sv-SE" sz="2000" dirty="0">
                <a:latin typeface="+mj-lt"/>
                <a:ea typeface="Arial" charset="0"/>
                <a:cs typeface="Arial" charset="0"/>
              </a:rPr>
              <a:t>Skriv alltid gåvobrev vid större gåvor.</a:t>
            </a:r>
          </a:p>
          <a:p>
            <a:pPr marL="185738" indent="-185738">
              <a:buFont typeface="Arial" panose="020B0604020202020204" pitchFamily="34" charset="0"/>
              <a:buChar char="•"/>
            </a:pPr>
            <a:r>
              <a:rPr lang="sv-SE" sz="2000" dirty="0">
                <a:latin typeface="+mj-lt"/>
                <a:ea typeface="Arial" charset="0"/>
                <a:cs typeface="Arial" charset="0"/>
              </a:rPr>
              <a:t>Skriv in i gåvobrevet att gåvan ska vara mottagarens enskilda egendom</a:t>
            </a:r>
            <a:r>
              <a:rPr lang="sv-SE" sz="2000" dirty="0" smtClean="0">
                <a:latin typeface="+mj-lt"/>
                <a:ea typeface="Arial" charset="0"/>
                <a:cs typeface="Arial" charset="0"/>
              </a:rPr>
              <a:t>.</a:t>
            </a:r>
            <a:endParaRPr lang="sv-SE" sz="2000" dirty="0">
              <a:latin typeface="+mj-lt"/>
              <a:ea typeface="Arial" charset="0"/>
              <a:cs typeface="Arial" charset="0"/>
            </a:endParaRPr>
          </a:p>
        </p:txBody>
      </p:sp>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7193057" cy="643467"/>
          </a:xfrm>
          <a:prstGeom prst="rect">
            <a:avLst/>
          </a:prstGeom>
          <a:noFill/>
        </p:spPr>
        <p:txBody>
          <a:bodyPr wrap="square" rtlCol="0" anchor="t">
            <a:noAutofit/>
          </a:bodyPr>
          <a:lstStyle/>
          <a:p>
            <a:r>
              <a:rPr lang="sv-SE" sz="2800" b="1" dirty="0" smtClean="0">
                <a:latin typeface="Calibri" panose="020F0502020204030204" pitchFamily="34" charset="0"/>
                <a:ea typeface="Arial" charset="0"/>
                <a:cs typeface="Calibri" panose="020F0502020204030204" pitchFamily="34" charset="0"/>
              </a:rPr>
              <a:t>Gåvor till barn och barnbarn</a:t>
            </a:r>
            <a:endParaRPr lang="sv-SE" sz="2800" b="1" dirty="0">
              <a:latin typeface="Calibri" panose="020F0502020204030204" pitchFamily="34" charset="0"/>
              <a:ea typeface="Arial" charset="0"/>
              <a:cs typeface="Calibri" panose="020F0502020204030204" pitchFamily="34" charset="0"/>
            </a:endParaRPr>
          </a:p>
          <a:p>
            <a:endParaRPr lang="sv-SE" sz="2800" b="1" dirty="0">
              <a:latin typeface="Calibri" panose="020F0502020204030204" pitchFamily="34" charset="0"/>
              <a:ea typeface="Arial" charset="0"/>
              <a:cs typeface="Calibri" panose="020F0502020204030204" pitchFamily="34" charset="0"/>
            </a:endParaRP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391062"/>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8" y="6445250"/>
            <a:ext cx="982381"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spTree>
    <p:extLst>
      <p:ext uri="{BB962C8B-B14F-4D97-AF65-F5344CB8AC3E}">
        <p14:creationId xmlns:p14="http://schemas.microsoft.com/office/powerpoint/2010/main" val="62719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63" y="0"/>
            <a:ext cx="6108525" cy="6858000"/>
          </a:xfrm>
          <a:prstGeom prst="rect">
            <a:avLst/>
          </a:prstGeom>
        </p:spPr>
      </p:pic>
      <p:sp>
        <p:nvSpPr>
          <p:cNvPr id="14" name="textruta 13"/>
          <p:cNvSpPr txBox="1"/>
          <p:nvPr/>
        </p:nvSpPr>
        <p:spPr>
          <a:xfrm>
            <a:off x="7079868" y="1174574"/>
            <a:ext cx="3960666" cy="497356"/>
          </a:xfrm>
          <a:prstGeom prst="rect">
            <a:avLst/>
          </a:prstGeom>
          <a:noFill/>
        </p:spPr>
        <p:txBody>
          <a:bodyPr wrap="square" rtlCol="0" anchor="t">
            <a:noAutofit/>
          </a:bodyPr>
          <a:lstStyle/>
          <a:p>
            <a:r>
              <a:rPr lang="sv-SE" sz="2800" b="1" dirty="0" smtClean="0">
                <a:latin typeface="Calibri" panose="020F0502020204030204" pitchFamily="34" charset="0"/>
                <a:ea typeface="Arial" charset="0"/>
                <a:cs typeface="Calibri" panose="020F0502020204030204" pitchFamily="34" charset="0"/>
              </a:rPr>
              <a:t>Om dödsbo</a:t>
            </a:r>
            <a:endParaRPr lang="sv-SE" sz="2800" b="1" dirty="0">
              <a:latin typeface="Calibri" panose="020F0502020204030204" pitchFamily="34" charset="0"/>
              <a:ea typeface="Arial" charset="0"/>
              <a:cs typeface="Calibri" panose="020F0502020204030204" pitchFamily="34" charset="0"/>
            </a:endParaRPr>
          </a:p>
          <a:p>
            <a:endParaRPr lang="sv-SE" sz="2800" b="1" dirty="0">
              <a:latin typeface="Calibri" panose="020F0502020204030204" pitchFamily="34" charset="0"/>
              <a:ea typeface="Arial" charset="0"/>
              <a:cs typeface="Calibri" panose="020F0502020204030204" pitchFamily="34" charset="0"/>
            </a:endParaRPr>
          </a:p>
        </p:txBody>
      </p:sp>
      <p:sp>
        <p:nvSpPr>
          <p:cNvPr id="15" name="textruta 14"/>
          <p:cNvSpPr txBox="1"/>
          <p:nvPr/>
        </p:nvSpPr>
        <p:spPr>
          <a:xfrm>
            <a:off x="6931256" y="1736187"/>
            <a:ext cx="4944273" cy="2119371"/>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Bouppteckning ska göras och lämnas in till </a:t>
            </a:r>
            <a:r>
              <a:rPr lang="sv-SE" sz="2000" dirty="0" smtClean="0">
                <a:latin typeface="+mj-lt"/>
                <a:ea typeface="Arial" charset="0"/>
                <a:cs typeface="Arial" charset="0"/>
              </a:rPr>
              <a:t>	Skatteverket</a:t>
            </a:r>
            <a:r>
              <a:rPr lang="sv-SE" sz="2000" dirty="0">
                <a:latin typeface="+mj-lt"/>
                <a:ea typeface="Arial" charset="0"/>
                <a:cs typeface="Arial" charset="0"/>
              </a:rPr>
              <a:t>.</a:t>
            </a: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Lite </a:t>
            </a:r>
            <a:r>
              <a:rPr lang="sv-SE" sz="2000" dirty="0">
                <a:latin typeface="+mj-lt"/>
                <a:ea typeface="Arial" charset="0"/>
                <a:cs typeface="Arial" charset="0"/>
              </a:rPr>
              <a:t>av ett </a:t>
            </a:r>
            <a:r>
              <a:rPr lang="sv-SE" sz="2000" dirty="0" smtClean="0">
                <a:latin typeface="+mj-lt"/>
                <a:ea typeface="Arial" charset="0"/>
                <a:cs typeface="Arial" charset="0"/>
              </a:rPr>
              <a:t>vacuum </a:t>
            </a:r>
            <a:r>
              <a:rPr lang="sv-SE" sz="2000" dirty="0">
                <a:latin typeface="+mj-lt"/>
                <a:ea typeface="Arial" charset="0"/>
                <a:cs typeface="Arial" charset="0"/>
              </a:rPr>
              <a:t>innan bouppteckningen </a:t>
            </a:r>
            <a:r>
              <a:rPr lang="sv-SE" sz="2000" dirty="0" smtClean="0">
                <a:latin typeface="+mj-lt"/>
                <a:ea typeface="Arial" charset="0"/>
                <a:cs typeface="Arial" charset="0"/>
              </a:rPr>
              <a:t>	är </a:t>
            </a:r>
            <a:r>
              <a:rPr lang="sv-SE" sz="2000" dirty="0">
                <a:latin typeface="+mj-lt"/>
                <a:ea typeface="Arial" charset="0"/>
                <a:cs typeface="Arial" charset="0"/>
              </a:rPr>
              <a:t>inregistrerad.</a:t>
            </a: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Dödsbodelägare </a:t>
            </a:r>
            <a:r>
              <a:rPr lang="sv-SE" sz="2000" dirty="0">
                <a:latin typeface="+mj-lt"/>
                <a:ea typeface="Arial" charset="0"/>
                <a:cs typeface="Arial" charset="0"/>
              </a:rPr>
              <a:t>företräder boet </a:t>
            </a:r>
            <a:r>
              <a:rPr lang="sv-SE" sz="2000" dirty="0" smtClean="0">
                <a:latin typeface="+mj-lt"/>
                <a:ea typeface="Arial" charset="0"/>
                <a:cs typeface="Arial" charset="0"/>
              </a:rPr>
              <a:t>	tillsammans</a:t>
            </a:r>
            <a:r>
              <a:rPr lang="sv-SE" sz="2000" dirty="0">
                <a:latin typeface="+mj-lt"/>
                <a:ea typeface="Arial" charset="0"/>
                <a:cs typeface="Arial" charset="0"/>
              </a:rPr>
              <a:t>.</a:t>
            </a: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Dödsboets </a:t>
            </a:r>
            <a:r>
              <a:rPr lang="sv-SE" sz="2000" dirty="0">
                <a:latin typeface="+mj-lt"/>
                <a:ea typeface="Arial" charset="0"/>
                <a:cs typeface="Arial" charset="0"/>
              </a:rPr>
              <a:t>skulder ska betalas med </a:t>
            </a:r>
            <a:r>
              <a:rPr lang="sv-SE" sz="2000" dirty="0" smtClean="0">
                <a:latin typeface="+mj-lt"/>
                <a:ea typeface="Arial" charset="0"/>
                <a:cs typeface="Arial" charset="0"/>
              </a:rPr>
              <a:t>	dödsboets </a:t>
            </a:r>
            <a:r>
              <a:rPr lang="sv-SE" sz="2000" dirty="0">
                <a:latin typeface="+mj-lt"/>
                <a:ea typeface="Arial" charset="0"/>
                <a:cs typeface="Arial" charset="0"/>
              </a:rPr>
              <a:t>tillgångar.</a:t>
            </a: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OBS</a:t>
            </a:r>
            <a:r>
              <a:rPr lang="sv-SE" sz="2000" dirty="0">
                <a:latin typeface="+mj-lt"/>
                <a:ea typeface="Arial" charset="0"/>
                <a:cs typeface="Arial" charset="0"/>
              </a:rPr>
              <a:t>! att dödsbodelägare/arvingar inte blir </a:t>
            </a:r>
            <a:r>
              <a:rPr lang="sv-SE" sz="2000" dirty="0" smtClean="0">
                <a:latin typeface="+mj-lt"/>
                <a:ea typeface="Arial" charset="0"/>
                <a:cs typeface="Arial" charset="0"/>
              </a:rPr>
              <a:t>	skyldiga </a:t>
            </a:r>
            <a:r>
              <a:rPr lang="sv-SE" sz="2000" dirty="0">
                <a:latin typeface="+mj-lt"/>
                <a:ea typeface="Arial" charset="0"/>
                <a:cs typeface="Arial" charset="0"/>
              </a:rPr>
              <a:t>att betala några skulder, MEN </a:t>
            </a:r>
            <a:r>
              <a:rPr lang="sv-SE" sz="2000" dirty="0" smtClean="0">
                <a:latin typeface="+mj-lt"/>
                <a:ea typeface="Arial" charset="0"/>
                <a:cs typeface="Arial" charset="0"/>
              </a:rPr>
              <a:t>	fordringsägarna </a:t>
            </a:r>
            <a:r>
              <a:rPr lang="sv-SE" sz="2000" dirty="0">
                <a:latin typeface="+mj-lt"/>
                <a:ea typeface="Arial" charset="0"/>
                <a:cs typeface="Arial" charset="0"/>
              </a:rPr>
              <a:t>har ”första tjing” till alla </a:t>
            </a:r>
            <a:r>
              <a:rPr lang="sv-SE" sz="2000" dirty="0" smtClean="0">
                <a:latin typeface="+mj-lt"/>
                <a:ea typeface="Arial" charset="0"/>
                <a:cs typeface="Arial" charset="0"/>
              </a:rPr>
              <a:t>	tillgångar </a:t>
            </a:r>
            <a:r>
              <a:rPr lang="sv-SE" sz="2000" dirty="0">
                <a:latin typeface="+mj-lt"/>
                <a:ea typeface="Arial" charset="0"/>
                <a:cs typeface="Arial" charset="0"/>
              </a:rPr>
              <a:t>i boet</a:t>
            </a:r>
            <a:r>
              <a:rPr lang="sv-SE" sz="2000" dirty="0" smtClean="0">
                <a:latin typeface="+mj-lt"/>
                <a:ea typeface="Arial" charset="0"/>
                <a:cs typeface="Arial" charset="0"/>
              </a:rPr>
              <a:t>.</a:t>
            </a:r>
            <a:endParaRPr lang="sv-SE" sz="2000" dirty="0">
              <a:latin typeface="+mj-lt"/>
              <a:ea typeface="Arial" charset="0"/>
              <a:cs typeface="Arial" charset="0"/>
            </a:endParaRP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8" y="6445250"/>
            <a:ext cx="982381"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ea typeface="Arial" charset="0"/>
                <a:cs typeface="Arial" charset="0"/>
              </a:rPr>
              <a:t>VARDAGSJURIDIK</a:t>
            </a:r>
          </a:p>
        </p:txBody>
      </p:sp>
    </p:spTree>
    <p:extLst>
      <p:ext uri="{BB962C8B-B14F-4D97-AF65-F5344CB8AC3E}">
        <p14:creationId xmlns:p14="http://schemas.microsoft.com/office/powerpoint/2010/main" val="242340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ruta 11">
            <a:extLst>
              <a:ext uri="{FF2B5EF4-FFF2-40B4-BE49-F238E27FC236}">
                <a16:creationId xmlns:a16="http://schemas.microsoft.com/office/drawing/2014/main" id="{5D3E9D24-BA58-4F47-BDA9-55F4E97D28B5}"/>
              </a:ext>
            </a:extLst>
          </p:cNvPr>
          <p:cNvSpPr txBox="1"/>
          <p:nvPr/>
        </p:nvSpPr>
        <p:spPr>
          <a:xfrm>
            <a:off x="938571" y="1504314"/>
            <a:ext cx="8074800" cy="1374500"/>
          </a:xfrm>
          <a:prstGeom prst="rect">
            <a:avLst/>
          </a:prstGeom>
          <a:noFill/>
        </p:spPr>
        <p:txBody>
          <a:bodyPr wrap="square" rtlCol="0" anchor="t">
            <a:noAutofit/>
          </a:bodyPr>
          <a:lstStyle/>
          <a:p>
            <a:r>
              <a:rPr lang="sv-SE" sz="2000" b="1" dirty="0">
                <a:latin typeface="+mj-lt"/>
                <a:ea typeface="Arial" charset="0"/>
                <a:cs typeface="Arial" charset="0"/>
              </a:rPr>
              <a:t>Bra att ha koll så det inte riskerar att bli </a:t>
            </a:r>
            <a:r>
              <a:rPr lang="sv-SE" sz="2000" b="1" dirty="0" smtClean="0">
                <a:latin typeface="+mj-lt"/>
                <a:ea typeface="Arial" charset="0"/>
                <a:cs typeface="Arial" charset="0"/>
              </a:rPr>
              <a:t>oönskade konsekvenser…</a:t>
            </a:r>
          </a:p>
          <a:p>
            <a:pPr marL="185738" indent="-185738">
              <a:buFont typeface="Arial" panose="020B0604020202020204" pitchFamily="34" charset="0"/>
              <a:buChar char="•"/>
            </a:pPr>
            <a:r>
              <a:rPr lang="sv-SE" sz="2000" dirty="0">
                <a:latin typeface="+mj-lt"/>
                <a:ea typeface="Arial" charset="0"/>
                <a:cs typeface="Arial" charset="0"/>
              </a:rPr>
              <a:t>Har familjeförhållandena ändrats sedan testamentet skrevs? Det kan behöva uppdateras.</a:t>
            </a:r>
          </a:p>
          <a:p>
            <a:pPr marL="185738" indent="-185738">
              <a:buFont typeface="Arial" panose="020B0604020202020204" pitchFamily="34" charset="0"/>
              <a:buChar char="•"/>
            </a:pPr>
            <a:r>
              <a:rPr lang="sv-SE" sz="2000" dirty="0">
                <a:latin typeface="+mj-lt"/>
                <a:ea typeface="Arial" charset="0"/>
                <a:cs typeface="Arial" charset="0"/>
              </a:rPr>
              <a:t>Finns det äktenskapsförord som skrevs för länge sedan? Kanske inte längre aktuellt att ha det kvar.</a:t>
            </a:r>
          </a:p>
          <a:p>
            <a:pPr marL="185738" indent="-185738">
              <a:buFont typeface="Arial" panose="020B0604020202020204" pitchFamily="34" charset="0"/>
              <a:buChar char="•"/>
            </a:pPr>
            <a:r>
              <a:rPr lang="sv-SE" sz="2000" dirty="0">
                <a:latin typeface="+mj-lt"/>
                <a:ea typeface="Arial" charset="0"/>
                <a:cs typeface="Arial" charset="0"/>
              </a:rPr>
              <a:t>Eller ett samboavtal? Efter många år tillsammans vill man kanske att sambo ska få halva </a:t>
            </a:r>
            <a:r>
              <a:rPr lang="sv-SE" sz="2000" dirty="0" smtClean="0">
                <a:latin typeface="+mj-lt"/>
                <a:ea typeface="Arial" charset="0"/>
                <a:cs typeface="Arial" charset="0"/>
              </a:rPr>
              <a:t>bostaden</a:t>
            </a:r>
            <a:r>
              <a:rPr lang="sv-SE" sz="2000" dirty="0">
                <a:latin typeface="+mj-lt"/>
                <a:ea typeface="Arial" charset="0"/>
                <a:cs typeface="Arial" charset="0"/>
              </a:rPr>
              <a:t>?</a:t>
            </a:r>
          </a:p>
        </p:txBody>
      </p:sp>
      <p:sp>
        <p:nvSpPr>
          <p:cNvPr id="13" name="textruta 12">
            <a:extLst>
              <a:ext uri="{FF2B5EF4-FFF2-40B4-BE49-F238E27FC236}">
                <a16:creationId xmlns:a16="http://schemas.microsoft.com/office/drawing/2014/main" id="{DAF9F159-328C-2147-B1AE-FB70454EE855}"/>
              </a:ext>
            </a:extLst>
          </p:cNvPr>
          <p:cNvSpPr txBox="1"/>
          <p:nvPr/>
        </p:nvSpPr>
        <p:spPr>
          <a:xfrm>
            <a:off x="938571" y="789026"/>
            <a:ext cx="7193057" cy="643467"/>
          </a:xfrm>
          <a:prstGeom prst="rect">
            <a:avLst/>
          </a:prstGeom>
          <a:noFill/>
        </p:spPr>
        <p:txBody>
          <a:bodyPr wrap="square" rtlCol="0" anchor="t">
            <a:noAutofit/>
          </a:bodyPr>
          <a:lstStyle/>
          <a:p>
            <a:r>
              <a:rPr lang="sv-SE" sz="2800" b="1" dirty="0" smtClean="0">
                <a:latin typeface="Calibri" panose="020F0502020204030204" pitchFamily="34" charset="0"/>
                <a:ea typeface="Arial" charset="0"/>
                <a:cs typeface="Calibri" panose="020F0502020204030204" pitchFamily="34" charset="0"/>
              </a:rPr>
              <a:t>Familjerättsliga dokument är färskvara</a:t>
            </a:r>
            <a:endParaRPr lang="sv-SE" sz="2800" b="1" dirty="0">
              <a:latin typeface="Calibri" panose="020F0502020204030204" pitchFamily="34" charset="0"/>
              <a:ea typeface="Arial" charset="0"/>
              <a:cs typeface="Calibri" panose="020F0502020204030204" pitchFamily="34" charset="0"/>
            </a:endParaRPr>
          </a:p>
          <a:p>
            <a:endParaRPr lang="sv-SE" sz="2800" b="1" dirty="0">
              <a:latin typeface="Calibri" panose="020F0502020204030204" pitchFamily="34" charset="0"/>
              <a:ea typeface="Arial" charset="0"/>
              <a:cs typeface="Calibri" panose="020F0502020204030204" pitchFamily="34" charset="0"/>
            </a:endParaRP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380175"/>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8" y="6445250"/>
            <a:ext cx="982381"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spTree>
    <p:extLst>
      <p:ext uri="{BB962C8B-B14F-4D97-AF65-F5344CB8AC3E}">
        <p14:creationId xmlns:p14="http://schemas.microsoft.com/office/powerpoint/2010/main" val="159602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920B509-E041-9E42-A2A2-5DC1B4A15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0618F09B-4193-4C44-8C67-6761E8143443}"/>
              </a:ext>
            </a:extLst>
          </p:cNvPr>
          <p:cNvSpPr/>
          <p:nvPr/>
        </p:nvSpPr>
        <p:spPr>
          <a:xfrm>
            <a:off x="1" y="0"/>
            <a:ext cx="12191999" cy="6858000"/>
          </a:xfrm>
          <a:prstGeom prst="rect">
            <a:avLst/>
          </a:prstGeom>
          <a:solidFill>
            <a:srgbClr val="009CB3">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993670" cy="167472"/>
          </a:xfrm>
          <a:prstGeom prst="rect">
            <a:avLst/>
          </a:prstGeom>
          <a:solidFill>
            <a:schemeClr val="bg1"/>
          </a:solidFill>
        </p:spPr>
        <p:txBody>
          <a:bodyPr wrap="square" rtlCol="0" anchor="ctr" anchorCtr="0">
            <a:noAutofit/>
          </a:bodyPr>
          <a:lstStyle/>
          <a:p>
            <a:pPr marL="44450" indent="-44450"/>
            <a:r>
              <a:rPr lang="sv-SE" sz="800" dirty="0">
                <a:solidFill>
                  <a:srgbClr val="009CB3"/>
                </a:solidFill>
                <a:ea typeface="Arial" charset="0"/>
                <a:cs typeface="Arial" charset="0"/>
              </a:rPr>
              <a:t>VARDAGSJURIDIK</a:t>
            </a:r>
          </a:p>
        </p:txBody>
      </p:sp>
      <p:sp>
        <p:nvSpPr>
          <p:cNvPr id="16" name="textruta 15">
            <a:extLst>
              <a:ext uri="{FF2B5EF4-FFF2-40B4-BE49-F238E27FC236}">
                <a16:creationId xmlns:a16="http://schemas.microsoft.com/office/drawing/2014/main" id="{8C63BCB7-C8AC-2D48-BB5A-9AB2EBBA518B}"/>
              </a:ext>
            </a:extLst>
          </p:cNvPr>
          <p:cNvSpPr txBox="1"/>
          <p:nvPr/>
        </p:nvSpPr>
        <p:spPr>
          <a:xfrm>
            <a:off x="938572" y="789026"/>
            <a:ext cx="10052516" cy="643467"/>
          </a:xfrm>
          <a:prstGeom prst="rect">
            <a:avLst/>
          </a:prstGeom>
          <a:noFill/>
        </p:spPr>
        <p:txBody>
          <a:bodyPr wrap="square" rtlCol="0" anchor="t">
            <a:noAutofit/>
          </a:bodyPr>
          <a:lstStyle/>
          <a:p>
            <a:r>
              <a:rPr lang="sv-SE" sz="2800" b="1" dirty="0" smtClean="0">
                <a:solidFill>
                  <a:schemeClr val="bg1"/>
                </a:solidFill>
                <a:latin typeface="Calibri" panose="020F0502020204030204" pitchFamily="34" charset="0"/>
                <a:ea typeface="Arial" charset="0"/>
                <a:cs typeface="Calibri" panose="020F0502020204030204" pitchFamily="34" charset="0"/>
              </a:rPr>
              <a:t>Tack!</a:t>
            </a:r>
            <a:endParaRPr lang="sv-SE" sz="2800" b="1" dirty="0">
              <a:solidFill>
                <a:schemeClr val="bg1"/>
              </a:solidFill>
              <a:latin typeface="Calibri" panose="020F0502020204030204" pitchFamily="34" charset="0"/>
              <a:ea typeface="Arial" charset="0"/>
              <a:cs typeface="Calibri" panose="020F0502020204030204" pitchFamily="34" charset="0"/>
            </a:endParaRPr>
          </a:p>
        </p:txBody>
      </p:sp>
      <p:cxnSp>
        <p:nvCxnSpPr>
          <p:cNvPr id="17" name="Rak 16">
            <a:extLst>
              <a:ext uri="{FF2B5EF4-FFF2-40B4-BE49-F238E27FC236}">
                <a16:creationId xmlns:a16="http://schemas.microsoft.com/office/drawing/2014/main" id="{97907DC6-8F28-5E46-AFA6-AE12308BEB75}"/>
              </a:ext>
            </a:extLst>
          </p:cNvPr>
          <p:cNvCxnSpPr>
            <a:cxnSpLocks/>
          </p:cNvCxnSpPr>
          <p:nvPr/>
        </p:nvCxnSpPr>
        <p:spPr>
          <a:xfrm flipH="1">
            <a:off x="1029854" y="1369291"/>
            <a:ext cx="101207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ruta 17">
            <a:extLst>
              <a:ext uri="{FF2B5EF4-FFF2-40B4-BE49-F238E27FC236}">
                <a16:creationId xmlns:a16="http://schemas.microsoft.com/office/drawing/2014/main" id="{B6606F68-9321-1E4B-A80E-947C1DE331C3}"/>
              </a:ext>
            </a:extLst>
          </p:cNvPr>
          <p:cNvSpPr txBox="1"/>
          <p:nvPr/>
        </p:nvSpPr>
        <p:spPr>
          <a:xfrm>
            <a:off x="938571" y="1489056"/>
            <a:ext cx="6757629" cy="2522818"/>
          </a:xfrm>
          <a:prstGeom prst="rect">
            <a:avLst/>
          </a:prstGeom>
          <a:noFill/>
        </p:spPr>
        <p:txBody>
          <a:bodyPr wrap="square" rtlCol="0" anchor="t">
            <a:noAutofit/>
          </a:bodyPr>
          <a:lstStyle/>
          <a:p>
            <a:pPr marL="185738" indent="-185738">
              <a:buFont typeface="Arial" panose="020B0604020202020204" pitchFamily="34" charset="0"/>
              <a:buChar char="•"/>
            </a:pPr>
            <a:r>
              <a:rPr lang="sv-SE" sz="2000" dirty="0">
                <a:solidFill>
                  <a:schemeClr val="bg1"/>
                </a:solidFill>
                <a:latin typeface="+mj-lt"/>
                <a:ea typeface="Arial" charset="0"/>
                <a:cs typeface="Arial" charset="0"/>
              </a:rPr>
              <a:t>Känner du att du behöver kolla upp, ändra eller kanske skriva nytt testamente, samboavtal, äktenskapsförord?</a:t>
            </a:r>
          </a:p>
          <a:p>
            <a:pPr marL="185738" indent="-185738">
              <a:buFont typeface="Arial" panose="020B0604020202020204" pitchFamily="34" charset="0"/>
              <a:buChar char="•"/>
            </a:pPr>
            <a:r>
              <a:rPr lang="sv-SE" sz="2000" dirty="0">
                <a:solidFill>
                  <a:schemeClr val="bg1"/>
                </a:solidFill>
                <a:latin typeface="+mj-lt"/>
                <a:ea typeface="Arial" charset="0"/>
                <a:cs typeface="Arial" charset="0"/>
              </a:rPr>
              <a:t>Sitt inte och knåpa ihop dokument själv om du inte är expert.</a:t>
            </a:r>
          </a:p>
          <a:p>
            <a:pPr marL="185738" indent="-185738">
              <a:buFont typeface="Arial" panose="020B0604020202020204" pitchFamily="34" charset="0"/>
              <a:buChar char="•"/>
            </a:pPr>
            <a:r>
              <a:rPr lang="sv-SE" sz="2000" dirty="0">
                <a:solidFill>
                  <a:schemeClr val="bg1"/>
                </a:solidFill>
                <a:latin typeface="+mj-lt"/>
                <a:ea typeface="Arial" charset="0"/>
                <a:cs typeface="Arial" charset="0"/>
              </a:rPr>
              <a:t>Ta hjälp av jurist!</a:t>
            </a:r>
          </a:p>
        </p:txBody>
      </p:sp>
    </p:spTree>
    <p:extLst>
      <p:ext uri="{BB962C8B-B14F-4D97-AF65-F5344CB8AC3E}">
        <p14:creationId xmlns:p14="http://schemas.microsoft.com/office/powerpoint/2010/main" val="287349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ruta 11">
            <a:extLst>
              <a:ext uri="{FF2B5EF4-FFF2-40B4-BE49-F238E27FC236}">
                <a16:creationId xmlns:a16="http://schemas.microsoft.com/office/drawing/2014/main" id="{5D3E9D24-BA58-4F47-BDA9-55F4E97D28B5}"/>
              </a:ext>
            </a:extLst>
          </p:cNvPr>
          <p:cNvSpPr txBox="1"/>
          <p:nvPr/>
        </p:nvSpPr>
        <p:spPr>
          <a:xfrm>
            <a:off x="938571" y="1517336"/>
            <a:ext cx="6757629" cy="1374500"/>
          </a:xfrm>
          <a:prstGeom prst="rect">
            <a:avLst/>
          </a:prstGeom>
          <a:noFill/>
        </p:spPr>
        <p:txBody>
          <a:bodyPr wrap="square" rtlCol="0" anchor="t">
            <a:noAutofit/>
          </a:bodyPr>
          <a:lstStyle/>
          <a:p>
            <a:pPr marL="185738" indent="-185738">
              <a:buFont typeface="Arial" panose="020B0604020202020204" pitchFamily="34" charset="0"/>
              <a:buChar char="•"/>
            </a:pPr>
            <a:r>
              <a:rPr lang="sv-SE" sz="2000" dirty="0">
                <a:latin typeface="+mj-lt"/>
                <a:ea typeface="Arial" charset="0"/>
                <a:cs typeface="Arial" charset="0"/>
              </a:rPr>
              <a:t>Äktenskapsförord – ett avtal mellan makarna, </a:t>
            </a:r>
            <a:br>
              <a:rPr lang="sv-SE" sz="2000" dirty="0">
                <a:latin typeface="+mj-lt"/>
                <a:ea typeface="Arial" charset="0"/>
                <a:cs typeface="Arial" charset="0"/>
              </a:rPr>
            </a:br>
            <a:r>
              <a:rPr lang="sv-SE" sz="2000" dirty="0">
                <a:latin typeface="+mj-lt"/>
                <a:ea typeface="Arial" charset="0"/>
                <a:cs typeface="Arial" charset="0"/>
              </a:rPr>
              <a:t>kan gälla all egendom eller viss utvald.</a:t>
            </a:r>
          </a:p>
          <a:p>
            <a:pPr marL="185738" indent="-185738">
              <a:buFont typeface="Arial" panose="020B0604020202020204" pitchFamily="34" charset="0"/>
              <a:buChar char="•"/>
            </a:pPr>
            <a:r>
              <a:rPr lang="sv-SE" sz="2000" dirty="0">
                <a:latin typeface="+mj-lt"/>
                <a:ea typeface="Arial" charset="0"/>
                <a:cs typeface="Arial" charset="0"/>
              </a:rPr>
              <a:t>Villkor i gåvobrev eller testamente.</a:t>
            </a:r>
          </a:p>
          <a:p>
            <a:pPr marL="185738" indent="-185738">
              <a:buFont typeface="Arial" panose="020B0604020202020204" pitchFamily="34" charset="0"/>
              <a:buChar char="•"/>
            </a:pPr>
            <a:r>
              <a:rPr lang="sv-SE" sz="2000" dirty="0">
                <a:latin typeface="+mj-lt"/>
                <a:ea typeface="Arial" charset="0"/>
                <a:cs typeface="Arial" charset="0"/>
              </a:rPr>
              <a:t>Förmånstagarförordnande i försäkring.</a:t>
            </a:r>
          </a:p>
          <a:p>
            <a:pPr marL="185738" indent="-185738">
              <a:buFont typeface="Arial" panose="020B0604020202020204" pitchFamily="34" charset="0"/>
              <a:buChar char="•"/>
            </a:pPr>
            <a:r>
              <a:rPr lang="sv-SE" sz="2000" dirty="0">
                <a:latin typeface="+mj-lt"/>
                <a:ea typeface="Arial" charset="0"/>
                <a:cs typeface="Arial" charset="0"/>
              </a:rPr>
              <a:t>Det som kommer istället för enskild egendom </a:t>
            </a:r>
            <a:br>
              <a:rPr lang="sv-SE" sz="2000" dirty="0">
                <a:latin typeface="+mj-lt"/>
                <a:ea typeface="Arial" charset="0"/>
                <a:cs typeface="Arial" charset="0"/>
              </a:rPr>
            </a:br>
            <a:r>
              <a:rPr lang="sv-SE" sz="2000" dirty="0">
                <a:latin typeface="+mj-lt"/>
                <a:ea typeface="Arial" charset="0"/>
                <a:cs typeface="Arial" charset="0"/>
              </a:rPr>
              <a:t>blir också enskild.</a:t>
            </a:r>
          </a:p>
          <a:p>
            <a:pPr marL="185738" indent="-185738">
              <a:buFont typeface="Arial" panose="020B0604020202020204" pitchFamily="34" charset="0"/>
              <a:buChar char="•"/>
            </a:pPr>
            <a:r>
              <a:rPr lang="sv-SE" sz="2000" dirty="0">
                <a:latin typeface="+mj-lt"/>
                <a:ea typeface="Arial" charset="0"/>
                <a:cs typeface="Arial" charset="0"/>
              </a:rPr>
              <a:t>För att avkastning av enskild egendom ska bli enskild </a:t>
            </a:r>
            <a:br>
              <a:rPr lang="sv-SE" sz="2000" dirty="0">
                <a:latin typeface="+mj-lt"/>
                <a:ea typeface="Arial" charset="0"/>
                <a:cs typeface="Arial" charset="0"/>
              </a:rPr>
            </a:br>
            <a:r>
              <a:rPr lang="sv-SE" sz="2000" dirty="0">
                <a:latin typeface="+mj-lt"/>
                <a:ea typeface="Arial" charset="0"/>
                <a:cs typeface="Arial" charset="0"/>
              </a:rPr>
              <a:t>krävs att det står uttryckligen.</a:t>
            </a:r>
          </a:p>
        </p:txBody>
      </p:sp>
      <p:sp>
        <p:nvSpPr>
          <p:cNvPr id="13" name="textruta 12">
            <a:extLst>
              <a:ext uri="{FF2B5EF4-FFF2-40B4-BE49-F238E27FC236}">
                <a16:creationId xmlns:a16="http://schemas.microsoft.com/office/drawing/2014/main" id="{DAF9F159-328C-2147-B1AE-FB70454EE855}"/>
              </a:ext>
            </a:extLst>
          </p:cNvPr>
          <p:cNvSpPr txBox="1"/>
          <p:nvPr/>
        </p:nvSpPr>
        <p:spPr>
          <a:xfrm>
            <a:off x="938572" y="789026"/>
            <a:ext cx="4259964" cy="643467"/>
          </a:xfrm>
          <a:prstGeom prst="rect">
            <a:avLst/>
          </a:prstGeom>
          <a:noFill/>
        </p:spPr>
        <p:txBody>
          <a:bodyPr wrap="square" rtlCol="0" anchor="t">
            <a:noAutofit/>
          </a:bodyPr>
          <a:lstStyle/>
          <a:p>
            <a:r>
              <a:rPr lang="sv-SE" sz="2800" b="1" dirty="0" smtClean="0">
                <a:latin typeface="Calibri" panose="020F0502020204030204" pitchFamily="34" charset="0"/>
                <a:ea typeface="Arial" charset="0"/>
                <a:cs typeface="Calibri" panose="020F0502020204030204" pitchFamily="34" charset="0"/>
              </a:rPr>
              <a:t>Så blir egendom enskild</a:t>
            </a:r>
            <a:endParaRPr lang="sv-SE" sz="2800" b="1" dirty="0">
              <a:latin typeface="Calibri" panose="020F0502020204030204" pitchFamily="34" charset="0"/>
              <a:ea typeface="Arial" charset="0"/>
              <a:cs typeface="Calibri" panose="020F0502020204030204" pitchFamily="34" charset="0"/>
            </a:endParaRP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369291"/>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8" y="6445250"/>
            <a:ext cx="920037"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spTree>
    <p:extLst>
      <p:ext uri="{BB962C8B-B14F-4D97-AF65-F5344CB8AC3E}">
        <p14:creationId xmlns:p14="http://schemas.microsoft.com/office/powerpoint/2010/main" val="94262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09854" y="0"/>
            <a:ext cx="6082146" cy="6858000"/>
          </a:xfrm>
          <a:prstGeom prst="rect">
            <a:avLst/>
          </a:prstGeom>
        </p:spPr>
      </p:pic>
      <p:sp>
        <p:nvSpPr>
          <p:cNvPr id="5" name="textruta 4"/>
          <p:cNvSpPr txBox="1"/>
          <p:nvPr/>
        </p:nvSpPr>
        <p:spPr>
          <a:xfrm>
            <a:off x="938572" y="993417"/>
            <a:ext cx="4259964" cy="519289"/>
          </a:xfrm>
          <a:prstGeom prst="rect">
            <a:avLst/>
          </a:prstGeom>
          <a:noFill/>
        </p:spPr>
        <p:txBody>
          <a:bodyPr wrap="square" rtlCol="0" anchor="t">
            <a:noAutofit/>
          </a:bodyPr>
          <a:lstStyle/>
          <a:p>
            <a:r>
              <a:rPr lang="sv-SE" sz="2800" b="1" dirty="0" smtClean="0">
                <a:latin typeface="Calibri" panose="020F0502020204030204" pitchFamily="34" charset="0"/>
                <a:ea typeface="Arial" charset="0"/>
                <a:cs typeface="Calibri" panose="020F0502020204030204" pitchFamily="34" charset="0"/>
              </a:rPr>
              <a:t>Äktenskapsförord är ett avtal mellan makarna</a:t>
            </a:r>
            <a:endParaRPr lang="sv-SE" sz="2800" b="1" dirty="0">
              <a:latin typeface="Calibri" panose="020F0502020204030204" pitchFamily="34" charset="0"/>
              <a:ea typeface="Arial" charset="0"/>
              <a:cs typeface="Calibri" panose="020F0502020204030204" pitchFamily="34" charset="0"/>
            </a:endParaRPr>
          </a:p>
        </p:txBody>
      </p:sp>
      <p:sp>
        <p:nvSpPr>
          <p:cNvPr id="6" name="textruta 5"/>
          <p:cNvSpPr txBox="1"/>
          <p:nvPr/>
        </p:nvSpPr>
        <p:spPr>
          <a:xfrm>
            <a:off x="938572" y="2209800"/>
            <a:ext cx="4259964" cy="2163532"/>
          </a:xfrm>
          <a:prstGeom prst="rect">
            <a:avLst/>
          </a:prstGeom>
          <a:noFill/>
        </p:spPr>
        <p:txBody>
          <a:bodyPr wrap="square" rtlCol="0" anchor="t">
            <a:noAutofit/>
          </a:bodyPr>
          <a:lstStyle/>
          <a:p>
            <a:pPr>
              <a:lnSpc>
                <a:spcPts val="3000"/>
              </a:lnSpc>
            </a:pPr>
            <a:endParaRPr lang="sv-SE" sz="2000" dirty="0">
              <a:latin typeface="+mj-lt"/>
              <a:ea typeface="Arial" charset="0"/>
              <a:cs typeface="Arial" charset="0"/>
            </a:endParaRPr>
          </a:p>
        </p:txBody>
      </p:sp>
      <p:pic>
        <p:nvPicPr>
          <p:cNvPr id="11" name="Bildobjekt 10">
            <a:extLst>
              <a:ext uri="{FF2B5EF4-FFF2-40B4-BE49-F238E27FC236}">
                <a16:creationId xmlns:a16="http://schemas.microsoft.com/office/drawing/2014/main" id="{3DC08532-9857-2D48-B9B2-DC6CDA550FA3}"/>
              </a:ext>
            </a:extLst>
          </p:cNvPr>
          <p:cNvPicPr>
            <a:picLocks noChangeAspect="1"/>
          </p:cNvPicPr>
          <p:nvPr/>
        </p:nvPicPr>
        <p:blipFill>
          <a:blip r:embed="rId4"/>
          <a:stretch>
            <a:fillRect/>
          </a:stretch>
        </p:blipFill>
        <p:spPr>
          <a:xfrm>
            <a:off x="263374" y="6036660"/>
            <a:ext cx="381668" cy="579237"/>
          </a:xfrm>
          <a:prstGeom prst="rect">
            <a:avLst/>
          </a:prstGeom>
        </p:spPr>
      </p:pic>
      <p:cxnSp>
        <p:nvCxnSpPr>
          <p:cNvPr id="12" name="Rak 11">
            <a:extLst>
              <a:ext uri="{FF2B5EF4-FFF2-40B4-BE49-F238E27FC236}">
                <a16:creationId xmlns:a16="http://schemas.microsoft.com/office/drawing/2014/main" id="{F34A2855-6C16-3744-9D37-D97FB96E8D31}"/>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65FD3AAE-361E-6E4F-A117-AE0CBB7FAAA4}"/>
              </a:ext>
            </a:extLst>
          </p:cNvPr>
          <p:cNvSpPr txBox="1"/>
          <p:nvPr/>
        </p:nvSpPr>
        <p:spPr>
          <a:xfrm>
            <a:off x="846419" y="6445250"/>
            <a:ext cx="920036"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sp>
        <p:nvSpPr>
          <p:cNvPr id="9" name="textruta 8"/>
          <p:cNvSpPr txBox="1"/>
          <p:nvPr/>
        </p:nvSpPr>
        <p:spPr>
          <a:xfrm>
            <a:off x="748548" y="1979665"/>
            <a:ext cx="5029400" cy="2119371"/>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Äktenskapsförord ska upprättas skriftligt, </a:t>
            </a:r>
            <a:r>
              <a:rPr lang="sv-SE" sz="2000" dirty="0" smtClean="0">
                <a:latin typeface="+mj-lt"/>
                <a:ea typeface="Arial" charset="0"/>
                <a:cs typeface="Arial" charset="0"/>
              </a:rPr>
              <a:t>	undertecknas </a:t>
            </a:r>
            <a:r>
              <a:rPr lang="sv-SE" sz="2000" dirty="0">
                <a:latin typeface="+mj-lt"/>
                <a:ea typeface="Arial" charset="0"/>
                <a:cs typeface="Arial" charset="0"/>
              </a:rPr>
              <a:t>av makarna och </a:t>
            </a:r>
            <a:r>
              <a:rPr lang="sv-SE" sz="2000" dirty="0" smtClean="0">
                <a:latin typeface="+mj-lt"/>
                <a:ea typeface="Arial" charset="0"/>
                <a:cs typeface="Arial" charset="0"/>
              </a:rPr>
              <a:t>	inregistreras </a:t>
            </a:r>
            <a:r>
              <a:rPr lang="sv-SE" sz="2000" dirty="0">
                <a:latin typeface="+mj-lt"/>
                <a:ea typeface="Arial" charset="0"/>
                <a:cs typeface="Arial" charset="0"/>
              </a:rPr>
              <a:t>hos Skatteverket.</a:t>
            </a: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Makar </a:t>
            </a:r>
            <a:r>
              <a:rPr lang="sv-SE" sz="2000" dirty="0">
                <a:latin typeface="+mj-lt"/>
                <a:ea typeface="Arial" charset="0"/>
                <a:cs typeface="Arial" charset="0"/>
              </a:rPr>
              <a:t>som vill ändra innehållet i ett </a:t>
            </a:r>
            <a:r>
              <a:rPr lang="sv-SE" sz="2000" dirty="0" smtClean="0">
                <a:latin typeface="+mj-lt"/>
                <a:ea typeface="Arial" charset="0"/>
                <a:cs typeface="Arial" charset="0"/>
              </a:rPr>
              <a:t>	äktenskapsförord </a:t>
            </a:r>
            <a:r>
              <a:rPr lang="sv-SE" sz="2000" dirty="0">
                <a:latin typeface="+mj-lt"/>
                <a:ea typeface="Arial" charset="0"/>
                <a:cs typeface="Arial" charset="0"/>
              </a:rPr>
              <a:t>måste skriva och </a:t>
            </a:r>
            <a:r>
              <a:rPr lang="sv-SE" sz="2000" dirty="0" smtClean="0">
                <a:latin typeface="+mj-lt"/>
                <a:ea typeface="Arial" charset="0"/>
                <a:cs typeface="Arial" charset="0"/>
              </a:rPr>
              <a:t>	inregistrera </a:t>
            </a:r>
            <a:r>
              <a:rPr lang="sv-SE" sz="2000" dirty="0">
                <a:latin typeface="+mj-lt"/>
                <a:ea typeface="Arial" charset="0"/>
                <a:cs typeface="Arial" charset="0"/>
              </a:rPr>
              <a:t>ett nytt äktenskapsförord.</a:t>
            </a: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Tänk </a:t>
            </a:r>
            <a:r>
              <a:rPr lang="sv-SE" sz="2000" dirty="0">
                <a:latin typeface="+mj-lt"/>
                <a:ea typeface="Arial" charset="0"/>
                <a:cs typeface="Arial" charset="0"/>
              </a:rPr>
              <a:t>på att äktenskapsförord är färskvara </a:t>
            </a:r>
            <a:r>
              <a:rPr lang="sv-SE" sz="2000" dirty="0" smtClean="0">
                <a:latin typeface="+mj-lt"/>
                <a:ea typeface="Arial" charset="0"/>
                <a:cs typeface="Arial" charset="0"/>
              </a:rPr>
              <a:t/>
            </a:r>
            <a:br>
              <a:rPr lang="sv-SE" sz="2000" dirty="0" smtClean="0">
                <a:latin typeface="+mj-lt"/>
                <a:ea typeface="Arial" charset="0"/>
                <a:cs typeface="Arial" charset="0"/>
              </a:rPr>
            </a:br>
            <a:r>
              <a:rPr lang="sv-SE" sz="2000" dirty="0" smtClean="0">
                <a:latin typeface="+mj-lt"/>
                <a:ea typeface="Arial" charset="0"/>
                <a:cs typeface="Arial" charset="0"/>
              </a:rPr>
              <a:t>	– särskilt </a:t>
            </a:r>
            <a:r>
              <a:rPr lang="sv-SE" sz="2000" dirty="0">
                <a:latin typeface="+mj-lt"/>
                <a:ea typeface="Arial" charset="0"/>
                <a:cs typeface="Arial" charset="0"/>
              </a:rPr>
              <a:t>äldre makar med särkullbarn i </a:t>
            </a:r>
            <a:r>
              <a:rPr lang="sv-SE" sz="2000" dirty="0" smtClean="0">
                <a:latin typeface="+mj-lt"/>
                <a:ea typeface="Arial" charset="0"/>
                <a:cs typeface="Arial" charset="0"/>
              </a:rPr>
              <a:t>	bilden bör </a:t>
            </a:r>
            <a:r>
              <a:rPr lang="sv-SE" sz="2000" dirty="0">
                <a:latin typeface="+mj-lt"/>
                <a:ea typeface="Arial" charset="0"/>
                <a:cs typeface="Arial" charset="0"/>
              </a:rPr>
              <a:t>kolla så </a:t>
            </a:r>
            <a:r>
              <a:rPr lang="sv-SE" sz="2000" dirty="0" smtClean="0">
                <a:latin typeface="+mj-lt"/>
                <a:ea typeface="Arial" charset="0"/>
                <a:cs typeface="Arial" charset="0"/>
              </a:rPr>
              <a:t>att äktenskapsförordet 	fortfarande </a:t>
            </a:r>
            <a:r>
              <a:rPr lang="sv-SE" sz="2000" dirty="0">
                <a:latin typeface="+mj-lt"/>
                <a:ea typeface="Arial" charset="0"/>
                <a:cs typeface="Arial" charset="0"/>
              </a:rPr>
              <a:t>speglar </a:t>
            </a:r>
            <a:r>
              <a:rPr lang="sv-SE" sz="2000" dirty="0" smtClean="0">
                <a:latin typeface="+mj-lt"/>
                <a:ea typeface="Arial" charset="0"/>
                <a:cs typeface="Arial" charset="0"/>
              </a:rPr>
              <a:t>hur </a:t>
            </a:r>
            <a:r>
              <a:rPr lang="sv-SE" sz="2000" dirty="0">
                <a:latin typeface="+mj-lt"/>
                <a:ea typeface="Arial" charset="0"/>
                <a:cs typeface="Arial" charset="0"/>
              </a:rPr>
              <a:t>man vill </a:t>
            </a:r>
            <a:r>
              <a:rPr lang="sv-SE" sz="2000" dirty="0" smtClean="0">
                <a:latin typeface="+mj-lt"/>
                <a:ea typeface="Arial" charset="0"/>
                <a:cs typeface="Arial" charset="0"/>
              </a:rPr>
              <a:t>ha </a:t>
            </a:r>
            <a:r>
              <a:rPr lang="sv-SE" sz="2000" dirty="0">
                <a:latin typeface="+mj-lt"/>
                <a:ea typeface="Arial" charset="0"/>
                <a:cs typeface="Arial" charset="0"/>
              </a:rPr>
              <a:t>det</a:t>
            </a:r>
            <a:r>
              <a:rPr lang="sv-SE" sz="2000" dirty="0" smtClean="0">
                <a:latin typeface="+mj-lt"/>
                <a:ea typeface="Arial" charset="0"/>
                <a:cs typeface="Arial" charset="0"/>
              </a:rPr>
              <a:t>.</a:t>
            </a:r>
            <a:endParaRPr lang="sv-SE" sz="2000" dirty="0">
              <a:latin typeface="+mj-lt"/>
              <a:ea typeface="Arial" charset="0"/>
              <a:cs typeface="Arial" charset="0"/>
            </a:endParaRPr>
          </a:p>
        </p:txBody>
      </p:sp>
    </p:spTree>
    <p:extLst>
      <p:ext uri="{BB962C8B-B14F-4D97-AF65-F5344CB8AC3E}">
        <p14:creationId xmlns:p14="http://schemas.microsoft.com/office/powerpoint/2010/main" val="41208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ruta 11">
            <a:extLst>
              <a:ext uri="{FF2B5EF4-FFF2-40B4-BE49-F238E27FC236}">
                <a16:creationId xmlns:a16="http://schemas.microsoft.com/office/drawing/2014/main" id="{5D3E9D24-BA58-4F47-BDA9-55F4E97D28B5}"/>
              </a:ext>
            </a:extLst>
          </p:cNvPr>
          <p:cNvSpPr txBox="1"/>
          <p:nvPr/>
        </p:nvSpPr>
        <p:spPr>
          <a:xfrm>
            <a:off x="938572" y="1460394"/>
            <a:ext cx="6757629" cy="1374500"/>
          </a:xfrm>
          <a:prstGeom prst="rect">
            <a:avLst/>
          </a:prstGeom>
          <a:noFill/>
        </p:spPr>
        <p:txBody>
          <a:bodyPr wrap="square" rtlCol="0" anchor="t">
            <a:noAutofit/>
          </a:bodyPr>
          <a:lstStyle/>
          <a:p>
            <a:pPr marL="185738" indent="-185738">
              <a:buFont typeface="Arial" panose="020B0604020202020204" pitchFamily="34" charset="0"/>
              <a:buChar char="•"/>
            </a:pPr>
            <a:r>
              <a:rPr lang="sv-SE" sz="2000" dirty="0">
                <a:latin typeface="+mj-lt"/>
                <a:ea typeface="Arial" charset="0"/>
                <a:cs typeface="Arial" charset="0"/>
              </a:rPr>
              <a:t>Enskild egendom på grund av villkor i:</a:t>
            </a:r>
          </a:p>
          <a:p>
            <a:r>
              <a:rPr lang="sv-SE" sz="2000" dirty="0">
                <a:latin typeface="+mj-lt"/>
                <a:ea typeface="Arial" charset="0"/>
                <a:cs typeface="Arial" charset="0"/>
              </a:rPr>
              <a:t> </a:t>
            </a:r>
            <a:r>
              <a:rPr lang="sv-SE" sz="2000" dirty="0" smtClean="0">
                <a:latin typeface="+mj-lt"/>
                <a:ea typeface="Arial" charset="0"/>
                <a:cs typeface="Arial" charset="0"/>
              </a:rPr>
              <a:t>  - Gåvobrev</a:t>
            </a:r>
            <a:endParaRPr lang="sv-SE" sz="2000" dirty="0">
              <a:latin typeface="+mj-lt"/>
              <a:ea typeface="Arial" charset="0"/>
              <a:cs typeface="Arial" charset="0"/>
            </a:endParaRPr>
          </a:p>
          <a:p>
            <a:r>
              <a:rPr lang="sv-SE" sz="2000" dirty="0" smtClean="0">
                <a:latin typeface="+mj-lt"/>
                <a:ea typeface="Arial" charset="0"/>
                <a:cs typeface="Arial" charset="0"/>
              </a:rPr>
              <a:t>   - Testamente</a:t>
            </a:r>
            <a:endParaRPr lang="sv-SE" sz="2000" dirty="0">
              <a:latin typeface="+mj-lt"/>
              <a:ea typeface="Arial" charset="0"/>
              <a:cs typeface="Arial" charset="0"/>
            </a:endParaRPr>
          </a:p>
          <a:p>
            <a:r>
              <a:rPr lang="sv-SE" sz="2000" dirty="0" smtClean="0">
                <a:latin typeface="+mj-lt"/>
                <a:ea typeface="Arial" charset="0"/>
                <a:cs typeface="Arial" charset="0"/>
              </a:rPr>
              <a:t>   - Försäkring</a:t>
            </a:r>
            <a:endParaRPr lang="sv-SE" sz="2000" dirty="0">
              <a:latin typeface="+mj-lt"/>
              <a:ea typeface="Arial" charset="0"/>
              <a:cs typeface="Arial" charset="0"/>
            </a:endParaRPr>
          </a:p>
        </p:txBody>
      </p:sp>
      <p:sp>
        <p:nvSpPr>
          <p:cNvPr id="13" name="textruta 12">
            <a:extLst>
              <a:ext uri="{FF2B5EF4-FFF2-40B4-BE49-F238E27FC236}">
                <a16:creationId xmlns:a16="http://schemas.microsoft.com/office/drawing/2014/main" id="{DAF9F159-328C-2147-B1AE-FB70454EE855}"/>
              </a:ext>
            </a:extLst>
          </p:cNvPr>
          <p:cNvSpPr txBox="1"/>
          <p:nvPr/>
        </p:nvSpPr>
        <p:spPr>
          <a:xfrm>
            <a:off x="938572" y="789026"/>
            <a:ext cx="6376628" cy="643467"/>
          </a:xfrm>
          <a:prstGeom prst="rect">
            <a:avLst/>
          </a:prstGeom>
          <a:noFill/>
        </p:spPr>
        <p:txBody>
          <a:bodyPr wrap="square" rtlCol="0" anchor="t">
            <a:noAutofit/>
          </a:bodyPr>
          <a:lstStyle/>
          <a:p>
            <a:r>
              <a:rPr lang="sv-SE" sz="2800" b="1" dirty="0" smtClean="0">
                <a:latin typeface="Calibri" panose="020F0502020204030204" pitchFamily="34" charset="0"/>
                <a:ea typeface="Arial" charset="0"/>
                <a:cs typeface="Calibri" panose="020F0502020204030204" pitchFamily="34" charset="0"/>
              </a:rPr>
              <a:t>Enskild egendom utan äktenskapsförord</a:t>
            </a:r>
            <a:endParaRPr lang="sv-SE" sz="2800" b="1" dirty="0">
              <a:latin typeface="Calibri" panose="020F0502020204030204" pitchFamily="34" charset="0"/>
              <a:ea typeface="Arial" charset="0"/>
              <a:cs typeface="Calibri" panose="020F0502020204030204" pitchFamily="34" charset="0"/>
            </a:endParaRPr>
          </a:p>
        </p:txBody>
      </p:sp>
      <p:cxnSp>
        <p:nvCxnSpPr>
          <p:cNvPr id="10" name="Rak 9">
            <a:extLst>
              <a:ext uri="{FF2B5EF4-FFF2-40B4-BE49-F238E27FC236}">
                <a16:creationId xmlns:a16="http://schemas.microsoft.com/office/drawing/2014/main" id="{D988C871-A301-A746-9713-243F83E27F8E}"/>
              </a:ext>
            </a:extLst>
          </p:cNvPr>
          <p:cNvCxnSpPr>
            <a:cxnSpLocks/>
          </p:cNvCxnSpPr>
          <p:nvPr/>
        </p:nvCxnSpPr>
        <p:spPr>
          <a:xfrm flipH="1">
            <a:off x="1029854" y="1369291"/>
            <a:ext cx="1012074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Bildobjekt 16">
            <a:extLst>
              <a:ext uri="{FF2B5EF4-FFF2-40B4-BE49-F238E27FC236}">
                <a16:creationId xmlns:a16="http://schemas.microsoft.com/office/drawing/2014/main" id="{8CE5CAD4-390B-F345-BE1D-28DF776D706C}"/>
              </a:ext>
            </a:extLst>
          </p:cNvPr>
          <p:cNvPicPr>
            <a:picLocks noChangeAspect="1"/>
          </p:cNvPicPr>
          <p:nvPr/>
        </p:nvPicPr>
        <p:blipFill>
          <a:blip r:embed="rId3"/>
          <a:stretch>
            <a:fillRect/>
          </a:stretch>
        </p:blipFill>
        <p:spPr>
          <a:xfrm>
            <a:off x="263374" y="6036660"/>
            <a:ext cx="381668" cy="579237"/>
          </a:xfrm>
          <a:prstGeom prst="rect">
            <a:avLst/>
          </a:prstGeom>
        </p:spPr>
      </p:pic>
      <p:cxnSp>
        <p:nvCxnSpPr>
          <p:cNvPr id="34" name="Rak 33">
            <a:extLst>
              <a:ext uri="{FF2B5EF4-FFF2-40B4-BE49-F238E27FC236}">
                <a16:creationId xmlns:a16="http://schemas.microsoft.com/office/drawing/2014/main" id="{3337A6A5-E7ED-7B46-93FB-71EEE75B09D7}"/>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B371981B-6D2B-3A4B-A44F-F53D929C8DEF}"/>
              </a:ext>
            </a:extLst>
          </p:cNvPr>
          <p:cNvSpPr txBox="1"/>
          <p:nvPr/>
        </p:nvSpPr>
        <p:spPr>
          <a:xfrm>
            <a:off x="846418" y="6445250"/>
            <a:ext cx="982381"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spTree>
    <p:extLst>
      <p:ext uri="{BB962C8B-B14F-4D97-AF65-F5344CB8AC3E}">
        <p14:creationId xmlns:p14="http://schemas.microsoft.com/office/powerpoint/2010/main" val="319010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 y="0"/>
            <a:ext cx="6108191" cy="6858000"/>
          </a:xfrm>
          <a:prstGeom prst="rect">
            <a:avLst/>
          </a:prstGeom>
        </p:spPr>
      </p:pic>
      <p:sp>
        <p:nvSpPr>
          <p:cNvPr id="14" name="textruta 13"/>
          <p:cNvSpPr txBox="1"/>
          <p:nvPr/>
        </p:nvSpPr>
        <p:spPr>
          <a:xfrm>
            <a:off x="7079868" y="1557867"/>
            <a:ext cx="3960666" cy="497356"/>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Försäkringsutbetalningar </a:t>
            </a:r>
            <a:br>
              <a:rPr lang="sv-SE" sz="2800" b="1" dirty="0">
                <a:latin typeface="Calibri" panose="020F0502020204030204" pitchFamily="34" charset="0"/>
                <a:ea typeface="Arial" charset="0"/>
                <a:cs typeface="Calibri" panose="020F0502020204030204" pitchFamily="34" charset="0"/>
              </a:rPr>
            </a:br>
            <a:r>
              <a:rPr lang="sv-SE" sz="2800" b="1" dirty="0">
                <a:latin typeface="Calibri" panose="020F0502020204030204" pitchFamily="34" charset="0"/>
                <a:ea typeface="Arial" charset="0"/>
                <a:cs typeface="Calibri" panose="020F0502020204030204" pitchFamily="34" charset="0"/>
              </a:rPr>
              <a:t>som enskild egendom</a:t>
            </a:r>
            <a:br>
              <a:rPr lang="sv-SE" sz="2800" b="1" dirty="0">
                <a:latin typeface="Calibri" panose="020F0502020204030204" pitchFamily="34" charset="0"/>
                <a:ea typeface="Arial" charset="0"/>
                <a:cs typeface="Calibri" panose="020F0502020204030204" pitchFamily="34" charset="0"/>
              </a:rPr>
            </a:br>
            <a:endParaRPr lang="sv-SE" sz="2800" b="1" dirty="0">
              <a:latin typeface="Calibri" panose="020F0502020204030204" pitchFamily="34" charset="0"/>
              <a:ea typeface="Arial" charset="0"/>
              <a:cs typeface="Calibri" panose="020F0502020204030204" pitchFamily="34" charset="0"/>
            </a:endParaRPr>
          </a:p>
          <a:p>
            <a:endParaRPr lang="sv-SE" sz="2800" b="1" dirty="0">
              <a:latin typeface="Calibri" panose="020F0502020204030204" pitchFamily="34" charset="0"/>
              <a:ea typeface="Arial" charset="0"/>
              <a:cs typeface="Calibri" panose="020F0502020204030204" pitchFamily="34" charset="0"/>
            </a:endParaRPr>
          </a:p>
        </p:txBody>
      </p:sp>
      <p:sp>
        <p:nvSpPr>
          <p:cNvPr id="15" name="textruta 14"/>
          <p:cNvSpPr txBox="1"/>
          <p:nvPr/>
        </p:nvSpPr>
        <p:spPr>
          <a:xfrm>
            <a:off x="6855841" y="2507230"/>
            <a:ext cx="4569805" cy="2119371"/>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Förmånstagare.</a:t>
            </a: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Förmånstagarförordnande</a:t>
            </a:r>
            <a:r>
              <a:rPr lang="sv-SE" sz="2000" dirty="0">
                <a:latin typeface="+mj-lt"/>
                <a:ea typeface="Arial" charset="0"/>
                <a:cs typeface="Arial" charset="0"/>
              </a:rPr>
              <a:t>.</a:t>
            </a: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INTE </a:t>
            </a:r>
            <a:r>
              <a:rPr lang="sv-SE" sz="2000" dirty="0">
                <a:latin typeface="+mj-lt"/>
                <a:ea typeface="Arial" charset="0"/>
                <a:cs typeface="Arial" charset="0"/>
              </a:rPr>
              <a:t>testamente</a:t>
            </a:r>
            <a:r>
              <a:rPr lang="sv-SE" sz="2000" dirty="0" smtClean="0">
                <a:latin typeface="+mj-lt"/>
                <a:ea typeface="Arial" charset="0"/>
                <a:cs typeface="Arial" charset="0"/>
              </a:rPr>
              <a:t>.</a:t>
            </a:r>
            <a:endParaRPr lang="sv-SE" sz="2000" dirty="0">
              <a:latin typeface="+mj-lt"/>
              <a:ea typeface="Arial" charset="0"/>
              <a:cs typeface="Arial" charset="0"/>
            </a:endParaRP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8" y="6445250"/>
            <a:ext cx="982381"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ea typeface="Arial" charset="0"/>
                <a:cs typeface="Arial" charset="0"/>
              </a:rPr>
              <a:t>VARDAGSJURIDIK</a:t>
            </a:r>
          </a:p>
        </p:txBody>
      </p:sp>
    </p:spTree>
    <p:extLst>
      <p:ext uri="{BB962C8B-B14F-4D97-AF65-F5344CB8AC3E}">
        <p14:creationId xmlns:p14="http://schemas.microsoft.com/office/powerpoint/2010/main" val="161527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920B509-E041-9E42-A2A2-5DC1B4A15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0618F09B-4193-4C44-8C67-6761E8143443}"/>
              </a:ext>
            </a:extLst>
          </p:cNvPr>
          <p:cNvSpPr/>
          <p:nvPr/>
        </p:nvSpPr>
        <p:spPr>
          <a:xfrm>
            <a:off x="0" y="0"/>
            <a:ext cx="12191999" cy="6858000"/>
          </a:xfrm>
          <a:prstGeom prst="rect">
            <a:avLst/>
          </a:prstGeom>
          <a:solidFill>
            <a:srgbClr val="009CB3">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8" y="6445250"/>
            <a:ext cx="913109" cy="167472"/>
          </a:xfrm>
          <a:prstGeom prst="rect">
            <a:avLst/>
          </a:prstGeom>
          <a:solidFill>
            <a:schemeClr val="bg1"/>
          </a:solidFill>
        </p:spPr>
        <p:txBody>
          <a:bodyPr wrap="square" rtlCol="0" anchor="ctr" anchorCtr="0">
            <a:noAutofit/>
          </a:bodyPr>
          <a:lstStyle/>
          <a:p>
            <a:pPr marL="44450" indent="-44450"/>
            <a:r>
              <a:rPr lang="sv-SE" sz="800" dirty="0">
                <a:solidFill>
                  <a:srgbClr val="009CB3"/>
                </a:solidFill>
                <a:ea typeface="Arial" charset="0"/>
                <a:cs typeface="Arial" charset="0"/>
              </a:rPr>
              <a:t>VARDAGSJURIDIK</a:t>
            </a:r>
          </a:p>
        </p:txBody>
      </p:sp>
      <p:sp>
        <p:nvSpPr>
          <p:cNvPr id="16" name="textruta 15">
            <a:extLst>
              <a:ext uri="{FF2B5EF4-FFF2-40B4-BE49-F238E27FC236}">
                <a16:creationId xmlns:a16="http://schemas.microsoft.com/office/drawing/2014/main" id="{8C63BCB7-C8AC-2D48-BB5A-9AB2EBBA518B}"/>
              </a:ext>
            </a:extLst>
          </p:cNvPr>
          <p:cNvSpPr txBox="1"/>
          <p:nvPr/>
        </p:nvSpPr>
        <p:spPr>
          <a:xfrm>
            <a:off x="938572" y="789026"/>
            <a:ext cx="8860184" cy="643467"/>
          </a:xfrm>
          <a:prstGeom prst="rect">
            <a:avLst/>
          </a:prstGeom>
          <a:noFill/>
        </p:spPr>
        <p:txBody>
          <a:bodyPr wrap="square" rtlCol="0" anchor="t">
            <a:noAutofit/>
          </a:bodyPr>
          <a:lstStyle/>
          <a:p>
            <a:r>
              <a:rPr lang="sv-SE" sz="2800" b="1" dirty="0">
                <a:solidFill>
                  <a:schemeClr val="bg1"/>
                </a:solidFill>
                <a:latin typeface="Calibri" panose="020F0502020204030204" pitchFamily="34" charset="0"/>
                <a:ea typeface="Arial" charset="0"/>
                <a:cs typeface="Calibri" panose="020F0502020204030204" pitchFamily="34" charset="0"/>
              </a:rPr>
              <a:t>Särskild egendom </a:t>
            </a:r>
            <a:r>
              <a:rPr lang="sv-SE" sz="2800" b="1" dirty="0" smtClean="0">
                <a:solidFill>
                  <a:schemeClr val="bg1"/>
                </a:solidFill>
                <a:latin typeface="Calibri" panose="020F0502020204030204" pitchFamily="34" charset="0"/>
                <a:ea typeface="Arial" charset="0"/>
                <a:cs typeface="Calibri" panose="020F0502020204030204" pitchFamily="34" charset="0"/>
              </a:rPr>
              <a:t>eller personlig egendom</a:t>
            </a:r>
          </a:p>
          <a:p>
            <a:endParaRPr lang="sv-SE" sz="2800" b="1" dirty="0">
              <a:solidFill>
                <a:schemeClr val="bg1"/>
              </a:solidFill>
              <a:latin typeface="Calibri" panose="020F0502020204030204" pitchFamily="34" charset="0"/>
              <a:ea typeface="Arial" charset="0"/>
              <a:cs typeface="Calibri" panose="020F0502020204030204" pitchFamily="34" charset="0"/>
            </a:endParaRPr>
          </a:p>
        </p:txBody>
      </p:sp>
      <p:cxnSp>
        <p:nvCxnSpPr>
          <p:cNvPr id="17" name="Rak 16">
            <a:extLst>
              <a:ext uri="{FF2B5EF4-FFF2-40B4-BE49-F238E27FC236}">
                <a16:creationId xmlns:a16="http://schemas.microsoft.com/office/drawing/2014/main" id="{97907DC6-8F28-5E46-AFA6-AE12308BEB75}"/>
              </a:ext>
            </a:extLst>
          </p:cNvPr>
          <p:cNvCxnSpPr>
            <a:cxnSpLocks/>
          </p:cNvCxnSpPr>
          <p:nvPr/>
        </p:nvCxnSpPr>
        <p:spPr>
          <a:xfrm flipH="1">
            <a:off x="1029854" y="1369291"/>
            <a:ext cx="101207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13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09854" y="0"/>
            <a:ext cx="6082146" cy="6858000"/>
          </a:xfrm>
          <a:prstGeom prst="rect">
            <a:avLst/>
          </a:prstGeom>
        </p:spPr>
      </p:pic>
      <p:sp>
        <p:nvSpPr>
          <p:cNvPr id="5" name="textruta 4"/>
          <p:cNvSpPr txBox="1"/>
          <p:nvPr/>
        </p:nvSpPr>
        <p:spPr>
          <a:xfrm>
            <a:off x="938572" y="993417"/>
            <a:ext cx="4259964" cy="519289"/>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Giftorätt är ingen äganderätt utan …</a:t>
            </a:r>
          </a:p>
          <a:p>
            <a:endParaRPr lang="sv-SE" sz="2800" b="1" dirty="0">
              <a:latin typeface="Calibri" panose="020F0502020204030204" pitchFamily="34" charset="0"/>
              <a:ea typeface="Arial" charset="0"/>
              <a:cs typeface="Calibri" panose="020F0502020204030204" pitchFamily="34" charset="0"/>
            </a:endParaRPr>
          </a:p>
        </p:txBody>
      </p:sp>
      <p:sp>
        <p:nvSpPr>
          <p:cNvPr id="6" name="textruta 5"/>
          <p:cNvSpPr txBox="1"/>
          <p:nvPr/>
        </p:nvSpPr>
        <p:spPr>
          <a:xfrm>
            <a:off x="938572" y="2209800"/>
            <a:ext cx="4259964" cy="2163532"/>
          </a:xfrm>
          <a:prstGeom prst="rect">
            <a:avLst/>
          </a:prstGeom>
          <a:noFill/>
        </p:spPr>
        <p:txBody>
          <a:bodyPr wrap="square" rtlCol="0" anchor="t">
            <a:noAutofit/>
          </a:bodyPr>
          <a:lstStyle/>
          <a:p>
            <a:pPr>
              <a:lnSpc>
                <a:spcPts val="3000"/>
              </a:lnSpc>
            </a:pPr>
            <a:endParaRPr lang="sv-SE" sz="2000" dirty="0">
              <a:latin typeface="+mj-lt"/>
              <a:ea typeface="Arial" charset="0"/>
              <a:cs typeface="Arial" charset="0"/>
            </a:endParaRPr>
          </a:p>
        </p:txBody>
      </p:sp>
      <p:pic>
        <p:nvPicPr>
          <p:cNvPr id="11" name="Bildobjekt 10">
            <a:extLst>
              <a:ext uri="{FF2B5EF4-FFF2-40B4-BE49-F238E27FC236}">
                <a16:creationId xmlns:a16="http://schemas.microsoft.com/office/drawing/2014/main" id="{3DC08532-9857-2D48-B9B2-DC6CDA550FA3}"/>
              </a:ext>
            </a:extLst>
          </p:cNvPr>
          <p:cNvPicPr>
            <a:picLocks noChangeAspect="1"/>
          </p:cNvPicPr>
          <p:nvPr/>
        </p:nvPicPr>
        <p:blipFill>
          <a:blip r:embed="rId4"/>
          <a:stretch>
            <a:fillRect/>
          </a:stretch>
        </p:blipFill>
        <p:spPr>
          <a:xfrm>
            <a:off x="263374" y="6036660"/>
            <a:ext cx="381668" cy="579237"/>
          </a:xfrm>
          <a:prstGeom prst="rect">
            <a:avLst/>
          </a:prstGeom>
        </p:spPr>
      </p:pic>
      <p:cxnSp>
        <p:nvCxnSpPr>
          <p:cNvPr id="12" name="Rak 11">
            <a:extLst>
              <a:ext uri="{FF2B5EF4-FFF2-40B4-BE49-F238E27FC236}">
                <a16:creationId xmlns:a16="http://schemas.microsoft.com/office/drawing/2014/main" id="{F34A2855-6C16-3744-9D37-D97FB96E8D31}"/>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65FD3AAE-361E-6E4F-A117-AE0CBB7FAAA4}"/>
              </a:ext>
            </a:extLst>
          </p:cNvPr>
          <p:cNvSpPr txBox="1"/>
          <p:nvPr/>
        </p:nvSpPr>
        <p:spPr>
          <a:xfrm>
            <a:off x="846419" y="6445250"/>
            <a:ext cx="920036" cy="167472"/>
          </a:xfrm>
          <a:prstGeom prst="rect">
            <a:avLst/>
          </a:prstGeom>
          <a:solidFill>
            <a:srgbClr val="A4D8E2"/>
          </a:solidFill>
        </p:spPr>
        <p:txBody>
          <a:bodyPr wrap="square" rtlCol="0" anchor="ctr" anchorCtr="0">
            <a:noAutofit/>
          </a:bodyPr>
          <a:lstStyle/>
          <a:p>
            <a:pPr marL="44450" indent="-44450"/>
            <a:r>
              <a:rPr lang="sv-SE" sz="800" dirty="0">
                <a:ea typeface="Arial" charset="0"/>
                <a:cs typeface="Arial" charset="0"/>
              </a:rPr>
              <a:t>VARDAGSJURIDIK</a:t>
            </a:r>
          </a:p>
        </p:txBody>
      </p:sp>
      <p:sp>
        <p:nvSpPr>
          <p:cNvPr id="9" name="textruta 8"/>
          <p:cNvSpPr txBox="1"/>
          <p:nvPr/>
        </p:nvSpPr>
        <p:spPr>
          <a:xfrm>
            <a:off x="748548" y="1932531"/>
            <a:ext cx="4873319" cy="2119371"/>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en rätt till hälftendelning av makarnas </a:t>
            </a:r>
            <a:r>
              <a:rPr lang="sv-SE" sz="2000" dirty="0" smtClean="0">
                <a:latin typeface="+mj-lt"/>
                <a:ea typeface="Arial" charset="0"/>
                <a:cs typeface="Arial" charset="0"/>
              </a:rPr>
              <a:t>	giftorättsgods </a:t>
            </a:r>
            <a:r>
              <a:rPr lang="sv-SE" sz="2000" dirty="0">
                <a:latin typeface="+mj-lt"/>
                <a:ea typeface="Arial" charset="0"/>
                <a:cs typeface="Arial" charset="0"/>
              </a:rPr>
              <a:t>vid äktenskapets upplösning </a:t>
            </a:r>
            <a:r>
              <a:rPr lang="sv-SE" sz="2000" dirty="0" smtClean="0">
                <a:latin typeface="+mj-lt"/>
                <a:ea typeface="Arial" charset="0"/>
                <a:cs typeface="Arial" charset="0"/>
              </a:rPr>
              <a:t>	på </a:t>
            </a:r>
            <a:r>
              <a:rPr lang="sv-SE" sz="2000" dirty="0">
                <a:latin typeface="+mj-lt"/>
                <a:ea typeface="Arial" charset="0"/>
                <a:cs typeface="Arial" charset="0"/>
              </a:rPr>
              <a:t>grund av dödsfall eller </a:t>
            </a:r>
            <a:r>
              <a:rPr lang="sv-SE" sz="2000" dirty="0" smtClean="0">
                <a:latin typeface="+mj-lt"/>
                <a:ea typeface="Arial" charset="0"/>
                <a:cs typeface="Arial" charset="0"/>
              </a:rPr>
              <a:t>skilsmässa men 	det </a:t>
            </a:r>
            <a:r>
              <a:rPr lang="sv-SE" sz="2000" dirty="0">
                <a:latin typeface="+mj-lt"/>
                <a:ea typeface="Arial" charset="0"/>
                <a:cs typeface="Arial" charset="0"/>
              </a:rPr>
              <a:t>går även att göra bodelning under </a:t>
            </a:r>
            <a:r>
              <a:rPr lang="sv-SE" sz="2000" dirty="0" smtClean="0">
                <a:latin typeface="+mj-lt"/>
                <a:ea typeface="Arial" charset="0"/>
                <a:cs typeface="Arial" charset="0"/>
              </a:rPr>
              <a:t>	äktenskapet</a:t>
            </a:r>
            <a:r>
              <a:rPr lang="sv-SE" sz="2000" dirty="0">
                <a:latin typeface="+mj-lt"/>
                <a:ea typeface="Arial" charset="0"/>
                <a:cs typeface="Arial" charset="0"/>
              </a:rPr>
              <a:t>.</a:t>
            </a: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det </a:t>
            </a:r>
            <a:r>
              <a:rPr lang="sv-SE" sz="2000" dirty="0">
                <a:latin typeface="+mj-lt"/>
                <a:ea typeface="Arial" charset="0"/>
                <a:cs typeface="Arial" charset="0"/>
              </a:rPr>
              <a:t>är nettot som delas genom bodelning, </a:t>
            </a:r>
            <a:r>
              <a:rPr lang="sv-SE" sz="2000" dirty="0" smtClean="0">
                <a:latin typeface="+mj-lt"/>
                <a:ea typeface="Arial" charset="0"/>
                <a:cs typeface="Arial" charset="0"/>
              </a:rPr>
              <a:t>	det </a:t>
            </a:r>
            <a:r>
              <a:rPr lang="sv-SE" sz="2000" dirty="0">
                <a:latin typeface="+mj-lt"/>
                <a:ea typeface="Arial" charset="0"/>
                <a:cs typeface="Arial" charset="0"/>
              </a:rPr>
              <a:t>vill säga efter att vardera maken dragit </a:t>
            </a:r>
            <a:r>
              <a:rPr lang="sv-SE" sz="2000" dirty="0" smtClean="0">
                <a:latin typeface="+mj-lt"/>
                <a:ea typeface="Arial" charset="0"/>
                <a:cs typeface="Arial" charset="0"/>
              </a:rPr>
              <a:t>	av </a:t>
            </a:r>
            <a:r>
              <a:rPr lang="sv-SE" sz="2000" dirty="0">
                <a:latin typeface="+mj-lt"/>
                <a:ea typeface="Arial" charset="0"/>
                <a:cs typeface="Arial" charset="0"/>
              </a:rPr>
              <a:t>sina skulder.</a:t>
            </a:r>
          </a:p>
          <a:p>
            <a:pPr>
              <a:tabLst>
                <a:tab pos="214313" algn="l"/>
              </a:tabLst>
            </a:pPr>
            <a:r>
              <a:rPr lang="sv-SE" sz="2000" dirty="0">
                <a:latin typeface="+mj-lt"/>
                <a:ea typeface="Arial" charset="0"/>
                <a:cs typeface="Arial" charset="0"/>
              </a:rPr>
              <a:t>• </a:t>
            </a:r>
            <a:r>
              <a:rPr lang="sv-SE" sz="2000" dirty="0" smtClean="0">
                <a:latin typeface="+mj-lt"/>
                <a:ea typeface="Arial" charset="0"/>
                <a:cs typeface="Arial" charset="0"/>
              </a:rPr>
              <a:t>i </a:t>
            </a:r>
            <a:r>
              <a:rPr lang="sv-SE" sz="2000" dirty="0">
                <a:latin typeface="+mj-lt"/>
                <a:ea typeface="Arial" charset="0"/>
                <a:cs typeface="Arial" charset="0"/>
              </a:rPr>
              <a:t>vissa situationer kan den rikare maken vid </a:t>
            </a:r>
            <a:r>
              <a:rPr lang="sv-SE" sz="2000" dirty="0" smtClean="0">
                <a:latin typeface="+mj-lt"/>
                <a:ea typeface="Arial" charset="0"/>
                <a:cs typeface="Arial" charset="0"/>
              </a:rPr>
              <a:t>	skilsmässa </a:t>
            </a:r>
            <a:r>
              <a:rPr lang="sv-SE" sz="2000" dirty="0">
                <a:latin typeface="+mj-lt"/>
                <a:ea typeface="Arial" charset="0"/>
                <a:cs typeface="Arial" charset="0"/>
              </a:rPr>
              <a:t>slippa att ge så mycket som </a:t>
            </a:r>
            <a:r>
              <a:rPr lang="sv-SE" sz="2000" dirty="0" smtClean="0">
                <a:latin typeface="+mj-lt"/>
                <a:ea typeface="Arial" charset="0"/>
                <a:cs typeface="Arial" charset="0"/>
              </a:rPr>
              <a:t>	hälften </a:t>
            </a:r>
            <a:r>
              <a:rPr lang="sv-SE" sz="2000" dirty="0">
                <a:latin typeface="+mj-lt"/>
                <a:ea typeface="Arial" charset="0"/>
                <a:cs typeface="Arial" charset="0"/>
              </a:rPr>
              <a:t>till andra maken, exempelvis om </a:t>
            </a:r>
            <a:r>
              <a:rPr lang="sv-SE" sz="2000" dirty="0" smtClean="0">
                <a:latin typeface="+mj-lt"/>
                <a:ea typeface="Arial" charset="0"/>
                <a:cs typeface="Arial" charset="0"/>
              </a:rPr>
              <a:t>	äktenskapet </a:t>
            </a:r>
            <a:r>
              <a:rPr lang="sv-SE" sz="2000" dirty="0">
                <a:latin typeface="+mj-lt"/>
                <a:ea typeface="Arial" charset="0"/>
                <a:cs typeface="Arial" charset="0"/>
              </a:rPr>
              <a:t>varat kort tid.</a:t>
            </a:r>
          </a:p>
          <a:p>
            <a:pPr>
              <a:lnSpc>
                <a:spcPts val="3000"/>
              </a:lnSpc>
              <a:tabLst>
                <a:tab pos="214313" algn="l"/>
              </a:tabLst>
            </a:pPr>
            <a:endParaRPr lang="sv-SE" sz="2000" dirty="0">
              <a:latin typeface="+mj-lt"/>
              <a:ea typeface="Arial" charset="0"/>
              <a:cs typeface="Arial" charset="0"/>
            </a:endParaRPr>
          </a:p>
        </p:txBody>
      </p:sp>
    </p:spTree>
    <p:extLst>
      <p:ext uri="{BB962C8B-B14F-4D97-AF65-F5344CB8AC3E}">
        <p14:creationId xmlns:p14="http://schemas.microsoft.com/office/powerpoint/2010/main" val="388055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3655</TotalTime>
  <Words>3884</Words>
  <Application>Microsoft Office PowerPoint</Application>
  <PresentationFormat>Bredbild</PresentationFormat>
  <Paragraphs>392</Paragraphs>
  <Slides>36</Slides>
  <Notes>36</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36</vt:i4>
      </vt:variant>
    </vt:vector>
  </HeadingPairs>
  <TitlesOfParts>
    <vt:vector size="42" baseType="lpstr">
      <vt:lpstr>Arial</vt:lpstr>
      <vt:lpstr>Calibri</vt:lpstr>
      <vt:lpstr>Calibri Light</vt:lpstr>
      <vt:lpstr>Georgia</vt:lpstr>
      <vt:lpstr>Wingdings</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Microsoft Office-användare</dc:creator>
  <cp:lastModifiedBy>Vanda Brandt</cp:lastModifiedBy>
  <cp:revision>159</cp:revision>
  <dcterms:created xsi:type="dcterms:W3CDTF">2017-01-17T13:01:29Z</dcterms:created>
  <dcterms:modified xsi:type="dcterms:W3CDTF">2020-01-20T08:36:14Z</dcterms:modified>
</cp:coreProperties>
</file>